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98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301" r:id="rId44"/>
    <p:sldId id="299" r:id="rId45"/>
    <p:sldId id="300" r:id="rId46"/>
    <p:sldId id="297" r:id="rId47"/>
    <p:sldId id="313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CC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1F4A62-4BA0-4708-A399-F7C271149C60}" type="datetimeFigureOut">
              <a:rPr lang="ru-RU" smtClean="0"/>
              <a:pPr/>
              <a:t>25.12.2023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5B2AAD-A875-4E87-9E22-D076ED77D6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8735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B2AAD-A875-4E87-9E22-D076ED77D675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heel spokes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slide" Target="slide13.xml"/><Relationship Id="rId18" Type="http://schemas.openxmlformats.org/officeDocument/2006/relationships/slide" Target="slide18.xml"/><Relationship Id="rId26" Type="http://schemas.openxmlformats.org/officeDocument/2006/relationships/slide" Target="slide26.xml"/><Relationship Id="rId39" Type="http://schemas.openxmlformats.org/officeDocument/2006/relationships/slide" Target="slide39.xml"/><Relationship Id="rId21" Type="http://schemas.openxmlformats.org/officeDocument/2006/relationships/slide" Target="slide21.xml"/><Relationship Id="rId34" Type="http://schemas.openxmlformats.org/officeDocument/2006/relationships/slide" Target="slide34.xml"/><Relationship Id="rId42" Type="http://schemas.openxmlformats.org/officeDocument/2006/relationships/slide" Target="slide42.xml"/><Relationship Id="rId47" Type="http://schemas.openxmlformats.org/officeDocument/2006/relationships/slide" Target="slide47.xml"/><Relationship Id="rId50" Type="http://schemas.openxmlformats.org/officeDocument/2006/relationships/slide" Target="slide50.xml"/><Relationship Id="rId55" Type="http://schemas.openxmlformats.org/officeDocument/2006/relationships/slide" Target="slide55.xml"/><Relationship Id="rId7" Type="http://schemas.openxmlformats.org/officeDocument/2006/relationships/slide" Target="slide7.xml"/><Relationship Id="rId12" Type="http://schemas.openxmlformats.org/officeDocument/2006/relationships/slide" Target="slide12.xml"/><Relationship Id="rId17" Type="http://schemas.openxmlformats.org/officeDocument/2006/relationships/slide" Target="slide17.xml"/><Relationship Id="rId25" Type="http://schemas.openxmlformats.org/officeDocument/2006/relationships/slide" Target="slide25.xml"/><Relationship Id="rId33" Type="http://schemas.openxmlformats.org/officeDocument/2006/relationships/slide" Target="slide33.xml"/><Relationship Id="rId38" Type="http://schemas.openxmlformats.org/officeDocument/2006/relationships/slide" Target="slide38.xml"/><Relationship Id="rId46" Type="http://schemas.openxmlformats.org/officeDocument/2006/relationships/slide" Target="slide46.xml"/><Relationship Id="rId2" Type="http://schemas.openxmlformats.org/officeDocument/2006/relationships/notesSlide" Target="../notesSlides/notesSlide1.xml"/><Relationship Id="rId16" Type="http://schemas.openxmlformats.org/officeDocument/2006/relationships/slide" Target="slide16.xml"/><Relationship Id="rId20" Type="http://schemas.openxmlformats.org/officeDocument/2006/relationships/slide" Target="slide20.xml"/><Relationship Id="rId29" Type="http://schemas.openxmlformats.org/officeDocument/2006/relationships/slide" Target="slide29.xml"/><Relationship Id="rId41" Type="http://schemas.openxmlformats.org/officeDocument/2006/relationships/slide" Target="slide41.xml"/><Relationship Id="rId54" Type="http://schemas.openxmlformats.org/officeDocument/2006/relationships/slide" Target="slide54.xml"/><Relationship Id="rId1" Type="http://schemas.openxmlformats.org/officeDocument/2006/relationships/slideLayout" Target="../slideLayouts/slideLayout7.xml"/><Relationship Id="rId6" Type="http://schemas.openxmlformats.org/officeDocument/2006/relationships/slide" Target="slide6.xml"/><Relationship Id="rId11" Type="http://schemas.openxmlformats.org/officeDocument/2006/relationships/slide" Target="slide11.xml"/><Relationship Id="rId24" Type="http://schemas.openxmlformats.org/officeDocument/2006/relationships/slide" Target="slide24.xml"/><Relationship Id="rId32" Type="http://schemas.openxmlformats.org/officeDocument/2006/relationships/slide" Target="slide32.xml"/><Relationship Id="rId37" Type="http://schemas.openxmlformats.org/officeDocument/2006/relationships/slide" Target="slide37.xml"/><Relationship Id="rId40" Type="http://schemas.openxmlformats.org/officeDocument/2006/relationships/slide" Target="slide40.xml"/><Relationship Id="rId45" Type="http://schemas.openxmlformats.org/officeDocument/2006/relationships/slide" Target="slide45.xml"/><Relationship Id="rId53" Type="http://schemas.openxmlformats.org/officeDocument/2006/relationships/slide" Target="slide53.xml"/><Relationship Id="rId5" Type="http://schemas.openxmlformats.org/officeDocument/2006/relationships/slide" Target="slide5.xml"/><Relationship Id="rId15" Type="http://schemas.openxmlformats.org/officeDocument/2006/relationships/slide" Target="slide15.xml"/><Relationship Id="rId23" Type="http://schemas.openxmlformats.org/officeDocument/2006/relationships/slide" Target="slide23.xml"/><Relationship Id="rId28" Type="http://schemas.openxmlformats.org/officeDocument/2006/relationships/slide" Target="slide28.xml"/><Relationship Id="rId36" Type="http://schemas.openxmlformats.org/officeDocument/2006/relationships/slide" Target="slide36.xml"/><Relationship Id="rId49" Type="http://schemas.openxmlformats.org/officeDocument/2006/relationships/slide" Target="slide49.xml"/><Relationship Id="rId10" Type="http://schemas.openxmlformats.org/officeDocument/2006/relationships/slide" Target="slide10.xml"/><Relationship Id="rId19" Type="http://schemas.openxmlformats.org/officeDocument/2006/relationships/slide" Target="slide19.xml"/><Relationship Id="rId31" Type="http://schemas.openxmlformats.org/officeDocument/2006/relationships/slide" Target="slide31.xml"/><Relationship Id="rId44" Type="http://schemas.openxmlformats.org/officeDocument/2006/relationships/slide" Target="slide44.xml"/><Relationship Id="rId52" Type="http://schemas.openxmlformats.org/officeDocument/2006/relationships/slide" Target="slide52.xml"/><Relationship Id="rId4" Type="http://schemas.openxmlformats.org/officeDocument/2006/relationships/slide" Target="slide4.xml"/><Relationship Id="rId9" Type="http://schemas.openxmlformats.org/officeDocument/2006/relationships/slide" Target="slide9.xml"/><Relationship Id="rId14" Type="http://schemas.openxmlformats.org/officeDocument/2006/relationships/slide" Target="slide14.xml"/><Relationship Id="rId22" Type="http://schemas.openxmlformats.org/officeDocument/2006/relationships/slide" Target="slide22.xml"/><Relationship Id="rId27" Type="http://schemas.openxmlformats.org/officeDocument/2006/relationships/slide" Target="slide27.xml"/><Relationship Id="rId30" Type="http://schemas.openxmlformats.org/officeDocument/2006/relationships/slide" Target="slide30.xml"/><Relationship Id="rId35" Type="http://schemas.openxmlformats.org/officeDocument/2006/relationships/slide" Target="slide35.xml"/><Relationship Id="rId43" Type="http://schemas.openxmlformats.org/officeDocument/2006/relationships/slide" Target="slide43.xml"/><Relationship Id="rId48" Type="http://schemas.openxmlformats.org/officeDocument/2006/relationships/slide" Target="slide48.xml"/><Relationship Id="rId56" Type="http://schemas.openxmlformats.org/officeDocument/2006/relationships/slide" Target="slide56.xml"/><Relationship Id="rId8" Type="http://schemas.openxmlformats.org/officeDocument/2006/relationships/slide" Target="slide8.xml"/><Relationship Id="rId51" Type="http://schemas.openxmlformats.org/officeDocument/2006/relationships/slide" Target="slide51.xml"/><Relationship Id="rId3" Type="http://schemas.openxmlformats.org/officeDocument/2006/relationships/slide" Target="slide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но 1 3"/>
          <p:cNvSpPr/>
          <p:nvPr/>
        </p:nvSpPr>
        <p:spPr>
          <a:xfrm>
            <a:off x="476602" y="620688"/>
            <a:ext cx="8355495" cy="5521816"/>
          </a:xfrm>
          <a:prstGeom prst="irregularSeal1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6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СВОЯ ИГРА</a:t>
            </a:r>
          </a:p>
          <a:p>
            <a:pPr algn="ctr"/>
            <a:endParaRPr lang="ru-RU" sz="5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51720" y="116632"/>
            <a:ext cx="65917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Интерактивная игра по географии</a:t>
            </a:r>
            <a:endParaRPr lang="ru-RU" sz="32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365125"/>
          </a:xfrm>
        </p:spPr>
        <p:txBody>
          <a:bodyPr/>
          <a:lstStyle/>
          <a:p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Двуличанская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А.А. учитель географии МБОУ СОШ №9  г. Каменск-Шахтинского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82429" y="4908676"/>
            <a:ext cx="13576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24 часа</a:t>
            </a:r>
          </a:p>
        </p:txBody>
      </p:sp>
      <p:sp>
        <p:nvSpPr>
          <p:cNvPr id="3" name="AutoShape 5"/>
          <p:cNvSpPr>
            <a:spLocks noChangeArrowheads="1"/>
          </p:cNvSpPr>
          <p:nvPr/>
        </p:nvSpPr>
        <p:spPr bwMode="auto">
          <a:xfrm>
            <a:off x="7715272" y="285728"/>
            <a:ext cx="935038" cy="792163"/>
          </a:xfrm>
          <a:prstGeom prst="star8">
            <a:avLst>
              <a:gd name="adj" fmla="val 38250"/>
            </a:avLst>
          </a:prstGeom>
          <a:solidFill>
            <a:srgbClr val="FFC000"/>
          </a:solidFill>
          <a:ln w="38100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30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492896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Какова минимальная продолжительность полярной ночи?</a:t>
            </a:r>
          </a:p>
        </p:txBody>
      </p:sp>
      <p:sp>
        <p:nvSpPr>
          <p:cNvPr id="7" name="Управляющая кнопка: возврат 6">
            <a:hlinkClick r:id="rId2" action="ppaction://hlinksldjump" highlightClick="1"/>
          </p:cNvPr>
          <p:cNvSpPr/>
          <p:nvPr/>
        </p:nvSpPr>
        <p:spPr>
          <a:xfrm>
            <a:off x="8358214" y="6000768"/>
            <a:ext cx="571504" cy="500066"/>
          </a:xfrm>
          <a:prstGeom prst="actionButtonReturn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539552" y="4717516"/>
            <a:ext cx="3643370" cy="714380"/>
          </a:xfrm>
          <a:prstGeom prst="ribbon">
            <a:avLst>
              <a:gd name="adj1" fmla="val 12500"/>
              <a:gd name="adj2" fmla="val 50000"/>
            </a:avLst>
          </a:prstGeom>
          <a:solidFill>
            <a:srgbClr val="92D050"/>
          </a:solidFill>
          <a:ln w="9525">
            <a:solidFill>
              <a:srgbClr val="00B050"/>
            </a:solidFill>
            <a:round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0" y="1142984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Земля как планета</a:t>
            </a:r>
            <a:endParaRPr lang="ru-RU" sz="5400" b="1" cap="all" spc="0" dirty="0">
              <a:ln/>
              <a:solidFill>
                <a:srgbClr val="FFFF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9118" y="3864321"/>
            <a:ext cx="3600400" cy="26610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771800" y="5773747"/>
            <a:ext cx="342722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 географической 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широты</a:t>
            </a:r>
          </a:p>
        </p:txBody>
      </p:sp>
      <p:sp>
        <p:nvSpPr>
          <p:cNvPr id="3" name="AutoShape 5"/>
          <p:cNvSpPr>
            <a:spLocks noChangeArrowheads="1"/>
          </p:cNvSpPr>
          <p:nvPr/>
        </p:nvSpPr>
        <p:spPr bwMode="auto">
          <a:xfrm>
            <a:off x="8115518" y="1024800"/>
            <a:ext cx="935038" cy="792163"/>
          </a:xfrm>
          <a:prstGeom prst="star8">
            <a:avLst>
              <a:gd name="adj" fmla="val 38250"/>
            </a:avLst>
          </a:prstGeom>
          <a:solidFill>
            <a:srgbClr val="FFC000"/>
          </a:solidFill>
          <a:ln w="38100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30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583" y="908720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 чего зависит угол падения солнечных лучей на земную поверхность?</a:t>
            </a:r>
          </a:p>
        </p:txBody>
      </p:sp>
      <p:sp>
        <p:nvSpPr>
          <p:cNvPr id="7" name="Управляющая кнопка: возврат 6">
            <a:hlinkClick r:id="rId2" action="ppaction://hlinksldjump" highlightClick="1"/>
          </p:cNvPr>
          <p:cNvSpPr/>
          <p:nvPr/>
        </p:nvSpPr>
        <p:spPr>
          <a:xfrm>
            <a:off x="8358214" y="6000768"/>
            <a:ext cx="571504" cy="500066"/>
          </a:xfrm>
          <a:prstGeom prst="actionButtonReturn">
            <a:avLst/>
          </a:prstGeom>
          <a:solidFill>
            <a:srgbClr val="00B0F0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1857118" y="5773746"/>
            <a:ext cx="5256584" cy="954107"/>
          </a:xfrm>
          <a:prstGeom prst="ribbon">
            <a:avLst>
              <a:gd name="adj1" fmla="val 12500"/>
              <a:gd name="adj2" fmla="val 50000"/>
            </a:avLst>
          </a:prstGeom>
          <a:solidFill>
            <a:srgbClr val="92D050"/>
          </a:solidFill>
          <a:ln w="9525">
            <a:solidFill>
              <a:srgbClr val="00B050"/>
            </a:solidFill>
            <a:round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65661" y="148706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Земля как планета</a:t>
            </a:r>
            <a:endParaRPr lang="ru-RU" sz="5400" b="1" cap="all" spc="0" dirty="0">
              <a:ln/>
              <a:solidFill>
                <a:srgbClr val="FFFF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82"/>
          <a:stretch/>
        </p:blipFill>
        <p:spPr>
          <a:xfrm>
            <a:off x="2163152" y="2835880"/>
            <a:ext cx="4644516" cy="28639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17645" y="4796532"/>
            <a:ext cx="291336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Ядро, мантия, </a:t>
            </a:r>
          </a:p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земная кора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0" y="1142984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литосфера</a:t>
            </a:r>
            <a:endParaRPr lang="ru-RU" sz="5400" b="1" cap="all" spc="0" dirty="0">
              <a:ln/>
              <a:solidFill>
                <a:srgbClr val="FFFF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utoShape 5"/>
          <p:cNvSpPr>
            <a:spLocks noChangeArrowheads="1"/>
          </p:cNvSpPr>
          <p:nvPr/>
        </p:nvSpPr>
        <p:spPr bwMode="auto">
          <a:xfrm>
            <a:off x="7715272" y="500042"/>
            <a:ext cx="935038" cy="792163"/>
          </a:xfrm>
          <a:prstGeom prst="star8">
            <a:avLst>
              <a:gd name="adj" fmla="val 38250"/>
            </a:avLst>
          </a:prstGeom>
          <a:solidFill>
            <a:srgbClr val="FFC000"/>
          </a:solidFill>
          <a:ln w="38100">
            <a:solidFill>
              <a:srgbClr val="FFC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214554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Какие слои выделяются в строении земного шара?</a:t>
            </a:r>
          </a:p>
        </p:txBody>
      </p:sp>
      <p:sp>
        <p:nvSpPr>
          <p:cNvPr id="7" name="Управляющая кнопка: возврат 6">
            <a:hlinkClick r:id="rId2" action="ppaction://hlinksldjump" highlightClick="1"/>
          </p:cNvPr>
          <p:cNvSpPr/>
          <p:nvPr/>
        </p:nvSpPr>
        <p:spPr>
          <a:xfrm>
            <a:off x="8358214" y="6000768"/>
            <a:ext cx="571504" cy="500066"/>
          </a:xfrm>
          <a:prstGeom prst="actionButtonReturn">
            <a:avLst/>
          </a:prstGeom>
          <a:solidFill>
            <a:srgbClr val="00B0F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69126" y="4796532"/>
            <a:ext cx="4214842" cy="1079500"/>
          </a:xfrm>
          <a:prstGeom prst="ribbon">
            <a:avLst>
              <a:gd name="adj1" fmla="val 12500"/>
              <a:gd name="adj2" fmla="val 50000"/>
            </a:avLst>
          </a:prstGeom>
          <a:solidFill>
            <a:srgbClr val="92D050"/>
          </a:solidFill>
          <a:ln w="9525">
            <a:solidFill>
              <a:srgbClr val="00B050"/>
            </a:solidFill>
            <a:round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none" anchor="ctr"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5585" y="3720623"/>
            <a:ext cx="3898823" cy="29241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736450" y="3068960"/>
            <a:ext cx="13853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5-15 км</a:t>
            </a:r>
          </a:p>
        </p:txBody>
      </p:sp>
      <p:sp>
        <p:nvSpPr>
          <p:cNvPr id="3" name="AutoShape 5"/>
          <p:cNvSpPr>
            <a:spLocks noChangeArrowheads="1"/>
          </p:cNvSpPr>
          <p:nvPr/>
        </p:nvSpPr>
        <p:spPr bwMode="auto">
          <a:xfrm>
            <a:off x="7715272" y="285728"/>
            <a:ext cx="935038" cy="792163"/>
          </a:xfrm>
          <a:prstGeom prst="star8">
            <a:avLst>
              <a:gd name="adj" fmla="val 38250"/>
            </a:avLst>
          </a:prstGeom>
          <a:solidFill>
            <a:srgbClr val="FFC000"/>
          </a:solidFill>
          <a:ln w="38100">
            <a:solidFill>
              <a:srgbClr val="FFC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559" y="1209058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Какова толщина океанической </a:t>
            </a:r>
          </a:p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земной коры?</a:t>
            </a:r>
          </a:p>
        </p:txBody>
      </p:sp>
      <p:sp>
        <p:nvSpPr>
          <p:cNvPr id="7" name="Управляющая кнопка: возврат 6">
            <a:hlinkClick r:id="rId2" action="ppaction://hlinksldjump" highlightClick="1"/>
          </p:cNvPr>
          <p:cNvSpPr/>
          <p:nvPr/>
        </p:nvSpPr>
        <p:spPr>
          <a:xfrm>
            <a:off x="8358214" y="6000768"/>
            <a:ext cx="500066" cy="428628"/>
          </a:xfrm>
          <a:prstGeom prst="actionButtonReturn">
            <a:avLst/>
          </a:prstGeom>
          <a:solidFill>
            <a:srgbClr val="00B0F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2393125" y="2924944"/>
            <a:ext cx="4071966" cy="714380"/>
          </a:xfrm>
          <a:prstGeom prst="ribbon">
            <a:avLst>
              <a:gd name="adj1" fmla="val 12500"/>
              <a:gd name="adj2" fmla="val 50000"/>
            </a:avLst>
          </a:prstGeom>
          <a:solidFill>
            <a:srgbClr val="92D050"/>
          </a:solidFill>
          <a:ln w="9525">
            <a:solidFill>
              <a:srgbClr val="00B050"/>
            </a:solidFill>
            <a:round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0" y="285728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литосфера</a:t>
            </a:r>
            <a:endParaRPr lang="ru-RU" sz="5400" b="1" cap="all" spc="0" dirty="0">
              <a:ln/>
              <a:solidFill>
                <a:srgbClr val="FFFF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130" r="5399"/>
          <a:stretch/>
        </p:blipFill>
        <p:spPr>
          <a:xfrm>
            <a:off x="1951869" y="3888050"/>
            <a:ext cx="4954478" cy="27444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117699" y="2736215"/>
            <a:ext cx="241976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Осадочная 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органическая</a:t>
            </a:r>
          </a:p>
        </p:txBody>
      </p:sp>
      <p:sp>
        <p:nvSpPr>
          <p:cNvPr id="3" name="AutoShape 5"/>
          <p:cNvSpPr>
            <a:spLocks noChangeArrowheads="1"/>
          </p:cNvSpPr>
          <p:nvPr/>
        </p:nvSpPr>
        <p:spPr bwMode="auto">
          <a:xfrm>
            <a:off x="7572396" y="357166"/>
            <a:ext cx="935038" cy="792163"/>
          </a:xfrm>
          <a:prstGeom prst="star8">
            <a:avLst>
              <a:gd name="adj" fmla="val 38250"/>
            </a:avLst>
          </a:prstGeom>
          <a:solidFill>
            <a:srgbClr val="FFC000"/>
          </a:solidFill>
          <a:ln w="38100">
            <a:solidFill>
              <a:srgbClr val="FFC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33536" y="1412776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 какой группе горных пород по происхождению относится уголь?</a:t>
            </a:r>
          </a:p>
        </p:txBody>
      </p:sp>
      <p:sp>
        <p:nvSpPr>
          <p:cNvPr id="7" name="Управляющая кнопка: возврат 6">
            <a:hlinkClick r:id="rId2" action="ppaction://hlinksldjump" highlightClick="1"/>
          </p:cNvPr>
          <p:cNvSpPr/>
          <p:nvPr/>
        </p:nvSpPr>
        <p:spPr>
          <a:xfrm>
            <a:off x="8358214" y="6000768"/>
            <a:ext cx="571504" cy="500066"/>
          </a:xfrm>
          <a:prstGeom prst="actionButtonReturn">
            <a:avLst/>
          </a:prstGeom>
          <a:solidFill>
            <a:srgbClr val="00B0F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2267744" y="2833066"/>
            <a:ext cx="4143404" cy="857256"/>
          </a:xfrm>
          <a:prstGeom prst="ribbon">
            <a:avLst>
              <a:gd name="adj1" fmla="val 12500"/>
              <a:gd name="adj2" fmla="val 50000"/>
            </a:avLst>
          </a:prstGeom>
          <a:solidFill>
            <a:srgbClr val="92D050"/>
          </a:solidFill>
          <a:ln w="9525">
            <a:solidFill>
              <a:srgbClr val="00B050"/>
            </a:solidFill>
            <a:round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-11297" y="377932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литосфера</a:t>
            </a:r>
            <a:endParaRPr lang="ru-RU" sz="5400" b="1" cap="all" spc="0" dirty="0">
              <a:ln/>
              <a:solidFill>
                <a:srgbClr val="FFFF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2721" y="3847086"/>
            <a:ext cx="4119677" cy="27502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534687" y="2491564"/>
            <a:ext cx="358117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Топливные, рудные, 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нерудные</a:t>
            </a:r>
          </a:p>
        </p:txBody>
      </p:sp>
      <p:sp>
        <p:nvSpPr>
          <p:cNvPr id="3" name="AutoShape 5"/>
          <p:cNvSpPr>
            <a:spLocks noChangeArrowheads="1"/>
          </p:cNvSpPr>
          <p:nvPr/>
        </p:nvSpPr>
        <p:spPr bwMode="auto">
          <a:xfrm>
            <a:off x="7786710" y="285728"/>
            <a:ext cx="935038" cy="792163"/>
          </a:xfrm>
          <a:prstGeom prst="star8">
            <a:avLst>
              <a:gd name="adj" fmla="val 38250"/>
            </a:avLst>
          </a:prstGeom>
          <a:solidFill>
            <a:srgbClr val="FFC000"/>
          </a:solidFill>
          <a:ln w="38100">
            <a:solidFill>
              <a:srgbClr val="FFC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105429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какие группы делятся полезные ископаемые?</a:t>
            </a:r>
          </a:p>
        </p:txBody>
      </p:sp>
      <p:sp>
        <p:nvSpPr>
          <p:cNvPr id="7" name="Управляющая кнопка: возврат 6">
            <a:hlinkClick r:id="rId2" action="ppaction://hlinksldjump" highlightClick="1"/>
          </p:cNvPr>
          <p:cNvSpPr/>
          <p:nvPr/>
        </p:nvSpPr>
        <p:spPr>
          <a:xfrm>
            <a:off x="8358214" y="6000768"/>
            <a:ext cx="571504" cy="428628"/>
          </a:xfrm>
          <a:prstGeom prst="actionButtonReturn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2217852" y="2428868"/>
            <a:ext cx="4214842" cy="1079500"/>
          </a:xfrm>
          <a:prstGeom prst="ribbon">
            <a:avLst>
              <a:gd name="adj1" fmla="val 12500"/>
              <a:gd name="adj2" fmla="val 50000"/>
            </a:avLst>
          </a:prstGeom>
          <a:solidFill>
            <a:srgbClr val="92D050"/>
          </a:solidFill>
          <a:ln w="9525">
            <a:solidFill>
              <a:srgbClr val="00B050"/>
            </a:solidFill>
            <a:round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0" y="-30473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литосфера</a:t>
            </a:r>
            <a:endParaRPr lang="ru-RU" sz="5400" b="1" cap="all" spc="0" dirty="0">
              <a:ln/>
              <a:solidFill>
                <a:srgbClr val="FFFF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3645023"/>
            <a:ext cx="4092941" cy="30697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434701" y="2636107"/>
            <a:ext cx="22745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Сейсмограф </a:t>
            </a:r>
          </a:p>
        </p:txBody>
      </p:sp>
      <p:sp>
        <p:nvSpPr>
          <p:cNvPr id="3" name="AutoShape 5"/>
          <p:cNvSpPr>
            <a:spLocks noChangeArrowheads="1"/>
          </p:cNvSpPr>
          <p:nvPr/>
        </p:nvSpPr>
        <p:spPr bwMode="auto">
          <a:xfrm>
            <a:off x="7358082" y="571480"/>
            <a:ext cx="935038" cy="792163"/>
          </a:xfrm>
          <a:prstGeom prst="star8">
            <a:avLst>
              <a:gd name="adj" fmla="val 38250"/>
            </a:avLst>
          </a:prstGeom>
          <a:solidFill>
            <a:srgbClr val="FFC000"/>
          </a:solidFill>
          <a:ln w="38100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26876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Как называется прибор для записи колебаний земной коры?</a:t>
            </a:r>
          </a:p>
        </p:txBody>
      </p:sp>
      <p:sp>
        <p:nvSpPr>
          <p:cNvPr id="7" name="Управляющая кнопка: возврат 6">
            <a:hlinkClick r:id="rId2" action="ppaction://hlinksldjump" highlightClick="1"/>
          </p:cNvPr>
          <p:cNvSpPr/>
          <p:nvPr/>
        </p:nvSpPr>
        <p:spPr>
          <a:xfrm>
            <a:off x="8358214" y="6000768"/>
            <a:ext cx="571504" cy="500066"/>
          </a:xfrm>
          <a:prstGeom prst="actionButtonReturn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2500298" y="2469089"/>
            <a:ext cx="4143404" cy="857256"/>
          </a:xfrm>
          <a:prstGeom prst="ribbon">
            <a:avLst>
              <a:gd name="adj1" fmla="val 12500"/>
              <a:gd name="adj2" fmla="val 50000"/>
            </a:avLst>
          </a:prstGeom>
          <a:solidFill>
            <a:srgbClr val="92D050"/>
          </a:solidFill>
          <a:ln w="9525">
            <a:solidFill>
              <a:srgbClr val="00B050"/>
            </a:solidFill>
            <a:round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0" y="44231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литосфера</a:t>
            </a:r>
            <a:endParaRPr lang="ru-RU" sz="5400" b="1" cap="all" spc="0" dirty="0">
              <a:ln/>
              <a:solidFill>
                <a:srgbClr val="FFFF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3429000"/>
            <a:ext cx="5092143" cy="31691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069298" y="2613256"/>
            <a:ext cx="10054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Лава</a:t>
            </a:r>
          </a:p>
        </p:txBody>
      </p:sp>
      <p:sp>
        <p:nvSpPr>
          <p:cNvPr id="3" name="AutoShape 5"/>
          <p:cNvSpPr>
            <a:spLocks noChangeArrowheads="1"/>
          </p:cNvSpPr>
          <p:nvPr/>
        </p:nvSpPr>
        <p:spPr bwMode="auto">
          <a:xfrm>
            <a:off x="7429520" y="428604"/>
            <a:ext cx="935038" cy="792163"/>
          </a:xfrm>
          <a:prstGeom prst="star8">
            <a:avLst>
              <a:gd name="adj" fmla="val 38250"/>
            </a:avLst>
          </a:prstGeom>
          <a:solidFill>
            <a:srgbClr val="FFC000"/>
          </a:solidFill>
          <a:ln w="38100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Управляющая кнопка: возврат 6">
            <a:hlinkClick r:id="rId2" action="ppaction://hlinksldjump" highlightClick="1"/>
          </p:cNvPr>
          <p:cNvSpPr/>
          <p:nvPr/>
        </p:nvSpPr>
        <p:spPr>
          <a:xfrm>
            <a:off x="8358214" y="6000768"/>
            <a:ext cx="571504" cy="428628"/>
          </a:xfrm>
          <a:prstGeom prst="actionButtonReturn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3107521" y="2564972"/>
            <a:ext cx="2928958" cy="571504"/>
          </a:xfrm>
          <a:prstGeom prst="ribbon">
            <a:avLst>
              <a:gd name="adj1" fmla="val 12500"/>
              <a:gd name="adj2" fmla="val 50000"/>
            </a:avLst>
          </a:prstGeom>
          <a:solidFill>
            <a:srgbClr val="92D050"/>
          </a:solidFill>
          <a:ln w="9525">
            <a:solidFill>
              <a:srgbClr val="00B050"/>
            </a:solidFill>
            <a:round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0" y="1241533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Как называется  излившаяся  на поверхность магма?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0" y="318203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литосфера</a:t>
            </a:r>
            <a:endParaRPr lang="ru-RU" sz="5400" b="1" cap="all" spc="0" dirty="0">
              <a:ln/>
              <a:solidFill>
                <a:srgbClr val="FFFF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9880" y="3202853"/>
            <a:ext cx="5560854" cy="34665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38716" y="2648583"/>
            <a:ext cx="404604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Впадины, низменности,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возвышенности,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плоскогорья</a:t>
            </a:r>
          </a:p>
        </p:txBody>
      </p:sp>
      <p:sp>
        <p:nvSpPr>
          <p:cNvPr id="3" name="AutoShape 5"/>
          <p:cNvSpPr>
            <a:spLocks noChangeArrowheads="1"/>
          </p:cNvSpPr>
          <p:nvPr/>
        </p:nvSpPr>
        <p:spPr bwMode="auto">
          <a:xfrm>
            <a:off x="7286644" y="357166"/>
            <a:ext cx="935038" cy="792163"/>
          </a:xfrm>
          <a:prstGeom prst="star8">
            <a:avLst>
              <a:gd name="adj" fmla="val 38250"/>
            </a:avLst>
          </a:prstGeom>
          <a:solidFill>
            <a:srgbClr val="FFC000"/>
          </a:solidFill>
          <a:ln w="38100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30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Управляющая кнопка: возврат 6">
            <a:hlinkClick r:id="rId2" action="ppaction://hlinksldjump" highlightClick="1"/>
          </p:cNvPr>
          <p:cNvSpPr/>
          <p:nvPr/>
        </p:nvSpPr>
        <p:spPr>
          <a:xfrm>
            <a:off x="8358214" y="6000768"/>
            <a:ext cx="500066" cy="428628"/>
          </a:xfrm>
          <a:prstGeom prst="actionButtonReturn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1475656" y="2514324"/>
            <a:ext cx="5572164" cy="1500198"/>
          </a:xfrm>
          <a:prstGeom prst="ribbon">
            <a:avLst>
              <a:gd name="adj1" fmla="val 12500"/>
              <a:gd name="adj2" fmla="val 50000"/>
            </a:avLst>
          </a:prstGeom>
          <a:solidFill>
            <a:srgbClr val="92D050"/>
          </a:solidFill>
          <a:ln w="9525">
            <a:solidFill>
              <a:srgbClr val="00B050"/>
            </a:solidFill>
            <a:round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0" y="1190885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Как различаются  равнины по высоте?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0" y="0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литосфера</a:t>
            </a:r>
            <a:endParaRPr lang="ru-RU" sz="5400" b="1" cap="all" spc="0" dirty="0">
              <a:ln/>
              <a:solidFill>
                <a:srgbClr val="FFFF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49" t="21819" r="7121" b="9374"/>
          <a:stretch/>
        </p:blipFill>
        <p:spPr>
          <a:xfrm>
            <a:off x="2247036" y="4221088"/>
            <a:ext cx="4197172" cy="24211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438196" y="3235547"/>
            <a:ext cx="22676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Обломочные</a:t>
            </a:r>
          </a:p>
        </p:txBody>
      </p:sp>
      <p:sp>
        <p:nvSpPr>
          <p:cNvPr id="3" name="AutoShape 5"/>
          <p:cNvSpPr>
            <a:spLocks noChangeArrowheads="1"/>
          </p:cNvSpPr>
          <p:nvPr/>
        </p:nvSpPr>
        <p:spPr bwMode="auto">
          <a:xfrm>
            <a:off x="7572396" y="428604"/>
            <a:ext cx="935038" cy="792163"/>
          </a:xfrm>
          <a:prstGeom prst="star8">
            <a:avLst>
              <a:gd name="adj" fmla="val 38250"/>
            </a:avLst>
          </a:prstGeom>
          <a:solidFill>
            <a:srgbClr val="FFC000"/>
          </a:solidFill>
          <a:ln w="38100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30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Управляющая кнопка: возврат 6">
            <a:hlinkClick r:id="rId2" action="ppaction://hlinksldjump" highlightClick="1"/>
          </p:cNvPr>
          <p:cNvSpPr/>
          <p:nvPr/>
        </p:nvSpPr>
        <p:spPr>
          <a:xfrm>
            <a:off x="8358214" y="6000768"/>
            <a:ext cx="571504" cy="428628"/>
          </a:xfrm>
          <a:prstGeom prst="actionButtonReturn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2714612" y="3139967"/>
            <a:ext cx="3714776" cy="714380"/>
          </a:xfrm>
          <a:prstGeom prst="ribbon">
            <a:avLst>
              <a:gd name="adj1" fmla="val 12500"/>
              <a:gd name="adj2" fmla="val 50000"/>
            </a:avLst>
          </a:prstGeom>
          <a:solidFill>
            <a:srgbClr val="92D050"/>
          </a:solidFill>
          <a:ln w="9525">
            <a:solidFill>
              <a:srgbClr val="00B050"/>
            </a:solidFill>
            <a:round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0" y="1200975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Как называются горные породы, образовавшиеся в результате физического выветривания?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-22417" y="212711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литосфера</a:t>
            </a:r>
            <a:endParaRPr lang="ru-RU" sz="5400" b="1" cap="all" spc="0" dirty="0">
              <a:ln/>
              <a:solidFill>
                <a:srgbClr val="FFFF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27" t="17801" r="8593" b="4242"/>
          <a:stretch/>
        </p:blipFill>
        <p:spPr>
          <a:xfrm>
            <a:off x="2631382" y="4005063"/>
            <a:ext cx="3825816" cy="26731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47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7234859"/>
              </p:ext>
            </p:extLst>
          </p:nvPr>
        </p:nvGraphicFramePr>
        <p:xfrm>
          <a:off x="0" y="-24"/>
          <a:ext cx="9144000" cy="6858025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3307942"/>
                <a:gridCol w="648452"/>
                <a:gridCol w="648450"/>
                <a:gridCol w="648452"/>
                <a:gridCol w="648450"/>
                <a:gridCol w="648452"/>
                <a:gridCol w="648450"/>
                <a:gridCol w="648452"/>
                <a:gridCol w="648450"/>
                <a:gridCol w="648450"/>
              </a:tblGrid>
              <a:tr h="11655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ЗЕМЛЯ  КАК ПЛАНЕТА</a:t>
                      </a: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3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  <a:hlinkClick r:id="rId3" action="ppaction://hlinksldjump"/>
                        </a:rPr>
                        <a:t>10</a:t>
                      </a:r>
                      <a:endParaRPr kumimoji="1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3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  <a:hlinkClick r:id="rId4" action="ppaction://hlinksldjump"/>
                        </a:rPr>
                        <a:t>10</a:t>
                      </a:r>
                      <a:endParaRPr kumimoji="1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3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  <a:hlinkClick r:id="rId5" action="ppaction://hlinksldjump"/>
                        </a:rPr>
                        <a:t>10</a:t>
                      </a:r>
                      <a:endParaRPr kumimoji="1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3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  <a:hlinkClick r:id="rId6" action="ppaction://hlinksldjump"/>
                        </a:rPr>
                        <a:t>20</a:t>
                      </a:r>
                      <a:endParaRPr kumimoji="1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3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  <a:hlinkClick r:id="rId7" action="ppaction://hlinksldjump"/>
                        </a:rPr>
                        <a:t>20</a:t>
                      </a:r>
                      <a:endParaRPr kumimoji="1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3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  <a:hlinkClick r:id="rId8" action="ppaction://hlinksldjump"/>
                        </a:rPr>
                        <a:t>20</a:t>
                      </a:r>
                      <a:endParaRPr kumimoji="1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3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  <a:hlinkClick r:id="rId9" action="ppaction://hlinksldjump"/>
                        </a:rPr>
                        <a:t>30</a:t>
                      </a:r>
                      <a:endParaRPr kumimoji="1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3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  <a:hlinkClick r:id="rId10" action="ppaction://hlinksldjump"/>
                        </a:rPr>
                        <a:t>30</a:t>
                      </a:r>
                      <a:endParaRPr kumimoji="1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3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  <a:hlinkClick r:id="rId11" action="ppaction://hlinksldjump"/>
                        </a:rPr>
                        <a:t>30</a:t>
                      </a:r>
                      <a:endParaRPr kumimoji="1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90000" marT="46800" marB="46800" anchor="ctr" horzOverflow="overflow"/>
                </a:tc>
              </a:tr>
              <a:tr h="9788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ЛИТОСФЕРА</a:t>
                      </a: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3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  <a:hlinkClick r:id="rId12" action="ppaction://hlinksldjump"/>
                        </a:rPr>
                        <a:t>10</a:t>
                      </a:r>
                      <a:endParaRPr kumimoji="1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3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  <a:hlinkClick r:id="rId13" action="ppaction://hlinksldjump"/>
                        </a:rPr>
                        <a:t>10</a:t>
                      </a:r>
                      <a:endParaRPr kumimoji="1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3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  <a:hlinkClick r:id="rId14" action="ppaction://hlinksldjump"/>
                        </a:rPr>
                        <a:t>10</a:t>
                      </a:r>
                      <a:endParaRPr kumimoji="1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3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  <a:hlinkClick r:id="rId15" action="ppaction://hlinksldjump"/>
                        </a:rPr>
                        <a:t>20</a:t>
                      </a:r>
                      <a:endParaRPr kumimoji="1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3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  <a:hlinkClick r:id="rId16" action="ppaction://hlinksldjump"/>
                        </a:rPr>
                        <a:t>20</a:t>
                      </a:r>
                      <a:endParaRPr kumimoji="1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3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  <a:hlinkClick r:id="rId17" action="ppaction://hlinksldjump"/>
                        </a:rPr>
                        <a:t>20</a:t>
                      </a:r>
                      <a:endParaRPr kumimoji="1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3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  <a:hlinkClick r:id="rId18" action="ppaction://hlinksldjump"/>
                        </a:rPr>
                        <a:t>30</a:t>
                      </a:r>
                      <a:endParaRPr kumimoji="1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3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  <a:hlinkClick r:id="rId19" action="ppaction://hlinksldjump"/>
                        </a:rPr>
                        <a:t>30</a:t>
                      </a:r>
                      <a:endParaRPr kumimoji="1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3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  <a:hlinkClick r:id="rId20" action="ppaction://hlinksldjump"/>
                        </a:rPr>
                        <a:t>30</a:t>
                      </a:r>
                      <a:endParaRPr kumimoji="1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90000" marT="46800" marB="46800" anchor="ctr" horzOverflow="overflow"/>
                </a:tc>
              </a:tr>
              <a:tr h="9708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АТМОСФЕРА</a:t>
                      </a: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3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  <a:hlinkClick r:id="rId21" action="ppaction://hlinksldjump"/>
                        </a:rPr>
                        <a:t>10</a:t>
                      </a:r>
                      <a:endParaRPr kumimoji="1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3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  <a:hlinkClick r:id="rId22" action="ppaction://hlinksldjump"/>
                        </a:rPr>
                        <a:t>10</a:t>
                      </a:r>
                      <a:endParaRPr kumimoji="1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3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  <a:hlinkClick r:id="rId23" action="ppaction://hlinksldjump"/>
                        </a:rPr>
                        <a:t>10</a:t>
                      </a:r>
                      <a:endParaRPr kumimoji="1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3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  <a:hlinkClick r:id="rId24" action="ppaction://hlinksldjump"/>
                        </a:rPr>
                        <a:t>20</a:t>
                      </a:r>
                      <a:endParaRPr kumimoji="1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3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  <a:hlinkClick r:id="rId25" action="ppaction://hlinksldjump"/>
                        </a:rPr>
                        <a:t>20</a:t>
                      </a:r>
                      <a:endParaRPr kumimoji="1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3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  <a:hlinkClick r:id="rId26" action="ppaction://hlinksldjump"/>
                        </a:rPr>
                        <a:t>20</a:t>
                      </a:r>
                      <a:endParaRPr kumimoji="1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3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  <a:hlinkClick r:id="rId27" action="ppaction://hlinksldjump"/>
                        </a:rPr>
                        <a:t>30</a:t>
                      </a:r>
                      <a:endParaRPr kumimoji="1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3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  <a:hlinkClick r:id="rId28" action="ppaction://hlinksldjump"/>
                        </a:rPr>
                        <a:t>30</a:t>
                      </a:r>
                      <a:endParaRPr kumimoji="1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3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  <a:hlinkClick r:id="rId29" action="ppaction://hlinksldjump"/>
                        </a:rPr>
                        <a:t>30</a:t>
                      </a:r>
                      <a:endParaRPr kumimoji="1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90000" marT="46800" marB="46800" anchor="ctr" horzOverflow="overflow"/>
                </a:tc>
              </a:tr>
              <a:tr h="122725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ГИДРОСФЕРА</a:t>
                      </a: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3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  <a:hlinkClick r:id="rId30" action="ppaction://hlinksldjump"/>
                        </a:rPr>
                        <a:t>10</a:t>
                      </a:r>
                      <a:endParaRPr kumimoji="1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3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  <a:hlinkClick r:id="rId31" action="ppaction://hlinksldjump"/>
                        </a:rPr>
                        <a:t>10</a:t>
                      </a:r>
                      <a:endParaRPr kumimoji="1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3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  <a:hlinkClick r:id="rId32" action="ppaction://hlinksldjump"/>
                        </a:rPr>
                        <a:t>10</a:t>
                      </a:r>
                      <a:endParaRPr kumimoji="1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3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  <a:hlinkClick r:id="rId33" action="ppaction://hlinksldjump"/>
                        </a:rPr>
                        <a:t>20</a:t>
                      </a:r>
                      <a:endParaRPr kumimoji="1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3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  <a:hlinkClick r:id="rId34" action="ppaction://hlinksldjump"/>
                        </a:rPr>
                        <a:t>20</a:t>
                      </a:r>
                      <a:endParaRPr kumimoji="1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3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  <a:hlinkClick r:id="rId35" action="ppaction://hlinksldjump"/>
                        </a:rPr>
                        <a:t>20</a:t>
                      </a:r>
                      <a:endParaRPr kumimoji="1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3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  <a:hlinkClick r:id="rId36" action="ppaction://hlinksldjump"/>
                        </a:rPr>
                        <a:t>30</a:t>
                      </a:r>
                      <a:endParaRPr kumimoji="1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3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  <a:hlinkClick r:id="rId37" action="ppaction://hlinksldjump"/>
                        </a:rPr>
                        <a:t>30</a:t>
                      </a:r>
                      <a:endParaRPr kumimoji="1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3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  <a:hlinkClick r:id="rId38" action="ppaction://hlinksldjump"/>
                        </a:rPr>
                        <a:t>30</a:t>
                      </a:r>
                      <a:endParaRPr kumimoji="1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90000" marT="46800" marB="46800" anchor="ctr" horzOverflow="overflow"/>
                </a:tc>
              </a:tr>
              <a:tr h="12788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БИОСФЕРА</a:t>
                      </a: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3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  <a:hlinkClick r:id="rId39" action="ppaction://hlinksldjump"/>
                        </a:rPr>
                        <a:t>10</a:t>
                      </a:r>
                      <a:endParaRPr kumimoji="1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3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  <a:hlinkClick r:id="rId40" action="ppaction://hlinksldjump"/>
                        </a:rPr>
                        <a:t>10</a:t>
                      </a:r>
                      <a:endParaRPr kumimoji="1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3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  <a:hlinkClick r:id="rId41" action="ppaction://hlinksldjump"/>
                        </a:rPr>
                        <a:t>10</a:t>
                      </a:r>
                      <a:endParaRPr kumimoji="1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3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  <a:hlinkClick r:id="rId42" action="ppaction://hlinksldjump"/>
                        </a:rPr>
                        <a:t>20</a:t>
                      </a:r>
                      <a:endParaRPr kumimoji="1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3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  <a:hlinkClick r:id="rId43" action="ppaction://hlinksldjump"/>
                        </a:rPr>
                        <a:t>20</a:t>
                      </a:r>
                      <a:endParaRPr kumimoji="1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3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  <a:hlinkClick r:id="rId44" action="ppaction://hlinksldjump"/>
                        </a:rPr>
                        <a:t>20</a:t>
                      </a:r>
                      <a:endParaRPr kumimoji="1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3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  <a:hlinkClick r:id="rId45" action="ppaction://hlinksldjump"/>
                        </a:rPr>
                        <a:t>30</a:t>
                      </a:r>
                      <a:endParaRPr kumimoji="1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3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  <a:hlinkClick r:id="rId46" action="ppaction://hlinksldjump"/>
                        </a:rPr>
                        <a:t>30</a:t>
                      </a:r>
                      <a:endParaRPr kumimoji="1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3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  <a:hlinkClick r:id="rId47" action="ppaction://hlinksldjump"/>
                        </a:rPr>
                        <a:t>30</a:t>
                      </a:r>
                      <a:endParaRPr kumimoji="1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90000" marT="46800" marB="46800" anchor="ctr" horzOverflow="overflow"/>
                </a:tc>
              </a:tr>
              <a:tr h="123671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ГЕОГРАФИЧЕСКАЯ КАРТА</a:t>
                      </a: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3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  <a:hlinkClick r:id="rId48" action="ppaction://hlinksldjump"/>
                        </a:rPr>
                        <a:t>10</a:t>
                      </a:r>
                      <a:endParaRPr kumimoji="1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3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  <a:hlinkClick r:id="rId49" action="ppaction://hlinksldjump"/>
                        </a:rPr>
                        <a:t>10</a:t>
                      </a:r>
                      <a:endParaRPr kumimoji="1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3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  <a:hlinkClick r:id="rId50" action="ppaction://hlinksldjump"/>
                        </a:rPr>
                        <a:t>10</a:t>
                      </a:r>
                      <a:endParaRPr kumimoji="1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3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  <a:hlinkClick r:id="rId51" action="ppaction://hlinksldjump"/>
                        </a:rPr>
                        <a:t>20</a:t>
                      </a:r>
                      <a:endParaRPr kumimoji="1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3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  <a:hlinkClick r:id="rId52" action="ppaction://hlinksldjump"/>
                        </a:rPr>
                        <a:t>20</a:t>
                      </a:r>
                      <a:endParaRPr kumimoji="1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3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  <a:hlinkClick r:id="rId53" action="ppaction://hlinksldjump"/>
                        </a:rPr>
                        <a:t>20</a:t>
                      </a:r>
                      <a:endParaRPr kumimoji="1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3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  <a:hlinkClick r:id="rId54" action="ppaction://hlinksldjump"/>
                        </a:rPr>
                        <a:t>30</a:t>
                      </a:r>
                      <a:endParaRPr kumimoji="1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3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  <a:hlinkClick r:id="rId55" action="ppaction://hlinksldjump"/>
                        </a:rPr>
                        <a:t>30</a:t>
                      </a:r>
                      <a:endParaRPr kumimoji="1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3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  <a:hlinkClick r:id="rId56" action="ppaction://hlinksldjump"/>
                        </a:rPr>
                        <a:t>30</a:t>
                      </a:r>
                      <a:endParaRPr kumimoji="1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90000" marT="46800" marB="46800" anchor="ctr" horzOverflow="overflow"/>
                </a:tc>
              </a:tr>
            </a:tbl>
          </a:graphicData>
        </a:graphic>
      </p:graphicFrame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667443" y="2502927"/>
            <a:ext cx="14200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Желоба</a:t>
            </a:r>
          </a:p>
        </p:txBody>
      </p:sp>
      <p:sp>
        <p:nvSpPr>
          <p:cNvPr id="3" name="AutoShape 5"/>
          <p:cNvSpPr>
            <a:spLocks noChangeArrowheads="1"/>
          </p:cNvSpPr>
          <p:nvPr/>
        </p:nvSpPr>
        <p:spPr bwMode="auto">
          <a:xfrm>
            <a:off x="7572396" y="285728"/>
            <a:ext cx="935038" cy="792163"/>
          </a:xfrm>
          <a:prstGeom prst="star8">
            <a:avLst>
              <a:gd name="adj" fmla="val 38250"/>
            </a:avLst>
          </a:prstGeom>
          <a:solidFill>
            <a:srgbClr val="FFC000"/>
          </a:solidFill>
          <a:ln w="38100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30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Управляющая кнопка: возврат 6">
            <a:hlinkClick r:id="rId2" action="ppaction://hlinksldjump" highlightClick="1"/>
          </p:cNvPr>
          <p:cNvSpPr/>
          <p:nvPr/>
        </p:nvSpPr>
        <p:spPr>
          <a:xfrm>
            <a:off x="8358214" y="6000768"/>
            <a:ext cx="500066" cy="428628"/>
          </a:xfrm>
          <a:prstGeom prst="actionButtonReturn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2750331" y="2383205"/>
            <a:ext cx="3643338" cy="642942"/>
          </a:xfrm>
          <a:prstGeom prst="ribbon">
            <a:avLst>
              <a:gd name="adj1" fmla="val 12500"/>
              <a:gd name="adj2" fmla="val 50000"/>
            </a:avLst>
          </a:prstGeom>
          <a:solidFill>
            <a:srgbClr val="92D050"/>
          </a:solidFill>
          <a:ln w="9525">
            <a:solidFill>
              <a:srgbClr val="00B050"/>
            </a:solidFill>
            <a:round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0" y="1047418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Как называются узкие и очень глубокие трещины на дне океанов?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0" y="124088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литосфера</a:t>
            </a:r>
            <a:endParaRPr lang="ru-RU" sz="5400" b="1" cap="all" spc="0" dirty="0">
              <a:ln/>
              <a:solidFill>
                <a:srgbClr val="FFFF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7" t="24396" r="25081" b="12193"/>
          <a:stretch/>
        </p:blipFill>
        <p:spPr>
          <a:xfrm>
            <a:off x="1979712" y="3140968"/>
            <a:ext cx="4968552" cy="33663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27467" y="4005064"/>
            <a:ext cx="277422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Азот, кислород, 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углекислый газ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07504" y="332656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Атмосфера</a:t>
            </a:r>
            <a:endParaRPr lang="ru-RU" sz="5400" b="1" cap="all" spc="0" dirty="0">
              <a:ln/>
              <a:solidFill>
                <a:srgbClr val="FFFF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utoShape 5"/>
          <p:cNvSpPr>
            <a:spLocks noChangeArrowheads="1"/>
          </p:cNvSpPr>
          <p:nvPr/>
        </p:nvSpPr>
        <p:spPr bwMode="auto">
          <a:xfrm>
            <a:off x="7358082" y="571480"/>
            <a:ext cx="935038" cy="792163"/>
          </a:xfrm>
          <a:prstGeom prst="star8">
            <a:avLst>
              <a:gd name="adj" fmla="val 38250"/>
            </a:avLst>
          </a:prstGeom>
          <a:solidFill>
            <a:srgbClr val="FFC000"/>
          </a:solidFill>
          <a:ln w="38100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Управляющая кнопка: возврат 6">
            <a:hlinkClick r:id="rId2" action="ppaction://hlinksldjump" highlightClick="1"/>
          </p:cNvPr>
          <p:cNvSpPr/>
          <p:nvPr/>
        </p:nvSpPr>
        <p:spPr>
          <a:xfrm>
            <a:off x="8358214" y="6000768"/>
            <a:ext cx="571504" cy="428628"/>
          </a:xfrm>
          <a:prstGeom prst="actionButtonReturn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15995" y="4093525"/>
            <a:ext cx="4429156" cy="928694"/>
          </a:xfrm>
          <a:prstGeom prst="ribbon">
            <a:avLst>
              <a:gd name="adj1" fmla="val 12500"/>
              <a:gd name="adj2" fmla="val 50000"/>
            </a:avLst>
          </a:prstGeom>
          <a:solidFill>
            <a:srgbClr val="92D050"/>
          </a:solidFill>
          <a:ln w="9525">
            <a:solidFill>
              <a:srgbClr val="00B050"/>
            </a:solidFill>
            <a:round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0" y="1519332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Какие газы входят в состав атмосферы?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46" t="25253" r="21212" b="12500"/>
          <a:stretch/>
        </p:blipFill>
        <p:spPr>
          <a:xfrm>
            <a:off x="4572000" y="3248450"/>
            <a:ext cx="3504844" cy="27619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372511" y="2841987"/>
            <a:ext cx="21171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Тропосфера</a:t>
            </a:r>
          </a:p>
        </p:txBody>
      </p:sp>
      <p:sp>
        <p:nvSpPr>
          <p:cNvPr id="3" name="AutoShape 5"/>
          <p:cNvSpPr>
            <a:spLocks noChangeArrowheads="1"/>
          </p:cNvSpPr>
          <p:nvPr/>
        </p:nvSpPr>
        <p:spPr bwMode="auto">
          <a:xfrm>
            <a:off x="7358082" y="571480"/>
            <a:ext cx="935038" cy="792163"/>
          </a:xfrm>
          <a:prstGeom prst="star8">
            <a:avLst>
              <a:gd name="adj" fmla="val 38250"/>
            </a:avLst>
          </a:prstGeom>
          <a:solidFill>
            <a:srgbClr val="FFC000"/>
          </a:solidFill>
          <a:ln w="38100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Управляющая кнопка: возврат 6">
            <a:hlinkClick r:id="rId2" action="ppaction://hlinksldjump" highlightClick="1"/>
          </p:cNvPr>
          <p:cNvSpPr/>
          <p:nvPr/>
        </p:nvSpPr>
        <p:spPr>
          <a:xfrm>
            <a:off x="8358214" y="6000768"/>
            <a:ext cx="500066" cy="428628"/>
          </a:xfrm>
          <a:prstGeom prst="actionButtonReturn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2497254" y="2746407"/>
            <a:ext cx="3857652" cy="714380"/>
          </a:xfrm>
          <a:prstGeom prst="ribbon">
            <a:avLst>
              <a:gd name="adj1" fmla="val 12500"/>
              <a:gd name="adj2" fmla="val 50000"/>
            </a:avLst>
          </a:prstGeom>
          <a:solidFill>
            <a:srgbClr val="92D050"/>
          </a:solidFill>
          <a:ln w="9525">
            <a:solidFill>
              <a:srgbClr val="00B050"/>
            </a:solidFill>
            <a:round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27531" y="1426851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Как называется самый нижний слой атмосферы?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0" y="188640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Атмосфера</a:t>
            </a:r>
            <a:endParaRPr lang="ru-RU" sz="5400" b="1" cap="all" spc="0" dirty="0">
              <a:ln/>
              <a:solidFill>
                <a:srgbClr val="FFFF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1" t="11074" r="17274"/>
          <a:stretch/>
        </p:blipFill>
        <p:spPr>
          <a:xfrm>
            <a:off x="2065491" y="3583615"/>
            <a:ext cx="4721178" cy="31197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00429" y="2860445"/>
            <a:ext cx="17595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Барометр</a:t>
            </a:r>
          </a:p>
        </p:txBody>
      </p:sp>
      <p:sp>
        <p:nvSpPr>
          <p:cNvPr id="3" name="AutoShape 5"/>
          <p:cNvSpPr>
            <a:spLocks noChangeArrowheads="1"/>
          </p:cNvSpPr>
          <p:nvPr/>
        </p:nvSpPr>
        <p:spPr bwMode="auto">
          <a:xfrm>
            <a:off x="7358082" y="571480"/>
            <a:ext cx="935038" cy="792163"/>
          </a:xfrm>
          <a:prstGeom prst="star8">
            <a:avLst>
              <a:gd name="adj" fmla="val 38250"/>
            </a:avLst>
          </a:prstGeom>
          <a:solidFill>
            <a:srgbClr val="FFC000"/>
          </a:solidFill>
          <a:ln w="38100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Управляющая кнопка: возврат 6">
            <a:hlinkClick r:id="rId2" action="ppaction://hlinksldjump" highlightClick="1"/>
          </p:cNvPr>
          <p:cNvSpPr/>
          <p:nvPr/>
        </p:nvSpPr>
        <p:spPr>
          <a:xfrm>
            <a:off x="8358214" y="6000768"/>
            <a:ext cx="571504" cy="500066"/>
          </a:xfrm>
          <a:prstGeom prst="actionButtonReturn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2594240" y="2729146"/>
            <a:ext cx="3571900" cy="785818"/>
          </a:xfrm>
          <a:prstGeom prst="ribbon">
            <a:avLst>
              <a:gd name="adj1" fmla="val 12500"/>
              <a:gd name="adj2" fmla="val 50000"/>
            </a:avLst>
          </a:prstGeom>
          <a:solidFill>
            <a:srgbClr val="92D050"/>
          </a:solidFill>
          <a:ln w="9525">
            <a:solidFill>
              <a:srgbClr val="00B050"/>
            </a:solidFill>
            <a:round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0" y="1341831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Как называется прибор для определения атмосферного давления?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4211" y="0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Атмосфера</a:t>
            </a:r>
            <a:endParaRPr lang="ru-RU" sz="5400" b="1" cap="all" spc="0" dirty="0">
              <a:ln/>
              <a:solidFill>
                <a:srgbClr val="FFFF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235" y="3717032"/>
            <a:ext cx="2921529" cy="29215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126363" y="2115294"/>
            <a:ext cx="489127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Ветер, который два раза 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сутки меняет направление 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противоположное</a:t>
            </a:r>
          </a:p>
        </p:txBody>
      </p:sp>
      <p:sp>
        <p:nvSpPr>
          <p:cNvPr id="3" name="AutoShape 5"/>
          <p:cNvSpPr>
            <a:spLocks noChangeArrowheads="1"/>
          </p:cNvSpPr>
          <p:nvPr/>
        </p:nvSpPr>
        <p:spPr bwMode="auto">
          <a:xfrm>
            <a:off x="7358082" y="571480"/>
            <a:ext cx="935038" cy="792163"/>
          </a:xfrm>
          <a:prstGeom prst="star8">
            <a:avLst>
              <a:gd name="adj" fmla="val 38250"/>
            </a:avLst>
          </a:prstGeom>
          <a:solidFill>
            <a:srgbClr val="FFC000"/>
          </a:solidFill>
          <a:ln w="38100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Управляющая кнопка: возврат 6">
            <a:hlinkClick r:id="rId2" action="ppaction://hlinksldjump" highlightClick="1"/>
          </p:cNvPr>
          <p:cNvSpPr/>
          <p:nvPr/>
        </p:nvSpPr>
        <p:spPr>
          <a:xfrm>
            <a:off x="8286776" y="6000768"/>
            <a:ext cx="571504" cy="500066"/>
          </a:xfrm>
          <a:prstGeom prst="actionButtonReturn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1455868" y="2079556"/>
            <a:ext cx="6143668" cy="1428760"/>
          </a:xfrm>
          <a:prstGeom prst="ribbon">
            <a:avLst>
              <a:gd name="adj1" fmla="val 12500"/>
              <a:gd name="adj2" fmla="val 50000"/>
            </a:avLst>
          </a:prstGeom>
          <a:solidFill>
            <a:srgbClr val="92D050"/>
          </a:solidFill>
          <a:ln w="9525">
            <a:solidFill>
              <a:srgbClr val="00B050"/>
            </a:solidFill>
            <a:round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1297" y="1363643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Что такое бриз?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0" y="260648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Атмосфера</a:t>
            </a:r>
            <a:endParaRPr lang="ru-RU" sz="5400" b="1" cap="all" spc="0" dirty="0">
              <a:ln/>
              <a:solidFill>
                <a:srgbClr val="FFFF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79"/>
          <a:stretch/>
        </p:blipFill>
        <p:spPr>
          <a:xfrm>
            <a:off x="2564505" y="3579298"/>
            <a:ext cx="3974844" cy="3069491"/>
          </a:xfrm>
          <a:prstGeom prst="rect">
            <a:avLst/>
          </a:prstGeom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499958" y="2839659"/>
            <a:ext cx="414408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Разница в атмосферном 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давлении</a:t>
            </a:r>
          </a:p>
        </p:txBody>
      </p:sp>
      <p:sp>
        <p:nvSpPr>
          <p:cNvPr id="3" name="AutoShape 5"/>
          <p:cNvSpPr>
            <a:spLocks noChangeArrowheads="1"/>
          </p:cNvSpPr>
          <p:nvPr/>
        </p:nvSpPr>
        <p:spPr bwMode="auto">
          <a:xfrm>
            <a:off x="7358082" y="428604"/>
            <a:ext cx="935038" cy="792163"/>
          </a:xfrm>
          <a:prstGeom prst="star8">
            <a:avLst>
              <a:gd name="adj" fmla="val 38250"/>
            </a:avLst>
          </a:prstGeom>
          <a:solidFill>
            <a:srgbClr val="FFC000"/>
          </a:solidFill>
          <a:ln w="38100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Управляющая кнопка: возврат 6">
            <a:hlinkClick r:id="rId2" action="ppaction://hlinksldjump" highlightClick="1"/>
          </p:cNvPr>
          <p:cNvSpPr/>
          <p:nvPr/>
        </p:nvSpPr>
        <p:spPr>
          <a:xfrm>
            <a:off x="8358214" y="6000768"/>
            <a:ext cx="500066" cy="428628"/>
          </a:xfrm>
          <a:prstGeom prst="actionButtonReturn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1928810" y="2780928"/>
            <a:ext cx="5286380" cy="1071570"/>
          </a:xfrm>
          <a:prstGeom prst="ribbon">
            <a:avLst>
              <a:gd name="adj1" fmla="val 12500"/>
              <a:gd name="adj2" fmla="val 50000"/>
            </a:avLst>
          </a:prstGeom>
          <a:solidFill>
            <a:srgbClr val="92D050"/>
          </a:solidFill>
          <a:ln w="9525">
            <a:solidFill>
              <a:srgbClr val="00B050"/>
            </a:solidFill>
            <a:round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0" y="135827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Назовите главную причину образования ветра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0" y="313009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Атмосфера</a:t>
            </a:r>
            <a:endParaRPr lang="ru-RU" sz="5400" b="1" cap="all" spc="0" dirty="0">
              <a:ln/>
              <a:solidFill>
                <a:srgbClr val="FFFF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7528" y="3988476"/>
            <a:ext cx="3873864" cy="26620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607199" y="2813027"/>
            <a:ext cx="392960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Роса и иней выпадают 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из воздуха</a:t>
            </a:r>
          </a:p>
        </p:txBody>
      </p:sp>
      <p:sp>
        <p:nvSpPr>
          <p:cNvPr id="3" name="AutoShape 5"/>
          <p:cNvSpPr>
            <a:spLocks noChangeArrowheads="1"/>
          </p:cNvSpPr>
          <p:nvPr/>
        </p:nvSpPr>
        <p:spPr bwMode="auto">
          <a:xfrm>
            <a:off x="7358082" y="571480"/>
            <a:ext cx="935038" cy="792163"/>
          </a:xfrm>
          <a:prstGeom prst="star8">
            <a:avLst>
              <a:gd name="adj" fmla="val 38250"/>
            </a:avLst>
          </a:prstGeom>
          <a:solidFill>
            <a:srgbClr val="FFC000"/>
          </a:solidFill>
          <a:ln w="38100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Управляющая кнопка: возврат 6">
            <a:hlinkClick r:id="rId2" action="ppaction://hlinksldjump" highlightClick="1"/>
          </p:cNvPr>
          <p:cNvSpPr/>
          <p:nvPr/>
        </p:nvSpPr>
        <p:spPr>
          <a:xfrm>
            <a:off x="8358214" y="6000768"/>
            <a:ext cx="500066" cy="428628"/>
          </a:xfrm>
          <a:prstGeom prst="actionButtonReturn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2214546" y="2813027"/>
            <a:ext cx="4714908" cy="1071570"/>
          </a:xfrm>
          <a:prstGeom prst="ribbon">
            <a:avLst>
              <a:gd name="adj1" fmla="val 12500"/>
              <a:gd name="adj2" fmla="val 50000"/>
            </a:avLst>
          </a:prstGeom>
          <a:solidFill>
            <a:srgbClr val="92D050"/>
          </a:solidFill>
          <a:ln w="9525">
            <a:solidFill>
              <a:srgbClr val="00B050"/>
            </a:solidFill>
            <a:round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-30979" y="1372125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Всегда ли осадки выпадают из облаков?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0" y="332656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Атмосфера</a:t>
            </a:r>
            <a:endParaRPr lang="ru-RU" sz="5400" b="1" cap="all" spc="0" dirty="0">
              <a:ln/>
              <a:solidFill>
                <a:srgbClr val="FFFF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221" y="4149080"/>
            <a:ext cx="3657600" cy="2429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195736" y="4325900"/>
            <a:ext cx="15376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- 10</a:t>
            </a:r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º</a:t>
            </a:r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</a:t>
            </a:r>
          </a:p>
        </p:txBody>
      </p:sp>
      <p:sp>
        <p:nvSpPr>
          <p:cNvPr id="3" name="AutoShape 5"/>
          <p:cNvSpPr>
            <a:spLocks noChangeArrowheads="1"/>
          </p:cNvSpPr>
          <p:nvPr/>
        </p:nvSpPr>
        <p:spPr bwMode="auto">
          <a:xfrm>
            <a:off x="7429520" y="214290"/>
            <a:ext cx="935038" cy="792163"/>
          </a:xfrm>
          <a:prstGeom prst="star8">
            <a:avLst>
              <a:gd name="adj" fmla="val 38250"/>
            </a:avLst>
          </a:prstGeom>
          <a:solidFill>
            <a:srgbClr val="FFC000"/>
          </a:solidFill>
          <a:ln w="38100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30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Управляющая кнопка: возврат 6">
            <a:hlinkClick r:id="rId2" action="ppaction://hlinksldjump" highlightClick="1"/>
          </p:cNvPr>
          <p:cNvSpPr/>
          <p:nvPr/>
        </p:nvSpPr>
        <p:spPr>
          <a:xfrm>
            <a:off x="8358214" y="6000768"/>
            <a:ext cx="571504" cy="428628"/>
          </a:xfrm>
          <a:prstGeom prst="actionButtonReturn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1979712" y="4377426"/>
            <a:ext cx="2143140" cy="642942"/>
          </a:xfrm>
          <a:prstGeom prst="ribbon">
            <a:avLst>
              <a:gd name="adj1" fmla="val 12500"/>
              <a:gd name="adj2" fmla="val 50000"/>
            </a:avLst>
          </a:prstGeom>
          <a:solidFill>
            <a:srgbClr val="92D050"/>
          </a:solidFill>
          <a:ln w="9525">
            <a:solidFill>
              <a:srgbClr val="00B050"/>
            </a:solidFill>
            <a:round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-10074" y="1412776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Определите температуру на вершине горы высотой 5 км, если у подножия температура воздуха +20</a:t>
            </a:r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º</a:t>
            </a:r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0" y="636888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Атмосфера</a:t>
            </a:r>
            <a:endParaRPr lang="ru-RU" sz="5400" b="1" cap="all" spc="0" dirty="0">
              <a:ln/>
              <a:solidFill>
                <a:srgbClr val="FFFF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09" t="28730" r="59525" b="18812"/>
          <a:stretch/>
        </p:blipFill>
        <p:spPr>
          <a:xfrm>
            <a:off x="5744074" y="3238339"/>
            <a:ext cx="2172911" cy="35374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965608" y="5246669"/>
            <a:ext cx="11641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+1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º</a:t>
            </a:r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</a:t>
            </a:r>
          </a:p>
        </p:txBody>
      </p:sp>
      <p:sp>
        <p:nvSpPr>
          <p:cNvPr id="3" name="AutoShape 5"/>
          <p:cNvSpPr>
            <a:spLocks noChangeArrowheads="1"/>
          </p:cNvSpPr>
          <p:nvPr/>
        </p:nvSpPr>
        <p:spPr bwMode="auto">
          <a:xfrm>
            <a:off x="7358082" y="357166"/>
            <a:ext cx="935038" cy="792163"/>
          </a:xfrm>
          <a:prstGeom prst="star8">
            <a:avLst>
              <a:gd name="adj" fmla="val 38250"/>
            </a:avLst>
          </a:prstGeom>
          <a:solidFill>
            <a:srgbClr val="FFC000"/>
          </a:solidFill>
          <a:ln w="38100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30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Управляющая кнопка: возврат 6">
            <a:hlinkClick r:id="rId2" action="ppaction://hlinksldjump" highlightClick="1"/>
          </p:cNvPr>
          <p:cNvSpPr/>
          <p:nvPr/>
        </p:nvSpPr>
        <p:spPr>
          <a:xfrm>
            <a:off x="8358214" y="6000768"/>
            <a:ext cx="500066" cy="500066"/>
          </a:xfrm>
          <a:prstGeom prst="actionButtonReturn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3203848" y="5250058"/>
            <a:ext cx="2928958" cy="642942"/>
          </a:xfrm>
          <a:prstGeom prst="ribbon">
            <a:avLst>
              <a:gd name="adj1" fmla="val 12500"/>
              <a:gd name="adj2" fmla="val 50000"/>
            </a:avLst>
          </a:prstGeom>
          <a:solidFill>
            <a:srgbClr val="92D050"/>
          </a:solidFill>
          <a:ln w="9525">
            <a:solidFill>
              <a:srgbClr val="00B050"/>
            </a:solidFill>
            <a:round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-24341" y="1412776"/>
            <a:ext cx="9144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Рассчитайте среднее значение температуры по данным:</a:t>
            </a:r>
          </a:p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7 ч = -3</a:t>
            </a:r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º</a:t>
            </a:r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</a:t>
            </a:r>
          </a:p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13 ч = +1</a:t>
            </a:r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º</a:t>
            </a:r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</a:t>
            </a:r>
          </a:p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19 ч = +5</a:t>
            </a:r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º</a:t>
            </a:r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</a:t>
            </a:r>
          </a:p>
          <a:p>
            <a:pPr algn="ctr"/>
            <a:endParaRPr lang="ru-RU" sz="4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642918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Атмосфера</a:t>
            </a:r>
            <a:endParaRPr lang="ru-RU" sz="5400" b="1" cap="all" spc="0" dirty="0">
              <a:ln/>
              <a:solidFill>
                <a:srgbClr val="FFFF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989949" y="5429264"/>
            <a:ext cx="11641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+8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º</a:t>
            </a:r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</a:t>
            </a:r>
          </a:p>
        </p:txBody>
      </p:sp>
      <p:sp>
        <p:nvSpPr>
          <p:cNvPr id="3" name="AutoShape 5"/>
          <p:cNvSpPr>
            <a:spLocks noChangeArrowheads="1"/>
          </p:cNvSpPr>
          <p:nvPr/>
        </p:nvSpPr>
        <p:spPr bwMode="auto">
          <a:xfrm>
            <a:off x="7358082" y="357166"/>
            <a:ext cx="935038" cy="792163"/>
          </a:xfrm>
          <a:prstGeom prst="star8">
            <a:avLst>
              <a:gd name="adj" fmla="val 38250"/>
            </a:avLst>
          </a:prstGeom>
          <a:solidFill>
            <a:srgbClr val="FFC000"/>
          </a:solidFill>
          <a:ln w="38100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30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Управляющая кнопка: возврат 6">
            <a:hlinkClick r:id="rId2" action="ppaction://hlinksldjump" highlightClick="1"/>
          </p:cNvPr>
          <p:cNvSpPr/>
          <p:nvPr/>
        </p:nvSpPr>
        <p:spPr>
          <a:xfrm>
            <a:off x="8358214" y="6000768"/>
            <a:ext cx="571504" cy="428628"/>
          </a:xfrm>
          <a:prstGeom prst="actionButtonReturn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3010068" y="5381722"/>
            <a:ext cx="2786082" cy="642942"/>
          </a:xfrm>
          <a:prstGeom prst="ribbon">
            <a:avLst>
              <a:gd name="adj1" fmla="val 12500"/>
              <a:gd name="adj2" fmla="val 50000"/>
            </a:avLst>
          </a:prstGeom>
          <a:solidFill>
            <a:srgbClr val="92D050"/>
          </a:solidFill>
          <a:ln w="9525">
            <a:solidFill>
              <a:srgbClr val="00B050"/>
            </a:solidFill>
            <a:round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0" y="235743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Определите амплитуду температур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0" y="1000108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Атмосфера</a:t>
            </a:r>
            <a:endParaRPr lang="ru-RU" sz="5400" b="1" cap="all" spc="0" dirty="0">
              <a:ln/>
              <a:solidFill>
                <a:srgbClr val="FFFF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143108" y="2857496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7 ч = -3</a:t>
            </a:r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º</a:t>
            </a:r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</a:t>
            </a:r>
          </a:p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13 ч = +1</a:t>
            </a:r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º</a:t>
            </a:r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</a:t>
            </a:r>
          </a:p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19 ч = +5</a:t>
            </a:r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º</a:t>
            </a:r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</a:t>
            </a: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928794" y="4857760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0" y="1142984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Земля как планета</a:t>
            </a:r>
            <a:endParaRPr lang="ru-RU" sz="5400" b="1" cap="all" spc="0" dirty="0">
              <a:ln/>
              <a:solidFill>
                <a:srgbClr val="FFFF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utoShape 5"/>
          <p:cNvSpPr>
            <a:spLocks noChangeArrowheads="1"/>
          </p:cNvSpPr>
          <p:nvPr/>
        </p:nvSpPr>
        <p:spPr bwMode="auto">
          <a:xfrm>
            <a:off x="7929586" y="214290"/>
            <a:ext cx="935038" cy="792163"/>
          </a:xfrm>
          <a:prstGeom prst="star8">
            <a:avLst>
              <a:gd name="adj" fmla="val 38250"/>
            </a:avLst>
          </a:prstGeom>
          <a:solidFill>
            <a:srgbClr val="FFC000"/>
          </a:solidFill>
          <a:ln w="38100">
            <a:solidFill>
              <a:srgbClr val="FFC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pPr algn="ctr"/>
            <a:r>
              <a:rPr lang="ru-RU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2928934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Сколько планет вращается вокруг Солнца?</a:t>
            </a:r>
          </a:p>
        </p:txBody>
      </p:sp>
      <p:sp>
        <p:nvSpPr>
          <p:cNvPr id="5" name="AutoShape 7"/>
          <p:cNvSpPr>
            <a:spLocks noChangeArrowheads="1"/>
          </p:cNvSpPr>
          <p:nvPr/>
        </p:nvSpPr>
        <p:spPr bwMode="auto">
          <a:xfrm>
            <a:off x="500034" y="4857760"/>
            <a:ext cx="3286148" cy="642942"/>
          </a:xfrm>
          <a:prstGeom prst="ribbon">
            <a:avLst>
              <a:gd name="adj1" fmla="val 12500"/>
              <a:gd name="adj2" fmla="val 50000"/>
            </a:avLst>
          </a:prstGeom>
          <a:solidFill>
            <a:srgbClr val="92D050"/>
          </a:solidFill>
          <a:ln w="9525">
            <a:solidFill>
              <a:srgbClr val="00B050"/>
            </a:solidFill>
            <a:round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7" name="Управляющая кнопка: возврат 6">
            <a:hlinkClick r:id="rId2" action="ppaction://hlinksldjump" highlightClick="1"/>
          </p:cNvPr>
          <p:cNvSpPr/>
          <p:nvPr/>
        </p:nvSpPr>
        <p:spPr>
          <a:xfrm>
            <a:off x="8358214" y="6000768"/>
            <a:ext cx="571504" cy="500066"/>
          </a:xfrm>
          <a:prstGeom prst="actionButtonReturn">
            <a:avLst/>
          </a:prstGeom>
          <a:solidFill>
            <a:srgbClr val="00B0F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44" b="2668"/>
          <a:stretch/>
        </p:blipFill>
        <p:spPr>
          <a:xfrm>
            <a:off x="4558591" y="4252373"/>
            <a:ext cx="3491880" cy="22690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740175" y="2394437"/>
            <a:ext cx="15648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Из снега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7353" y="476672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гидросфера</a:t>
            </a:r>
            <a:endParaRPr lang="ru-RU" sz="5400" b="1" cap="all" spc="0" dirty="0">
              <a:ln/>
              <a:solidFill>
                <a:srgbClr val="FFFF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utoShape 5"/>
          <p:cNvSpPr>
            <a:spLocks noChangeArrowheads="1"/>
          </p:cNvSpPr>
          <p:nvPr/>
        </p:nvSpPr>
        <p:spPr bwMode="auto">
          <a:xfrm>
            <a:off x="7286644" y="285728"/>
            <a:ext cx="935038" cy="792163"/>
          </a:xfrm>
          <a:prstGeom prst="star8">
            <a:avLst>
              <a:gd name="adj" fmla="val 38250"/>
            </a:avLst>
          </a:prstGeom>
          <a:solidFill>
            <a:srgbClr val="FFC000"/>
          </a:solidFill>
          <a:ln w="38100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Управляющая кнопка: возврат 6">
            <a:hlinkClick r:id="rId2" action="ppaction://hlinksldjump" highlightClick="1"/>
          </p:cNvPr>
          <p:cNvSpPr/>
          <p:nvPr/>
        </p:nvSpPr>
        <p:spPr>
          <a:xfrm>
            <a:off x="8358214" y="6000768"/>
            <a:ext cx="571504" cy="428628"/>
          </a:xfrm>
          <a:prstGeom prst="actionButtonReturn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2843808" y="2276872"/>
            <a:ext cx="3357586" cy="642942"/>
          </a:xfrm>
          <a:prstGeom prst="ribbon">
            <a:avLst>
              <a:gd name="adj1" fmla="val 12500"/>
              <a:gd name="adj2" fmla="val 50000"/>
            </a:avLst>
          </a:prstGeom>
          <a:solidFill>
            <a:srgbClr val="92D050"/>
          </a:solidFill>
          <a:ln w="9525">
            <a:solidFill>
              <a:srgbClr val="00B050"/>
            </a:solidFill>
            <a:round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51970" y="1423812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Из чего образуются ледники на суше?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3954" y="3068960"/>
            <a:ext cx="4860032" cy="36450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00121" y="3861048"/>
            <a:ext cx="13715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Анхель</a:t>
            </a:r>
            <a:endParaRPr lang="ru-RU" sz="2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utoShape 5"/>
          <p:cNvSpPr>
            <a:spLocks noChangeArrowheads="1"/>
          </p:cNvSpPr>
          <p:nvPr/>
        </p:nvSpPr>
        <p:spPr bwMode="auto">
          <a:xfrm>
            <a:off x="7429520" y="357166"/>
            <a:ext cx="935038" cy="792163"/>
          </a:xfrm>
          <a:prstGeom prst="star8">
            <a:avLst>
              <a:gd name="adj" fmla="val 38250"/>
            </a:avLst>
          </a:prstGeom>
          <a:solidFill>
            <a:srgbClr val="FFC000"/>
          </a:solidFill>
          <a:ln w="38100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Управляющая кнопка: возврат 6">
            <a:hlinkClick r:id="rId2" action="ppaction://hlinksldjump" highlightClick="1"/>
          </p:cNvPr>
          <p:cNvSpPr/>
          <p:nvPr/>
        </p:nvSpPr>
        <p:spPr>
          <a:xfrm>
            <a:off x="8358214" y="6000768"/>
            <a:ext cx="500066" cy="500066"/>
          </a:xfrm>
          <a:prstGeom prst="actionButtonReturn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323528" y="3857697"/>
            <a:ext cx="3214710" cy="642942"/>
          </a:xfrm>
          <a:prstGeom prst="ribbon">
            <a:avLst>
              <a:gd name="adj1" fmla="val 12500"/>
              <a:gd name="adj2" fmla="val 50000"/>
            </a:avLst>
          </a:prstGeom>
          <a:solidFill>
            <a:srgbClr val="92D050"/>
          </a:solidFill>
          <a:ln w="9525">
            <a:solidFill>
              <a:srgbClr val="00B050"/>
            </a:solidFill>
            <a:round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0" y="1428736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гидросфера</a:t>
            </a:r>
            <a:endParaRPr lang="ru-RU" sz="5400" b="1" cap="all" spc="0" dirty="0">
              <a:ln/>
              <a:solidFill>
                <a:srgbClr val="FFFF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271462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Самый высокий водопад мира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5430" y="3561749"/>
            <a:ext cx="4031609" cy="26890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72429" y="4747011"/>
            <a:ext cx="15686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Байкал</a:t>
            </a:r>
          </a:p>
        </p:txBody>
      </p:sp>
      <p:sp>
        <p:nvSpPr>
          <p:cNvPr id="3" name="AutoShape 5"/>
          <p:cNvSpPr>
            <a:spLocks noChangeArrowheads="1"/>
          </p:cNvSpPr>
          <p:nvPr/>
        </p:nvSpPr>
        <p:spPr bwMode="auto">
          <a:xfrm>
            <a:off x="7358082" y="571480"/>
            <a:ext cx="935038" cy="792163"/>
          </a:xfrm>
          <a:prstGeom prst="star8">
            <a:avLst>
              <a:gd name="adj" fmla="val 38250"/>
            </a:avLst>
          </a:prstGeom>
          <a:solidFill>
            <a:srgbClr val="FFC000"/>
          </a:solidFill>
          <a:ln w="38100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Управляющая кнопка: возврат 6">
            <a:hlinkClick r:id="rId2" action="ppaction://hlinksldjump" highlightClick="1"/>
          </p:cNvPr>
          <p:cNvSpPr/>
          <p:nvPr/>
        </p:nvSpPr>
        <p:spPr>
          <a:xfrm>
            <a:off x="8358214" y="6000768"/>
            <a:ext cx="571504" cy="428628"/>
          </a:xfrm>
          <a:prstGeom prst="actionButtonReturn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323528" y="4786397"/>
            <a:ext cx="3071834" cy="642942"/>
          </a:xfrm>
          <a:prstGeom prst="ribbon">
            <a:avLst>
              <a:gd name="adj1" fmla="val 12500"/>
              <a:gd name="adj2" fmla="val 50000"/>
            </a:avLst>
          </a:prstGeom>
          <a:solidFill>
            <a:srgbClr val="92D050"/>
          </a:solidFill>
          <a:ln w="9525">
            <a:solidFill>
              <a:srgbClr val="00B050"/>
            </a:solidFill>
            <a:round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0" y="258655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Самое глубокое озеро Земли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0" y="1428736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гидросфера</a:t>
            </a:r>
            <a:endParaRPr lang="ru-RU" sz="5400" b="1" cap="all" spc="0" dirty="0">
              <a:ln/>
              <a:solidFill>
                <a:srgbClr val="FFFF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6648" y="3636819"/>
            <a:ext cx="4391705" cy="29420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368056" y="3379397"/>
            <a:ext cx="43577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 горной реки быстрое течение и узкая долина</a:t>
            </a:r>
          </a:p>
        </p:txBody>
      </p:sp>
      <p:sp>
        <p:nvSpPr>
          <p:cNvPr id="3" name="AutoShape 5"/>
          <p:cNvSpPr>
            <a:spLocks noChangeArrowheads="1"/>
          </p:cNvSpPr>
          <p:nvPr/>
        </p:nvSpPr>
        <p:spPr bwMode="auto">
          <a:xfrm>
            <a:off x="7572396" y="214290"/>
            <a:ext cx="935038" cy="792163"/>
          </a:xfrm>
          <a:prstGeom prst="star8">
            <a:avLst>
              <a:gd name="adj" fmla="val 38250"/>
            </a:avLst>
          </a:prstGeom>
          <a:solidFill>
            <a:srgbClr val="FFC000"/>
          </a:solidFill>
          <a:ln w="38100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Управляющая кнопка: возврат 6">
            <a:hlinkClick r:id="rId2" action="ppaction://hlinksldjump" highlightClick="1"/>
          </p:cNvPr>
          <p:cNvSpPr/>
          <p:nvPr/>
        </p:nvSpPr>
        <p:spPr>
          <a:xfrm>
            <a:off x="8358214" y="6000768"/>
            <a:ext cx="571504" cy="500066"/>
          </a:xfrm>
          <a:prstGeom prst="actionButtonReturn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1475656" y="3246877"/>
            <a:ext cx="5715040" cy="1143008"/>
          </a:xfrm>
          <a:prstGeom prst="ribbon">
            <a:avLst>
              <a:gd name="adj1" fmla="val 12500"/>
              <a:gd name="adj2" fmla="val 50000"/>
            </a:avLst>
          </a:prstGeom>
          <a:solidFill>
            <a:srgbClr val="92D050"/>
          </a:solidFill>
          <a:ln w="9525">
            <a:solidFill>
              <a:srgbClr val="00B050"/>
            </a:solidFill>
            <a:round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-25085" y="1923438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Чем горная река отличается от равнинной?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0" y="1000108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гидросфера</a:t>
            </a:r>
            <a:endParaRPr lang="ru-RU" sz="5400" b="1" cap="all" spc="0" dirty="0">
              <a:ln/>
              <a:solidFill>
                <a:srgbClr val="FFFF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4478427"/>
            <a:ext cx="3115742" cy="20758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99" t="28763"/>
          <a:stretch/>
        </p:blipFill>
        <p:spPr>
          <a:xfrm>
            <a:off x="4716016" y="4478427"/>
            <a:ext cx="3179057" cy="20494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343216" y="4568699"/>
            <a:ext cx="22482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Сточные</a:t>
            </a:r>
          </a:p>
        </p:txBody>
      </p:sp>
      <p:sp>
        <p:nvSpPr>
          <p:cNvPr id="3" name="AutoShape 5"/>
          <p:cNvSpPr>
            <a:spLocks noChangeArrowheads="1"/>
          </p:cNvSpPr>
          <p:nvPr/>
        </p:nvSpPr>
        <p:spPr bwMode="auto">
          <a:xfrm>
            <a:off x="7429520" y="357166"/>
            <a:ext cx="935038" cy="792163"/>
          </a:xfrm>
          <a:prstGeom prst="star8">
            <a:avLst>
              <a:gd name="adj" fmla="val 38250"/>
            </a:avLst>
          </a:prstGeom>
          <a:solidFill>
            <a:srgbClr val="FFC000"/>
          </a:solidFill>
          <a:ln w="38100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Управляющая кнопка: возврат 6">
            <a:hlinkClick r:id="rId2" action="ppaction://hlinksldjump" highlightClick="1"/>
          </p:cNvPr>
          <p:cNvSpPr/>
          <p:nvPr/>
        </p:nvSpPr>
        <p:spPr>
          <a:xfrm>
            <a:off x="8358214" y="6000768"/>
            <a:ext cx="571504" cy="500066"/>
          </a:xfrm>
          <a:prstGeom prst="actionButtonReturn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2267744" y="4392603"/>
            <a:ext cx="4032448" cy="1060077"/>
          </a:xfrm>
          <a:prstGeom prst="ribbon">
            <a:avLst>
              <a:gd name="adj1" fmla="val 12500"/>
              <a:gd name="adj2" fmla="val 50000"/>
            </a:avLst>
          </a:prstGeom>
          <a:solidFill>
            <a:srgbClr val="92D050"/>
          </a:solidFill>
          <a:ln w="9525">
            <a:solidFill>
              <a:srgbClr val="00B050"/>
            </a:solidFill>
            <a:round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0" y="2357505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Как называют озера, из которых вытекают реки?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0" y="1428736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гидросфера</a:t>
            </a:r>
            <a:endParaRPr lang="ru-RU" sz="5400" b="1" cap="all" spc="0" dirty="0">
              <a:ln/>
              <a:solidFill>
                <a:srgbClr val="FFFF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102232" y="6137008"/>
            <a:ext cx="23814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Ледниковое</a:t>
            </a:r>
          </a:p>
        </p:txBody>
      </p:sp>
      <p:sp>
        <p:nvSpPr>
          <p:cNvPr id="3" name="AutoShape 5"/>
          <p:cNvSpPr>
            <a:spLocks noChangeArrowheads="1"/>
          </p:cNvSpPr>
          <p:nvPr/>
        </p:nvSpPr>
        <p:spPr bwMode="auto">
          <a:xfrm>
            <a:off x="7358082" y="285728"/>
            <a:ext cx="935038" cy="792163"/>
          </a:xfrm>
          <a:prstGeom prst="star8">
            <a:avLst>
              <a:gd name="adj" fmla="val 38250"/>
            </a:avLst>
          </a:prstGeom>
          <a:solidFill>
            <a:srgbClr val="FFC000"/>
          </a:solidFill>
          <a:ln w="38100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Управляющая кнопка: возврат 6">
            <a:hlinkClick r:id="rId2" action="ppaction://hlinksldjump" highlightClick="1"/>
          </p:cNvPr>
          <p:cNvSpPr/>
          <p:nvPr/>
        </p:nvSpPr>
        <p:spPr>
          <a:xfrm>
            <a:off x="8358214" y="6000768"/>
            <a:ext cx="571504" cy="428628"/>
          </a:xfrm>
          <a:prstGeom prst="actionButtonReturn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2221240" y="6137008"/>
            <a:ext cx="4143404" cy="642942"/>
          </a:xfrm>
          <a:prstGeom prst="ribbon">
            <a:avLst>
              <a:gd name="adj1" fmla="val 12500"/>
              <a:gd name="adj2" fmla="val 50000"/>
            </a:avLst>
          </a:prstGeom>
          <a:solidFill>
            <a:srgbClr val="92D050"/>
          </a:solidFill>
          <a:ln w="9525">
            <a:solidFill>
              <a:srgbClr val="00B050"/>
            </a:solidFill>
            <a:round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0" y="2060848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Какое питание имеет река, берущая начало высоко в горах?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0" y="1002436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гидросфера</a:t>
            </a:r>
            <a:endParaRPr lang="ru-RU" sz="5400" b="1" cap="all" spc="0" dirty="0">
              <a:ln/>
              <a:solidFill>
                <a:srgbClr val="FFFF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8692" y="3384286"/>
            <a:ext cx="3908499" cy="26164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345249" y="6071779"/>
            <a:ext cx="23963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 климата</a:t>
            </a:r>
          </a:p>
        </p:txBody>
      </p:sp>
      <p:sp>
        <p:nvSpPr>
          <p:cNvPr id="3" name="AutoShape 5"/>
          <p:cNvSpPr>
            <a:spLocks noChangeArrowheads="1"/>
          </p:cNvSpPr>
          <p:nvPr/>
        </p:nvSpPr>
        <p:spPr bwMode="auto">
          <a:xfrm>
            <a:off x="7215206" y="357166"/>
            <a:ext cx="935038" cy="792163"/>
          </a:xfrm>
          <a:prstGeom prst="star8">
            <a:avLst>
              <a:gd name="adj" fmla="val 38250"/>
            </a:avLst>
          </a:prstGeom>
          <a:solidFill>
            <a:srgbClr val="FFC000"/>
          </a:solidFill>
          <a:ln w="38100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30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Управляющая кнопка: возврат 6">
            <a:hlinkClick r:id="rId2" action="ppaction://hlinksldjump" highlightClick="1"/>
          </p:cNvPr>
          <p:cNvSpPr/>
          <p:nvPr/>
        </p:nvSpPr>
        <p:spPr>
          <a:xfrm>
            <a:off x="8358214" y="6000768"/>
            <a:ext cx="571504" cy="500066"/>
          </a:xfrm>
          <a:prstGeom prst="actionButtonReturn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2811156" y="6084727"/>
            <a:ext cx="3571900" cy="642942"/>
          </a:xfrm>
          <a:prstGeom prst="ribbon">
            <a:avLst>
              <a:gd name="adj1" fmla="val 12500"/>
              <a:gd name="adj2" fmla="val 50000"/>
            </a:avLst>
          </a:prstGeom>
          <a:solidFill>
            <a:srgbClr val="92D050"/>
          </a:solidFill>
          <a:ln w="9525">
            <a:solidFill>
              <a:srgbClr val="00B050"/>
            </a:solidFill>
            <a:round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-28570" y="1556792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 чего зависит уровень снеговой линии?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5106" y="753247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гидросфера</a:t>
            </a:r>
            <a:endParaRPr lang="ru-RU" sz="5400" b="1" cap="all" spc="0" dirty="0">
              <a:ln/>
              <a:solidFill>
                <a:srgbClr val="FFFF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4" t="6965" r="3528" b="18917"/>
          <a:stretch/>
        </p:blipFill>
        <p:spPr>
          <a:xfrm>
            <a:off x="1985031" y="2865897"/>
            <a:ext cx="5001422" cy="29364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938121" y="5733256"/>
            <a:ext cx="346210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Они питаются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грунтовыми водами</a:t>
            </a:r>
          </a:p>
        </p:txBody>
      </p:sp>
      <p:sp>
        <p:nvSpPr>
          <p:cNvPr id="3" name="AutoShape 5"/>
          <p:cNvSpPr>
            <a:spLocks noChangeArrowheads="1"/>
          </p:cNvSpPr>
          <p:nvPr/>
        </p:nvSpPr>
        <p:spPr bwMode="auto">
          <a:xfrm>
            <a:off x="7572396" y="285728"/>
            <a:ext cx="935038" cy="792163"/>
          </a:xfrm>
          <a:prstGeom prst="star8">
            <a:avLst>
              <a:gd name="adj" fmla="val 38250"/>
            </a:avLst>
          </a:prstGeom>
          <a:solidFill>
            <a:srgbClr val="FFC000"/>
          </a:solidFill>
          <a:ln w="38100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30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Управляющая кнопка: возврат 6">
            <a:hlinkClick r:id="rId2" action="ppaction://hlinksldjump" highlightClick="1"/>
          </p:cNvPr>
          <p:cNvSpPr/>
          <p:nvPr/>
        </p:nvSpPr>
        <p:spPr>
          <a:xfrm>
            <a:off x="8358214" y="6000768"/>
            <a:ext cx="571504" cy="571504"/>
          </a:xfrm>
          <a:prstGeom prst="actionButtonReturn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2383156" y="5822173"/>
            <a:ext cx="4572032" cy="928694"/>
          </a:xfrm>
          <a:prstGeom prst="ribbon">
            <a:avLst>
              <a:gd name="adj1" fmla="val 12500"/>
              <a:gd name="adj2" fmla="val 50000"/>
            </a:avLst>
          </a:prstGeom>
          <a:solidFill>
            <a:srgbClr val="92D050"/>
          </a:solidFill>
          <a:ln w="9525">
            <a:solidFill>
              <a:srgbClr val="00B050"/>
            </a:solidFill>
            <a:round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-3381" y="162880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Почему зимой подо льдом реки не пересыхают?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0" y="908720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гидросфера</a:t>
            </a:r>
            <a:endParaRPr lang="ru-RU" sz="5400" b="1" cap="all" spc="0" dirty="0">
              <a:ln/>
              <a:solidFill>
                <a:srgbClr val="FFFF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8952" y="2982260"/>
            <a:ext cx="3960439" cy="26402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915816" y="5561294"/>
            <a:ext cx="292939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Из сточных озер 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вытекают реки</a:t>
            </a:r>
            <a:endParaRPr lang="ru-RU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utoShape 5"/>
          <p:cNvSpPr>
            <a:spLocks noChangeArrowheads="1"/>
          </p:cNvSpPr>
          <p:nvPr/>
        </p:nvSpPr>
        <p:spPr bwMode="auto">
          <a:xfrm>
            <a:off x="7715272" y="285728"/>
            <a:ext cx="935038" cy="792163"/>
          </a:xfrm>
          <a:prstGeom prst="star8">
            <a:avLst>
              <a:gd name="adj" fmla="val 38250"/>
            </a:avLst>
          </a:prstGeom>
          <a:solidFill>
            <a:srgbClr val="FFC000"/>
          </a:solidFill>
          <a:ln w="38100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30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Управляющая кнопка: возврат 6">
            <a:hlinkClick r:id="rId2" action="ppaction://hlinksldjump" highlightClick="1"/>
          </p:cNvPr>
          <p:cNvSpPr/>
          <p:nvPr/>
        </p:nvSpPr>
        <p:spPr>
          <a:xfrm>
            <a:off x="8358214" y="6000768"/>
            <a:ext cx="571504" cy="500066"/>
          </a:xfrm>
          <a:prstGeom prst="actionButtonReturn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1907704" y="5437666"/>
            <a:ext cx="4680520" cy="1201362"/>
          </a:xfrm>
          <a:prstGeom prst="ribbon">
            <a:avLst>
              <a:gd name="adj1" fmla="val 12500"/>
              <a:gd name="adj2" fmla="val 50000"/>
            </a:avLst>
          </a:prstGeom>
          <a:solidFill>
            <a:srgbClr val="92D050"/>
          </a:solidFill>
          <a:ln w="9525">
            <a:solidFill>
              <a:srgbClr val="00B050"/>
            </a:solidFill>
            <a:round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0" y="162880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Чем сточные озера отличаются от бессточных?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0" y="928670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гидросфера</a:t>
            </a:r>
            <a:endParaRPr lang="ru-RU" sz="5400" b="1" cap="all" spc="0" dirty="0">
              <a:ln/>
              <a:solidFill>
                <a:srgbClr val="FFFF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8" t="31270" r="2344" b="7302"/>
          <a:stretch/>
        </p:blipFill>
        <p:spPr>
          <a:xfrm>
            <a:off x="1914330" y="2960556"/>
            <a:ext cx="4712133" cy="23191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88918" y="4656765"/>
            <a:ext cx="19511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Синий кит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0" y="1071546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биосфера</a:t>
            </a:r>
            <a:endParaRPr lang="ru-RU" sz="5400" b="1" cap="all" spc="0" dirty="0" smtClean="0">
              <a:ln/>
              <a:solidFill>
                <a:srgbClr val="FFFF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utoShape 5"/>
          <p:cNvSpPr>
            <a:spLocks noChangeArrowheads="1"/>
          </p:cNvSpPr>
          <p:nvPr/>
        </p:nvSpPr>
        <p:spPr bwMode="auto">
          <a:xfrm>
            <a:off x="7786710" y="214290"/>
            <a:ext cx="935038" cy="792163"/>
          </a:xfrm>
          <a:prstGeom prst="star8">
            <a:avLst>
              <a:gd name="adj" fmla="val 38250"/>
            </a:avLst>
          </a:prstGeom>
          <a:solidFill>
            <a:srgbClr val="FFC000"/>
          </a:solidFill>
          <a:ln w="38100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Управляющая кнопка: возврат 6">
            <a:hlinkClick r:id="rId2" action="ppaction://hlinksldjump" highlightClick="1"/>
          </p:cNvPr>
          <p:cNvSpPr/>
          <p:nvPr/>
        </p:nvSpPr>
        <p:spPr>
          <a:xfrm>
            <a:off x="8358214" y="6000768"/>
            <a:ext cx="571504" cy="500066"/>
          </a:xfrm>
          <a:prstGeom prst="actionButtonReturn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371464" y="4656765"/>
            <a:ext cx="2786082" cy="642942"/>
          </a:xfrm>
          <a:prstGeom prst="ribbon">
            <a:avLst>
              <a:gd name="adj1" fmla="val 12500"/>
              <a:gd name="adj2" fmla="val 50000"/>
            </a:avLst>
          </a:prstGeom>
          <a:solidFill>
            <a:srgbClr val="92D050"/>
          </a:solidFill>
          <a:ln w="9525">
            <a:solidFill>
              <a:srgbClr val="00B050"/>
            </a:solidFill>
            <a:round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-22448" y="2011614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Самое большое млекопитающее </a:t>
            </a:r>
          </a:p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Земли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3978642"/>
            <a:ext cx="4581658" cy="24026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60772" y="4310398"/>
            <a:ext cx="19975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Параллели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utoShape 5"/>
          <p:cNvSpPr>
            <a:spLocks noChangeArrowheads="1"/>
          </p:cNvSpPr>
          <p:nvPr/>
        </p:nvSpPr>
        <p:spPr bwMode="auto">
          <a:xfrm>
            <a:off x="7786710" y="285728"/>
            <a:ext cx="935038" cy="792163"/>
          </a:xfrm>
          <a:prstGeom prst="star8">
            <a:avLst>
              <a:gd name="adj" fmla="val 38250"/>
            </a:avLst>
          </a:prstGeom>
          <a:solidFill>
            <a:srgbClr val="FFC000"/>
          </a:solidFill>
          <a:ln w="38100">
            <a:solidFill>
              <a:srgbClr val="FFC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pPr algn="ctr"/>
            <a:r>
              <a:rPr lang="ru-RU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2286693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Как называются линии, параллельные экватору?</a:t>
            </a:r>
          </a:p>
        </p:txBody>
      </p:sp>
      <p:sp>
        <p:nvSpPr>
          <p:cNvPr id="5" name="AutoShape 7"/>
          <p:cNvSpPr>
            <a:spLocks noChangeArrowheads="1"/>
          </p:cNvSpPr>
          <p:nvPr/>
        </p:nvSpPr>
        <p:spPr bwMode="auto">
          <a:xfrm>
            <a:off x="430745" y="4214818"/>
            <a:ext cx="3857652" cy="714380"/>
          </a:xfrm>
          <a:prstGeom prst="ribbon">
            <a:avLst>
              <a:gd name="adj1" fmla="val 12500"/>
              <a:gd name="adj2" fmla="val 50000"/>
            </a:avLst>
          </a:prstGeom>
          <a:solidFill>
            <a:srgbClr val="92D050"/>
          </a:solidFill>
          <a:ln w="9525">
            <a:solidFill>
              <a:srgbClr val="00B050"/>
            </a:solidFill>
            <a:round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7" name="Управляющая кнопка: возврат 6">
            <a:hlinkClick r:id="rId2" action="ppaction://hlinksldjump" highlightClick="1"/>
          </p:cNvPr>
          <p:cNvSpPr/>
          <p:nvPr/>
        </p:nvSpPr>
        <p:spPr>
          <a:xfrm>
            <a:off x="8358214" y="6000768"/>
            <a:ext cx="571504" cy="571504"/>
          </a:xfrm>
          <a:prstGeom prst="actionButtonReturn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0" y="1142984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Земля как планета</a:t>
            </a:r>
            <a:endParaRPr lang="ru-RU" sz="5400" b="1" cap="all" spc="0" dirty="0">
              <a:ln/>
              <a:solidFill>
                <a:srgbClr val="FFFF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610132"/>
            <a:ext cx="2926678" cy="29163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02973" y="4691897"/>
            <a:ext cx="26582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Белый медведь</a:t>
            </a:r>
          </a:p>
        </p:txBody>
      </p:sp>
      <p:sp>
        <p:nvSpPr>
          <p:cNvPr id="3" name="AutoShape 5"/>
          <p:cNvSpPr>
            <a:spLocks noChangeArrowheads="1"/>
          </p:cNvSpPr>
          <p:nvPr/>
        </p:nvSpPr>
        <p:spPr bwMode="auto">
          <a:xfrm>
            <a:off x="7786710" y="214290"/>
            <a:ext cx="935038" cy="792163"/>
          </a:xfrm>
          <a:prstGeom prst="star8">
            <a:avLst>
              <a:gd name="adj" fmla="val 38250"/>
            </a:avLst>
          </a:prstGeom>
          <a:solidFill>
            <a:srgbClr val="FFC000"/>
          </a:solidFill>
          <a:ln w="38100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Управляющая кнопка: возврат 6">
            <a:hlinkClick r:id="rId2" action="ppaction://hlinksldjump" highlightClick="1"/>
          </p:cNvPr>
          <p:cNvSpPr/>
          <p:nvPr/>
        </p:nvSpPr>
        <p:spPr>
          <a:xfrm>
            <a:off x="8358214" y="6000768"/>
            <a:ext cx="571504" cy="428628"/>
          </a:xfrm>
          <a:prstGeom prst="actionButtonReturn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250329" y="4629322"/>
            <a:ext cx="3571900" cy="714380"/>
          </a:xfrm>
          <a:prstGeom prst="ribbon">
            <a:avLst>
              <a:gd name="adj1" fmla="val 12500"/>
              <a:gd name="adj2" fmla="val 50000"/>
            </a:avLst>
          </a:prstGeom>
          <a:solidFill>
            <a:srgbClr val="92D050"/>
          </a:solidFill>
          <a:ln w="9525">
            <a:solidFill>
              <a:srgbClr val="00B050"/>
            </a:solidFill>
            <a:round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0" y="2500306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Самый крупный хищник суши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0" y="1071546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биосфера</a:t>
            </a:r>
            <a:endParaRPr lang="ru-RU" sz="5400" b="1" cap="all" spc="0" dirty="0" smtClean="0">
              <a:ln/>
              <a:solidFill>
                <a:srgbClr val="FFFF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3442256"/>
            <a:ext cx="3930432" cy="30225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14891" y="4701298"/>
            <a:ext cx="254281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Африканский 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слон</a:t>
            </a:r>
          </a:p>
        </p:txBody>
      </p:sp>
      <p:sp>
        <p:nvSpPr>
          <p:cNvPr id="3" name="AutoShape 5"/>
          <p:cNvSpPr>
            <a:spLocks noChangeArrowheads="1"/>
          </p:cNvSpPr>
          <p:nvPr/>
        </p:nvSpPr>
        <p:spPr bwMode="auto">
          <a:xfrm>
            <a:off x="7715272" y="285728"/>
            <a:ext cx="935038" cy="792163"/>
          </a:xfrm>
          <a:prstGeom prst="star8">
            <a:avLst>
              <a:gd name="adj" fmla="val 38250"/>
            </a:avLst>
          </a:prstGeom>
          <a:solidFill>
            <a:srgbClr val="FFC000"/>
          </a:solidFill>
          <a:ln w="38100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Управляющая кнопка: возврат 6">
            <a:hlinkClick r:id="rId2" action="ppaction://hlinksldjump" highlightClick="1"/>
          </p:cNvPr>
          <p:cNvSpPr/>
          <p:nvPr/>
        </p:nvSpPr>
        <p:spPr>
          <a:xfrm>
            <a:off x="8358214" y="6000768"/>
            <a:ext cx="571504" cy="428628"/>
          </a:xfrm>
          <a:prstGeom prst="actionButtonReturn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9398" y="4785442"/>
            <a:ext cx="3357586" cy="785818"/>
          </a:xfrm>
          <a:prstGeom prst="ribbon">
            <a:avLst>
              <a:gd name="adj1" fmla="val 12500"/>
              <a:gd name="adj2" fmla="val 50000"/>
            </a:avLst>
          </a:prstGeom>
          <a:solidFill>
            <a:srgbClr val="92D050"/>
          </a:solidFill>
          <a:ln w="9525">
            <a:solidFill>
              <a:srgbClr val="00B050"/>
            </a:solidFill>
            <a:round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0" y="2500306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Самое большое </a:t>
            </a:r>
          </a:p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млекопитающее суши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0" y="1071546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биосфера</a:t>
            </a:r>
            <a:endParaRPr lang="ru-RU" sz="5400" b="1" cap="all" spc="0" dirty="0" smtClean="0">
              <a:ln/>
              <a:solidFill>
                <a:srgbClr val="FFFF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1074" y="3956777"/>
            <a:ext cx="4694355" cy="2640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699792" y="5679297"/>
            <a:ext cx="350769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Бактерии, растения,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животные, грибы</a:t>
            </a:r>
          </a:p>
        </p:txBody>
      </p:sp>
      <p:sp>
        <p:nvSpPr>
          <p:cNvPr id="3" name="AutoShape 5"/>
          <p:cNvSpPr>
            <a:spLocks noChangeArrowheads="1"/>
          </p:cNvSpPr>
          <p:nvPr/>
        </p:nvSpPr>
        <p:spPr bwMode="auto">
          <a:xfrm>
            <a:off x="7786710" y="285728"/>
            <a:ext cx="935038" cy="792163"/>
          </a:xfrm>
          <a:prstGeom prst="star8">
            <a:avLst>
              <a:gd name="adj" fmla="val 38250"/>
            </a:avLst>
          </a:prstGeom>
          <a:solidFill>
            <a:srgbClr val="FFC000"/>
          </a:solidFill>
          <a:ln w="38100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Управляющая кнопка: возврат 6">
            <a:hlinkClick r:id="rId2" action="ppaction://hlinksldjump" highlightClick="1"/>
          </p:cNvPr>
          <p:cNvSpPr/>
          <p:nvPr/>
        </p:nvSpPr>
        <p:spPr>
          <a:xfrm>
            <a:off x="8358214" y="6000768"/>
            <a:ext cx="571504" cy="428628"/>
          </a:xfrm>
          <a:prstGeom prst="actionButtonReturn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2274779" y="5750735"/>
            <a:ext cx="4357718" cy="928694"/>
          </a:xfrm>
          <a:prstGeom prst="ribbon">
            <a:avLst>
              <a:gd name="adj1" fmla="val 12500"/>
              <a:gd name="adj2" fmla="val 50000"/>
            </a:avLst>
          </a:prstGeom>
          <a:solidFill>
            <a:srgbClr val="92D050"/>
          </a:solidFill>
          <a:ln w="9525">
            <a:solidFill>
              <a:srgbClr val="00B050"/>
            </a:solidFill>
            <a:round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0" y="1412776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Перечислите царства </a:t>
            </a:r>
          </a:p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живой природы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0" y="708326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биосфера</a:t>
            </a:r>
            <a:endParaRPr lang="ru-RU" sz="5400" b="1" cap="all" spc="0" dirty="0" smtClean="0">
              <a:ln/>
              <a:solidFill>
                <a:srgbClr val="FFFF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14" t="39523" r="11461" b="16474"/>
          <a:stretch/>
        </p:blipFill>
        <p:spPr>
          <a:xfrm>
            <a:off x="1800472" y="2736215"/>
            <a:ext cx="5306332" cy="27401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095523" y="6021288"/>
            <a:ext cx="23334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Темный цвет</a:t>
            </a:r>
          </a:p>
        </p:txBody>
      </p:sp>
      <p:sp>
        <p:nvSpPr>
          <p:cNvPr id="3" name="AutoShape 5"/>
          <p:cNvSpPr>
            <a:spLocks noChangeArrowheads="1"/>
          </p:cNvSpPr>
          <p:nvPr/>
        </p:nvSpPr>
        <p:spPr bwMode="auto">
          <a:xfrm>
            <a:off x="7715272" y="285728"/>
            <a:ext cx="935038" cy="792163"/>
          </a:xfrm>
          <a:prstGeom prst="star8">
            <a:avLst>
              <a:gd name="adj" fmla="val 38250"/>
            </a:avLst>
          </a:prstGeom>
          <a:solidFill>
            <a:srgbClr val="FFC000"/>
          </a:solidFill>
          <a:ln w="38100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pPr algn="ctr"/>
            <a:r>
              <a:rPr lang="ru-RU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Управляющая кнопка: возврат 6">
            <a:hlinkClick r:id="rId2" action="ppaction://hlinksldjump" highlightClick="1"/>
          </p:cNvPr>
          <p:cNvSpPr/>
          <p:nvPr/>
        </p:nvSpPr>
        <p:spPr>
          <a:xfrm>
            <a:off x="8072462" y="5857892"/>
            <a:ext cx="571504" cy="500066"/>
          </a:xfrm>
          <a:prstGeom prst="actionButtonReturn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2261988" y="5804427"/>
            <a:ext cx="4000528" cy="785818"/>
          </a:xfrm>
          <a:prstGeom prst="ribbon">
            <a:avLst>
              <a:gd name="adj1" fmla="val 12500"/>
              <a:gd name="adj2" fmla="val 50000"/>
            </a:avLst>
          </a:prstGeom>
          <a:solidFill>
            <a:srgbClr val="92D050"/>
          </a:solidFill>
          <a:ln w="9525">
            <a:solidFill>
              <a:srgbClr val="00B050"/>
            </a:solidFill>
            <a:round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14199" y="1257552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Что является внешним признаком плодородия почвы?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0" y="301360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биосфера</a:t>
            </a:r>
            <a:endParaRPr lang="ru-RU" sz="5400" b="1" cap="all" spc="0" dirty="0" smtClean="0">
              <a:ln/>
              <a:solidFill>
                <a:srgbClr val="FFFF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1547" y="2608510"/>
            <a:ext cx="4621410" cy="3096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131840" y="6000768"/>
            <a:ext cx="23963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 климата</a:t>
            </a:r>
          </a:p>
        </p:txBody>
      </p:sp>
      <p:sp>
        <p:nvSpPr>
          <p:cNvPr id="3" name="AutoShape 5"/>
          <p:cNvSpPr>
            <a:spLocks noChangeArrowheads="1"/>
          </p:cNvSpPr>
          <p:nvPr/>
        </p:nvSpPr>
        <p:spPr bwMode="auto">
          <a:xfrm>
            <a:off x="7572396" y="285728"/>
            <a:ext cx="935038" cy="792163"/>
          </a:xfrm>
          <a:prstGeom prst="star8">
            <a:avLst>
              <a:gd name="adj" fmla="val 38250"/>
            </a:avLst>
          </a:prstGeom>
          <a:solidFill>
            <a:srgbClr val="FFC000"/>
          </a:solidFill>
          <a:ln w="38100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Управляющая кнопка: возврат 6">
            <a:hlinkClick r:id="rId2" action="ppaction://hlinksldjump" highlightClick="1"/>
          </p:cNvPr>
          <p:cNvSpPr/>
          <p:nvPr/>
        </p:nvSpPr>
        <p:spPr>
          <a:xfrm>
            <a:off x="8358214" y="6000768"/>
            <a:ext cx="571504" cy="500066"/>
          </a:xfrm>
          <a:prstGeom prst="actionButtonReturn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2483768" y="5935965"/>
            <a:ext cx="3571868" cy="714380"/>
          </a:xfrm>
          <a:prstGeom prst="ribbon">
            <a:avLst>
              <a:gd name="adj1" fmla="val 12500"/>
              <a:gd name="adj2" fmla="val 50000"/>
            </a:avLst>
          </a:prstGeom>
          <a:solidFill>
            <a:srgbClr val="92D050"/>
          </a:solidFill>
          <a:ln w="9525">
            <a:solidFill>
              <a:srgbClr val="00B050"/>
            </a:solidFill>
            <a:round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-49952" y="1266944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 чего зависит разнообразие живых организмов?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-42379" y="548680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биосфера</a:t>
            </a:r>
            <a:endParaRPr lang="ru-RU" sz="5400" b="1" cap="all" spc="0" dirty="0" smtClean="0">
              <a:ln/>
              <a:solidFill>
                <a:srgbClr val="FFFF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3098" y="2780928"/>
            <a:ext cx="4353846" cy="28742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42976" y="5718500"/>
            <a:ext cx="64294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Пополняют запасы 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кислорода в атмосфере </a:t>
            </a:r>
          </a:p>
        </p:txBody>
      </p:sp>
      <p:sp>
        <p:nvSpPr>
          <p:cNvPr id="3" name="AutoShape 5"/>
          <p:cNvSpPr>
            <a:spLocks noChangeArrowheads="1"/>
          </p:cNvSpPr>
          <p:nvPr/>
        </p:nvSpPr>
        <p:spPr bwMode="auto">
          <a:xfrm>
            <a:off x="7786710" y="214290"/>
            <a:ext cx="935038" cy="792163"/>
          </a:xfrm>
          <a:prstGeom prst="star8">
            <a:avLst>
              <a:gd name="adj" fmla="val 38250"/>
            </a:avLst>
          </a:prstGeom>
          <a:solidFill>
            <a:srgbClr val="FFC000"/>
          </a:solidFill>
          <a:ln w="38100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30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Управляющая кнопка: возврат 6">
            <a:hlinkClick r:id="rId2" action="ppaction://hlinksldjump" highlightClick="1"/>
          </p:cNvPr>
          <p:cNvSpPr/>
          <p:nvPr/>
        </p:nvSpPr>
        <p:spPr>
          <a:xfrm>
            <a:off x="8358214" y="6000768"/>
            <a:ext cx="571504" cy="500066"/>
          </a:xfrm>
          <a:prstGeom prst="actionButtonReturn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969890" y="5786454"/>
            <a:ext cx="6816820" cy="928694"/>
          </a:xfrm>
          <a:prstGeom prst="ribbon">
            <a:avLst>
              <a:gd name="adj1" fmla="val 12500"/>
              <a:gd name="adj2" fmla="val 50000"/>
            </a:avLst>
          </a:prstGeom>
          <a:solidFill>
            <a:srgbClr val="92D050"/>
          </a:solidFill>
          <a:ln w="9525">
            <a:solidFill>
              <a:srgbClr val="00B050"/>
            </a:solidFill>
            <a:round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0" y="1552834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Почему растения играют наибольшую роль в жизни природы?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0" y="626003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биосфера</a:t>
            </a:r>
            <a:endParaRPr lang="ru-RU" sz="5400" b="1" cap="all" spc="0" dirty="0" smtClean="0">
              <a:ln/>
              <a:solidFill>
                <a:srgbClr val="FFFF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2" t="-3045" r="-1132" b="11313"/>
          <a:stretch/>
        </p:blipFill>
        <p:spPr>
          <a:xfrm>
            <a:off x="2477284" y="2769097"/>
            <a:ext cx="4138993" cy="28475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71600" y="4490685"/>
            <a:ext cx="31229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В.И. </a:t>
            </a:r>
            <a:r>
              <a:rPr lang="ru-RU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Вернандский</a:t>
            </a:r>
            <a:endParaRPr lang="ru-RU" sz="2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utoShape 5"/>
          <p:cNvSpPr>
            <a:spLocks noChangeArrowheads="1"/>
          </p:cNvSpPr>
          <p:nvPr/>
        </p:nvSpPr>
        <p:spPr bwMode="auto">
          <a:xfrm>
            <a:off x="7715272" y="285728"/>
            <a:ext cx="935038" cy="792163"/>
          </a:xfrm>
          <a:prstGeom prst="star8">
            <a:avLst>
              <a:gd name="adj" fmla="val 38250"/>
            </a:avLst>
          </a:prstGeom>
          <a:solidFill>
            <a:srgbClr val="FFC000"/>
          </a:solidFill>
          <a:ln w="38100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pPr algn="ctr"/>
            <a:r>
              <a:rPr lang="ru-RU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Управляющая кнопка: возврат 6">
            <a:hlinkClick r:id="rId2" action="ppaction://hlinksldjump" highlightClick="1"/>
          </p:cNvPr>
          <p:cNvSpPr/>
          <p:nvPr/>
        </p:nvSpPr>
        <p:spPr>
          <a:xfrm>
            <a:off x="8358214" y="6000768"/>
            <a:ext cx="571504" cy="428628"/>
          </a:xfrm>
          <a:prstGeom prst="actionButtonReturn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407368" y="4490685"/>
            <a:ext cx="4500594" cy="785818"/>
          </a:xfrm>
          <a:prstGeom prst="ribbon">
            <a:avLst>
              <a:gd name="adj1" fmla="val 12500"/>
              <a:gd name="adj2" fmla="val 50000"/>
            </a:avLst>
          </a:prstGeom>
          <a:solidFill>
            <a:srgbClr val="92D050"/>
          </a:solidFill>
          <a:ln w="9525">
            <a:solidFill>
              <a:srgbClr val="00B050"/>
            </a:solidFill>
            <a:round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-25085" y="2035011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Какой ученый создал учение о биосфере?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0" y="1071546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биосфера</a:t>
            </a:r>
            <a:endParaRPr lang="ru-RU" sz="5400" b="1" cap="all" spc="0" dirty="0" smtClean="0">
              <a:ln/>
              <a:solidFill>
                <a:srgbClr val="FFFF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7" y="3358450"/>
            <a:ext cx="2591711" cy="33109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697285" y="6118387"/>
            <a:ext cx="38189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Созданный человеком</a:t>
            </a:r>
          </a:p>
        </p:txBody>
      </p:sp>
      <p:sp>
        <p:nvSpPr>
          <p:cNvPr id="3" name="AutoShape 5"/>
          <p:cNvSpPr>
            <a:spLocks noChangeArrowheads="1"/>
          </p:cNvSpPr>
          <p:nvPr/>
        </p:nvSpPr>
        <p:spPr bwMode="auto">
          <a:xfrm>
            <a:off x="7715272" y="285728"/>
            <a:ext cx="935038" cy="792163"/>
          </a:xfrm>
          <a:prstGeom prst="star8">
            <a:avLst>
              <a:gd name="adj" fmla="val 38250"/>
            </a:avLst>
          </a:prstGeom>
          <a:solidFill>
            <a:srgbClr val="FFC000"/>
          </a:solidFill>
          <a:ln w="38100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pPr algn="ctr"/>
            <a:r>
              <a:rPr lang="ru-RU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Управляющая кнопка: возврат 6">
            <a:hlinkClick r:id="rId2" action="ppaction://hlinksldjump" highlightClick="1"/>
          </p:cNvPr>
          <p:cNvSpPr/>
          <p:nvPr/>
        </p:nvSpPr>
        <p:spPr>
          <a:xfrm>
            <a:off x="8358214" y="6000768"/>
            <a:ext cx="571504" cy="428628"/>
          </a:xfrm>
          <a:prstGeom prst="actionButtonReturn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2160271" y="5987088"/>
            <a:ext cx="4914593" cy="785818"/>
          </a:xfrm>
          <a:prstGeom prst="ribbon">
            <a:avLst>
              <a:gd name="adj1" fmla="val 12500"/>
              <a:gd name="adj2" fmla="val 50000"/>
            </a:avLst>
          </a:prstGeom>
          <a:solidFill>
            <a:srgbClr val="92D050"/>
          </a:solidFill>
          <a:ln w="9525">
            <a:solidFill>
              <a:srgbClr val="00B050"/>
            </a:solidFill>
            <a:round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0" y="2132856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Что такое антропогенный ландшафт?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0" y="1071546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биосфера</a:t>
            </a:r>
            <a:endParaRPr lang="ru-RU" sz="5400" b="1" cap="all" spc="0" dirty="0" smtClean="0">
              <a:ln/>
              <a:solidFill>
                <a:srgbClr val="FFFF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546" y="2924944"/>
            <a:ext cx="3672408" cy="29386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4582324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857356" y="5572140"/>
            <a:ext cx="18003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Сахалин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0" y="857232"/>
            <a:ext cx="91440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ГЕОГРАФИЧЕСКАЯ КАРТА</a:t>
            </a:r>
            <a:endParaRPr lang="ru-RU" sz="5400" b="1" cap="all" spc="0" dirty="0" smtClean="0">
              <a:ln/>
              <a:solidFill>
                <a:srgbClr val="FFFF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utoShape 5"/>
          <p:cNvSpPr>
            <a:spLocks noChangeArrowheads="1"/>
          </p:cNvSpPr>
          <p:nvPr/>
        </p:nvSpPr>
        <p:spPr bwMode="auto">
          <a:xfrm>
            <a:off x="8001024" y="285728"/>
            <a:ext cx="935038" cy="792163"/>
          </a:xfrm>
          <a:prstGeom prst="star8">
            <a:avLst>
              <a:gd name="adj" fmla="val 38250"/>
            </a:avLst>
          </a:prstGeom>
          <a:solidFill>
            <a:srgbClr val="FFC000"/>
          </a:solidFill>
          <a:ln w="38100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Управляющая кнопка: возврат 6">
            <a:hlinkClick r:id="rId2" action="ppaction://hlinksldjump" highlightClick="1"/>
          </p:cNvPr>
          <p:cNvSpPr/>
          <p:nvPr/>
        </p:nvSpPr>
        <p:spPr>
          <a:xfrm>
            <a:off x="8358214" y="6000768"/>
            <a:ext cx="571504" cy="428628"/>
          </a:xfrm>
          <a:prstGeom prst="actionButtonReturn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1071538" y="5429264"/>
            <a:ext cx="3500462" cy="642942"/>
          </a:xfrm>
          <a:prstGeom prst="ribbon">
            <a:avLst>
              <a:gd name="adj1" fmla="val 12500"/>
              <a:gd name="adj2" fmla="val 50000"/>
            </a:avLst>
          </a:prstGeom>
          <a:solidFill>
            <a:srgbClr val="92D050"/>
          </a:solidFill>
          <a:ln w="9525">
            <a:solidFill>
              <a:srgbClr val="00B050"/>
            </a:solidFill>
            <a:round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0" y="2714620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Какой объект лишний в этом списке:</a:t>
            </a:r>
          </a:p>
          <a:p>
            <a:pPr algn="ctr"/>
            <a:r>
              <a:rPr lang="ru-RU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Камчатка, Аравийский, Таймыр, Сахалин, Скандинавский</a:t>
            </a: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857356" y="5643578"/>
            <a:ext cx="15215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Черное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0" y="928670"/>
            <a:ext cx="91440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ГЕОГРАФИЧЕСКАЯ КАРТА</a:t>
            </a:r>
            <a:endParaRPr lang="ru-RU" sz="5400" b="1" cap="all" spc="0" dirty="0" smtClean="0">
              <a:ln/>
              <a:solidFill>
                <a:srgbClr val="FFFF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utoShape 5"/>
          <p:cNvSpPr>
            <a:spLocks noChangeArrowheads="1"/>
          </p:cNvSpPr>
          <p:nvPr/>
        </p:nvSpPr>
        <p:spPr bwMode="auto">
          <a:xfrm>
            <a:off x="7858148" y="285728"/>
            <a:ext cx="935038" cy="792163"/>
          </a:xfrm>
          <a:prstGeom prst="star8">
            <a:avLst>
              <a:gd name="adj" fmla="val 38250"/>
            </a:avLst>
          </a:prstGeom>
          <a:solidFill>
            <a:srgbClr val="FFC000"/>
          </a:solidFill>
          <a:ln w="38100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Управляющая кнопка: возврат 6">
            <a:hlinkClick r:id="rId2" action="ppaction://hlinksldjump" highlightClick="1"/>
          </p:cNvPr>
          <p:cNvSpPr/>
          <p:nvPr/>
        </p:nvSpPr>
        <p:spPr>
          <a:xfrm>
            <a:off x="8358214" y="6000768"/>
            <a:ext cx="571504" cy="428628"/>
          </a:xfrm>
          <a:prstGeom prst="actionButtonReturn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857224" y="5572140"/>
            <a:ext cx="3500462" cy="642942"/>
          </a:xfrm>
          <a:prstGeom prst="ribbon">
            <a:avLst>
              <a:gd name="adj1" fmla="val 12500"/>
              <a:gd name="adj2" fmla="val 50000"/>
            </a:avLst>
          </a:prstGeom>
          <a:solidFill>
            <a:srgbClr val="92D050"/>
          </a:solidFill>
          <a:ln w="9525">
            <a:solidFill>
              <a:srgbClr val="00B050"/>
            </a:solidFill>
            <a:round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0" y="2786058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Какой объект лишний в этом списке:</a:t>
            </a:r>
          </a:p>
          <a:p>
            <a:pPr algn="ctr"/>
            <a:r>
              <a:rPr lang="ru-RU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Баренцево, Охотское, Карибское, Черное</a:t>
            </a: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71600" y="4633459"/>
            <a:ext cx="22705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20 - 21 марта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utoShape 5"/>
          <p:cNvSpPr>
            <a:spLocks noChangeArrowheads="1"/>
          </p:cNvSpPr>
          <p:nvPr/>
        </p:nvSpPr>
        <p:spPr bwMode="auto">
          <a:xfrm>
            <a:off x="7858148" y="357166"/>
            <a:ext cx="935038" cy="792163"/>
          </a:xfrm>
          <a:prstGeom prst="star8">
            <a:avLst>
              <a:gd name="adj" fmla="val 38250"/>
            </a:avLst>
          </a:prstGeom>
          <a:solidFill>
            <a:srgbClr val="FFC000"/>
          </a:solidFill>
          <a:ln w="38100">
            <a:solidFill>
              <a:srgbClr val="FFC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pPr algn="ctr"/>
            <a:r>
              <a:rPr lang="ru-RU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2492896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Назовите дату весеннего равноденствия</a:t>
            </a:r>
          </a:p>
        </p:txBody>
      </p:sp>
      <p:sp>
        <p:nvSpPr>
          <p:cNvPr id="5" name="AutoShape 7"/>
          <p:cNvSpPr>
            <a:spLocks noChangeArrowheads="1"/>
          </p:cNvSpPr>
          <p:nvPr/>
        </p:nvSpPr>
        <p:spPr bwMode="auto">
          <a:xfrm>
            <a:off x="323528" y="4573598"/>
            <a:ext cx="3929090" cy="642942"/>
          </a:xfrm>
          <a:prstGeom prst="ribbon">
            <a:avLst>
              <a:gd name="adj1" fmla="val 12500"/>
              <a:gd name="adj2" fmla="val 50000"/>
            </a:avLst>
          </a:prstGeom>
          <a:solidFill>
            <a:srgbClr val="92D050"/>
          </a:solidFill>
          <a:ln w="9525">
            <a:solidFill>
              <a:srgbClr val="00B050"/>
            </a:solidFill>
            <a:round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7" name="Управляющая кнопка: возврат 6">
            <a:hlinkClick r:id="rId2" action="ppaction://hlinksldjump" highlightClick="1"/>
          </p:cNvPr>
          <p:cNvSpPr/>
          <p:nvPr/>
        </p:nvSpPr>
        <p:spPr>
          <a:xfrm>
            <a:off x="8286776" y="5929330"/>
            <a:ext cx="571504" cy="571504"/>
          </a:xfrm>
          <a:prstGeom prst="actionButtonReturn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0" y="1142984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Земля как планета</a:t>
            </a:r>
            <a:endParaRPr lang="ru-RU" sz="5400" b="1" cap="all" spc="0" dirty="0">
              <a:ln/>
              <a:solidFill>
                <a:srgbClr val="FFFF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63" t="20082" r="15759" b="11111"/>
          <a:stretch/>
        </p:blipFill>
        <p:spPr>
          <a:xfrm>
            <a:off x="4427984" y="3920466"/>
            <a:ext cx="3657460" cy="2472423"/>
          </a:xfrm>
          <a:prstGeom prst="rect">
            <a:avLst/>
          </a:prstGeom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000364" y="5357826"/>
            <a:ext cx="15686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Байкал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0" y="1000108"/>
            <a:ext cx="91440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ГЕОГРАФИЧЕСКАЯ КАРТА</a:t>
            </a:r>
            <a:endParaRPr lang="ru-RU" sz="5400" b="1" cap="all" spc="0" dirty="0" smtClean="0">
              <a:ln/>
              <a:solidFill>
                <a:srgbClr val="FFFF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utoShape 5"/>
          <p:cNvSpPr>
            <a:spLocks noChangeArrowheads="1"/>
          </p:cNvSpPr>
          <p:nvPr/>
        </p:nvSpPr>
        <p:spPr bwMode="auto">
          <a:xfrm>
            <a:off x="7500958" y="285728"/>
            <a:ext cx="935038" cy="792163"/>
          </a:xfrm>
          <a:prstGeom prst="star8">
            <a:avLst>
              <a:gd name="adj" fmla="val 38250"/>
            </a:avLst>
          </a:prstGeom>
          <a:solidFill>
            <a:srgbClr val="FFC000"/>
          </a:solidFill>
          <a:ln w="38100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Управляющая кнопка: возврат 6">
            <a:hlinkClick r:id="rId2" action="ppaction://hlinksldjump" highlightClick="1"/>
          </p:cNvPr>
          <p:cNvSpPr/>
          <p:nvPr/>
        </p:nvSpPr>
        <p:spPr>
          <a:xfrm>
            <a:off x="8358214" y="6000768"/>
            <a:ext cx="571504" cy="428628"/>
          </a:xfrm>
          <a:prstGeom prst="actionButtonReturn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2357422" y="5286388"/>
            <a:ext cx="2857520" cy="642942"/>
          </a:xfrm>
          <a:prstGeom prst="ribbon">
            <a:avLst>
              <a:gd name="adj1" fmla="val 12500"/>
              <a:gd name="adj2" fmla="val 50000"/>
            </a:avLst>
          </a:prstGeom>
          <a:solidFill>
            <a:srgbClr val="92D050"/>
          </a:solidFill>
          <a:ln w="9525">
            <a:solidFill>
              <a:srgbClr val="00B050"/>
            </a:solidFill>
            <a:round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0" y="307181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Какой объект лишний в этом списке:</a:t>
            </a:r>
          </a:p>
          <a:p>
            <a:pPr algn="ctr"/>
            <a:r>
              <a:rPr lang="ru-RU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Нил, Амазонка, Лена, Байкал, Волга</a:t>
            </a: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357422" y="5572140"/>
            <a:ext cx="24122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Аравийское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0" y="1000108"/>
            <a:ext cx="91440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ГЕОГРАФИЧЕСКАЯ КАРТА</a:t>
            </a:r>
            <a:endParaRPr lang="ru-RU" sz="5400" b="1" cap="all" spc="0" dirty="0" smtClean="0">
              <a:ln/>
              <a:solidFill>
                <a:srgbClr val="FFFF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utoShape 5"/>
          <p:cNvSpPr>
            <a:spLocks noChangeArrowheads="1"/>
          </p:cNvSpPr>
          <p:nvPr/>
        </p:nvSpPr>
        <p:spPr bwMode="auto">
          <a:xfrm>
            <a:off x="7500958" y="214290"/>
            <a:ext cx="935038" cy="792163"/>
          </a:xfrm>
          <a:prstGeom prst="star8">
            <a:avLst>
              <a:gd name="adj" fmla="val 38250"/>
            </a:avLst>
          </a:prstGeom>
          <a:solidFill>
            <a:srgbClr val="FFC000"/>
          </a:solidFill>
          <a:ln w="38100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Управляющая кнопка: возврат 6">
            <a:hlinkClick r:id="rId2" action="ppaction://hlinksldjump" highlightClick="1"/>
          </p:cNvPr>
          <p:cNvSpPr/>
          <p:nvPr/>
        </p:nvSpPr>
        <p:spPr>
          <a:xfrm>
            <a:off x="8358214" y="6000768"/>
            <a:ext cx="571504" cy="500066"/>
          </a:xfrm>
          <a:prstGeom prst="actionButtonReturn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1785918" y="5572140"/>
            <a:ext cx="3357586" cy="642942"/>
          </a:xfrm>
          <a:prstGeom prst="ribbon">
            <a:avLst>
              <a:gd name="adj1" fmla="val 12500"/>
              <a:gd name="adj2" fmla="val 50000"/>
            </a:avLst>
          </a:prstGeom>
          <a:solidFill>
            <a:srgbClr val="92D050"/>
          </a:solidFill>
          <a:ln w="9525">
            <a:solidFill>
              <a:srgbClr val="00B050"/>
            </a:solidFill>
            <a:round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0" y="2714620"/>
            <a:ext cx="9144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Какой объект лишний в этом списке:</a:t>
            </a:r>
          </a:p>
          <a:p>
            <a:pPr algn="ctr"/>
            <a:r>
              <a:rPr lang="ru-RU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Японское, Охотское, Берингово, Аравийское</a:t>
            </a:r>
          </a:p>
          <a:p>
            <a:pPr algn="ctr"/>
            <a:endParaRPr lang="ru-RU" sz="40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071670" y="5643578"/>
            <a:ext cx="22783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Индокитай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0" y="1000108"/>
            <a:ext cx="91440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ГЕОГРАФИЧЕСКАЯ КАРТА</a:t>
            </a:r>
            <a:endParaRPr lang="ru-RU" sz="5400" b="1" cap="all" spc="0" dirty="0" smtClean="0">
              <a:ln/>
              <a:solidFill>
                <a:srgbClr val="FFFF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utoShape 5"/>
          <p:cNvSpPr>
            <a:spLocks noChangeArrowheads="1"/>
          </p:cNvSpPr>
          <p:nvPr/>
        </p:nvSpPr>
        <p:spPr bwMode="auto">
          <a:xfrm>
            <a:off x="7643834" y="285728"/>
            <a:ext cx="935038" cy="792163"/>
          </a:xfrm>
          <a:prstGeom prst="star8">
            <a:avLst>
              <a:gd name="adj" fmla="val 38250"/>
            </a:avLst>
          </a:prstGeom>
          <a:solidFill>
            <a:srgbClr val="FFC000"/>
          </a:solidFill>
          <a:ln w="38100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Управляющая кнопка: возврат 6">
            <a:hlinkClick r:id="rId2" action="ppaction://hlinksldjump" highlightClick="1"/>
          </p:cNvPr>
          <p:cNvSpPr/>
          <p:nvPr/>
        </p:nvSpPr>
        <p:spPr>
          <a:xfrm>
            <a:off x="8358214" y="6000768"/>
            <a:ext cx="571504" cy="500066"/>
          </a:xfrm>
          <a:prstGeom prst="actionButtonReturn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1500166" y="5429264"/>
            <a:ext cx="3643338" cy="785818"/>
          </a:xfrm>
          <a:prstGeom prst="ribbon">
            <a:avLst>
              <a:gd name="adj1" fmla="val 12500"/>
              <a:gd name="adj2" fmla="val 50000"/>
            </a:avLst>
          </a:prstGeom>
          <a:solidFill>
            <a:srgbClr val="92D050"/>
          </a:solidFill>
          <a:ln w="9525">
            <a:solidFill>
              <a:srgbClr val="00B050"/>
            </a:solidFill>
            <a:round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0" y="2714620"/>
            <a:ext cx="9144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Какой объект лишний в этом списке:</a:t>
            </a:r>
          </a:p>
          <a:p>
            <a:pPr algn="ctr"/>
            <a:r>
              <a:rPr lang="ru-RU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Исландия, Ирландия, Суматра, Индокитай, Новая Гвинея</a:t>
            </a:r>
          </a:p>
          <a:p>
            <a:pPr algn="ctr"/>
            <a:endParaRPr lang="ru-RU" sz="40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500298" y="5643578"/>
            <a:ext cx="23796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Каспийское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0" y="785794"/>
            <a:ext cx="91440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ГЕОГРАФИЧЕСКАЯ КАРТА</a:t>
            </a:r>
            <a:endParaRPr lang="ru-RU" sz="5400" b="1" cap="all" spc="0" dirty="0" smtClean="0">
              <a:ln/>
              <a:solidFill>
                <a:srgbClr val="FFFF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utoShape 5"/>
          <p:cNvSpPr>
            <a:spLocks noChangeArrowheads="1"/>
          </p:cNvSpPr>
          <p:nvPr/>
        </p:nvSpPr>
        <p:spPr bwMode="auto">
          <a:xfrm>
            <a:off x="7786710" y="214290"/>
            <a:ext cx="935038" cy="792163"/>
          </a:xfrm>
          <a:prstGeom prst="star8">
            <a:avLst>
              <a:gd name="adj" fmla="val 38250"/>
            </a:avLst>
          </a:prstGeom>
          <a:solidFill>
            <a:srgbClr val="FFC000"/>
          </a:solidFill>
          <a:ln w="38100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Управляющая кнопка: возврат 6">
            <a:hlinkClick r:id="rId2" action="ppaction://hlinksldjump" highlightClick="1"/>
          </p:cNvPr>
          <p:cNvSpPr/>
          <p:nvPr/>
        </p:nvSpPr>
        <p:spPr>
          <a:xfrm>
            <a:off x="8215338" y="6000768"/>
            <a:ext cx="642942" cy="500066"/>
          </a:xfrm>
          <a:prstGeom prst="actionButtonReturn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1571604" y="5572140"/>
            <a:ext cx="3714776" cy="714380"/>
          </a:xfrm>
          <a:prstGeom prst="ribbon">
            <a:avLst>
              <a:gd name="adj1" fmla="val 12500"/>
              <a:gd name="adj2" fmla="val 50000"/>
            </a:avLst>
          </a:prstGeom>
          <a:solidFill>
            <a:srgbClr val="92D050"/>
          </a:solidFill>
          <a:ln w="9525">
            <a:solidFill>
              <a:srgbClr val="00B050"/>
            </a:solidFill>
            <a:round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0" y="2714620"/>
            <a:ext cx="9144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Какой объект лишний в этом списке:</a:t>
            </a:r>
          </a:p>
          <a:p>
            <a:pPr algn="ctr"/>
            <a:r>
              <a:rPr lang="ru-RU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Средиземное, Каспийское, Красное, Черное, Белое</a:t>
            </a:r>
          </a:p>
          <a:p>
            <a:pPr algn="ctr"/>
            <a:endParaRPr lang="ru-RU" sz="40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071546"/>
            <a:ext cx="91440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ГЕОГРАФИЧЕСКАЯ КАРТА</a:t>
            </a:r>
            <a:endParaRPr lang="ru-RU" sz="5400" b="1" cap="all" spc="0" dirty="0" smtClean="0">
              <a:ln/>
              <a:solidFill>
                <a:srgbClr val="FFFF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utoShape 5"/>
          <p:cNvSpPr>
            <a:spLocks noChangeArrowheads="1"/>
          </p:cNvSpPr>
          <p:nvPr/>
        </p:nvSpPr>
        <p:spPr bwMode="auto">
          <a:xfrm>
            <a:off x="7858148" y="214290"/>
            <a:ext cx="935038" cy="792163"/>
          </a:xfrm>
          <a:prstGeom prst="star8">
            <a:avLst>
              <a:gd name="adj" fmla="val 38250"/>
            </a:avLst>
          </a:prstGeom>
          <a:solidFill>
            <a:srgbClr val="FFC000"/>
          </a:solidFill>
          <a:ln w="38100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30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Управляющая кнопка: возврат 6">
            <a:hlinkClick r:id="rId2" action="ppaction://hlinksldjump" highlightClick="1"/>
          </p:cNvPr>
          <p:cNvSpPr/>
          <p:nvPr/>
        </p:nvSpPr>
        <p:spPr>
          <a:xfrm>
            <a:off x="8358214" y="6000768"/>
            <a:ext cx="571504" cy="428628"/>
          </a:xfrm>
          <a:prstGeom prst="actionButtonReturn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0" y="2928935"/>
            <a:ext cx="9144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Какой масштаб мельче – </a:t>
            </a:r>
          </a:p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1:10 000 или в 1 см – 1 км?</a:t>
            </a:r>
            <a:endParaRPr lang="ru-RU" sz="48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0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0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00298" y="5643578"/>
            <a:ext cx="25651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1 см – 1 км</a:t>
            </a:r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>
            <a:off x="2071670" y="5572140"/>
            <a:ext cx="3357586" cy="714380"/>
          </a:xfrm>
          <a:prstGeom prst="ribbon">
            <a:avLst>
              <a:gd name="adj1" fmla="val 12500"/>
              <a:gd name="adj2" fmla="val 50000"/>
            </a:avLst>
          </a:prstGeom>
          <a:solidFill>
            <a:srgbClr val="92D050"/>
          </a:solidFill>
          <a:ln w="9525">
            <a:solidFill>
              <a:srgbClr val="00B050"/>
            </a:solidFill>
            <a:round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ГЕОГРАФИЧЕСКАЯ КАРТА</a:t>
            </a:r>
            <a:endParaRPr lang="ru-RU" sz="5400" b="1" cap="all" spc="0" dirty="0" smtClean="0">
              <a:ln/>
              <a:solidFill>
                <a:srgbClr val="FFFF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utoShape 5"/>
          <p:cNvSpPr>
            <a:spLocks noChangeArrowheads="1"/>
          </p:cNvSpPr>
          <p:nvPr/>
        </p:nvSpPr>
        <p:spPr bwMode="auto">
          <a:xfrm>
            <a:off x="8001024" y="571480"/>
            <a:ext cx="935038" cy="792163"/>
          </a:xfrm>
          <a:prstGeom prst="star8">
            <a:avLst>
              <a:gd name="adj" fmla="val 38250"/>
            </a:avLst>
          </a:prstGeom>
          <a:solidFill>
            <a:srgbClr val="FFC000"/>
          </a:solidFill>
          <a:ln w="38100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30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Управляющая кнопка: возврат 6">
            <a:hlinkClick r:id="rId2" action="ppaction://hlinksldjump" highlightClick="1"/>
          </p:cNvPr>
          <p:cNvSpPr/>
          <p:nvPr/>
        </p:nvSpPr>
        <p:spPr>
          <a:xfrm>
            <a:off x="8358214" y="6000768"/>
            <a:ext cx="500066" cy="500066"/>
          </a:xfrm>
          <a:prstGeom prst="actionButtonReturn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0" y="1643050"/>
            <a:ext cx="91440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Определите масштаб карты, если длина линии на местности составляет 5 км, а длина линии на карте 0,5 см</a:t>
            </a:r>
            <a:endParaRPr lang="ru-RU" sz="48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0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0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00298" y="5643578"/>
            <a:ext cx="21675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1:1 000 000</a:t>
            </a:r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>
            <a:off x="1857356" y="5643578"/>
            <a:ext cx="3357586" cy="714380"/>
          </a:xfrm>
          <a:prstGeom prst="ribbon">
            <a:avLst>
              <a:gd name="adj1" fmla="val 12500"/>
              <a:gd name="adj2" fmla="val 50000"/>
            </a:avLst>
          </a:prstGeom>
          <a:solidFill>
            <a:srgbClr val="92D050"/>
          </a:solidFill>
          <a:ln w="9525">
            <a:solidFill>
              <a:srgbClr val="00B050"/>
            </a:solidFill>
            <a:round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500298" y="5643578"/>
            <a:ext cx="25651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1 см – 2 км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0" y="142852"/>
            <a:ext cx="91440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ГЕОГРАФИЧЕСКАЯ КАРТА</a:t>
            </a:r>
            <a:endParaRPr lang="ru-RU" sz="5400" b="1" cap="all" spc="0" dirty="0" smtClean="0">
              <a:ln/>
              <a:solidFill>
                <a:srgbClr val="FFFF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utoShape 5"/>
          <p:cNvSpPr>
            <a:spLocks noChangeArrowheads="1"/>
          </p:cNvSpPr>
          <p:nvPr/>
        </p:nvSpPr>
        <p:spPr bwMode="auto">
          <a:xfrm>
            <a:off x="7929586" y="571480"/>
            <a:ext cx="935038" cy="792163"/>
          </a:xfrm>
          <a:prstGeom prst="star8">
            <a:avLst>
              <a:gd name="adj" fmla="val 38250"/>
            </a:avLst>
          </a:prstGeom>
          <a:solidFill>
            <a:srgbClr val="FFC000"/>
          </a:solidFill>
          <a:ln w="38100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30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Управляющая кнопка: возврат 6">
            <a:hlinkClick r:id="rId2" action="ppaction://hlinksldjump" highlightClick="1"/>
          </p:cNvPr>
          <p:cNvSpPr/>
          <p:nvPr/>
        </p:nvSpPr>
        <p:spPr>
          <a:xfrm>
            <a:off x="8358214" y="6000768"/>
            <a:ext cx="571504" cy="500066"/>
          </a:xfrm>
          <a:prstGeom prst="actionButtonReturn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0" y="2000240"/>
            <a:ext cx="9144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Численный масштаб 1:200 000</a:t>
            </a:r>
          </a:p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Переведите этот масштаб в именованный</a:t>
            </a:r>
            <a:endParaRPr lang="ru-RU" sz="48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0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0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>
            <a:off x="2071670" y="5643578"/>
            <a:ext cx="3357586" cy="714380"/>
          </a:xfrm>
          <a:prstGeom prst="ribbon">
            <a:avLst>
              <a:gd name="adj1" fmla="val 12500"/>
              <a:gd name="adj2" fmla="val 50000"/>
            </a:avLst>
          </a:prstGeom>
          <a:solidFill>
            <a:srgbClr val="92D050"/>
          </a:solidFill>
          <a:ln w="9525">
            <a:solidFill>
              <a:srgbClr val="00B050"/>
            </a:solidFill>
            <a:round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0100" y="2786058"/>
            <a:ext cx="6659195" cy="36317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11500" b="1" cap="all" dirty="0" smtClean="0">
                <a:ln/>
                <a:solidFill>
                  <a:srgbClr val="FFFF00"/>
                </a:solidFill>
                <a:effectLst>
                  <a:reflection blurRad="10000" stA="55000" endPos="48000" dist="500" dir="5400000" sy="-100000" algn="bl" rotWithShape="0"/>
                </a:effectLst>
                <a:latin typeface="Monotype Corsiva" pitchFamily="66" charset="0"/>
              </a:rPr>
              <a:t>Спасибо </a:t>
            </a:r>
          </a:p>
          <a:p>
            <a:pPr algn="ctr"/>
            <a:r>
              <a:rPr lang="ru-RU" sz="11500" b="1" cap="all" dirty="0" smtClean="0">
                <a:ln/>
                <a:solidFill>
                  <a:srgbClr val="FFFF00"/>
                </a:solidFill>
                <a:effectLst>
                  <a:reflection blurRad="10000" stA="55000" endPos="48000" dist="500" dir="5400000" sy="-100000" algn="bl" rotWithShape="0"/>
                </a:effectLst>
                <a:latin typeface="Monotype Corsiva" pitchFamily="66" charset="0"/>
              </a:rPr>
              <a:t>за игру!</a:t>
            </a:r>
            <a:endParaRPr lang="ru-RU" sz="11500" b="1" cap="all" spc="0" dirty="0">
              <a:ln/>
              <a:solidFill>
                <a:srgbClr val="FFFF00"/>
              </a:solidFill>
              <a:effectLst>
                <a:reflection blurRad="10000" stA="55000" endPos="48000" dist="500" dir="5400000" sy="-100000" algn="bl" rotWithShape="0"/>
              </a:effectLst>
              <a:latin typeface="Monotype Corsiva" pitchFamily="66" charset="0"/>
            </a:endParaRPr>
          </a:p>
        </p:txBody>
      </p:sp>
      <p:pic>
        <p:nvPicPr>
          <p:cNvPr id="3" name="Picture 21" descr="911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6" y="357166"/>
            <a:ext cx="2793472" cy="2700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71537" y="4407840"/>
            <a:ext cx="26043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Солнце и Луна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utoShape 5"/>
          <p:cNvSpPr>
            <a:spLocks noChangeArrowheads="1"/>
          </p:cNvSpPr>
          <p:nvPr/>
        </p:nvSpPr>
        <p:spPr bwMode="auto">
          <a:xfrm>
            <a:off x="7858148" y="214290"/>
            <a:ext cx="935038" cy="792163"/>
          </a:xfrm>
          <a:prstGeom prst="star8">
            <a:avLst>
              <a:gd name="adj" fmla="val 38250"/>
            </a:avLst>
          </a:prstGeom>
          <a:solidFill>
            <a:srgbClr val="FFC000"/>
          </a:solidFill>
          <a:ln w="38100">
            <a:solidFill>
              <a:srgbClr val="FFC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267214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Какие небесные тела особенно сильно влияют на Землю?</a:t>
            </a:r>
          </a:p>
        </p:txBody>
      </p:sp>
      <p:sp>
        <p:nvSpPr>
          <p:cNvPr id="5" name="AutoShape 7"/>
          <p:cNvSpPr>
            <a:spLocks noChangeArrowheads="1"/>
          </p:cNvSpPr>
          <p:nvPr/>
        </p:nvSpPr>
        <p:spPr bwMode="auto">
          <a:xfrm>
            <a:off x="552051" y="4250471"/>
            <a:ext cx="3643338" cy="714380"/>
          </a:xfrm>
          <a:prstGeom prst="ribbon">
            <a:avLst>
              <a:gd name="adj1" fmla="val 12500"/>
              <a:gd name="adj2" fmla="val 50000"/>
            </a:avLst>
          </a:prstGeom>
          <a:solidFill>
            <a:srgbClr val="92D050"/>
          </a:solidFill>
          <a:ln w="9525">
            <a:solidFill>
              <a:srgbClr val="00B050"/>
            </a:solidFill>
            <a:round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7" name="Управляющая кнопка: возврат 6">
            <a:hlinkClick r:id="rId2" action="ppaction://hlinksldjump" highlightClick="1"/>
          </p:cNvPr>
          <p:cNvSpPr/>
          <p:nvPr/>
        </p:nvSpPr>
        <p:spPr>
          <a:xfrm>
            <a:off x="8358214" y="6000768"/>
            <a:ext cx="500066" cy="500066"/>
          </a:xfrm>
          <a:prstGeom prst="actionButtonReturn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0" y="1142984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Земля как планета</a:t>
            </a:r>
            <a:endParaRPr lang="ru-RU" sz="5400" b="1" cap="all" spc="0" dirty="0">
              <a:ln/>
              <a:solidFill>
                <a:srgbClr val="FFFF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590653"/>
            <a:ext cx="3627884" cy="27483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756555" y="3716854"/>
            <a:ext cx="33657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Приливы и отливы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utoShape 5"/>
          <p:cNvSpPr>
            <a:spLocks noChangeArrowheads="1"/>
          </p:cNvSpPr>
          <p:nvPr/>
        </p:nvSpPr>
        <p:spPr bwMode="auto">
          <a:xfrm>
            <a:off x="7929586" y="214290"/>
            <a:ext cx="935038" cy="792163"/>
          </a:xfrm>
          <a:prstGeom prst="star8">
            <a:avLst>
              <a:gd name="adj" fmla="val 38250"/>
            </a:avLst>
          </a:prstGeom>
          <a:solidFill>
            <a:srgbClr val="FFC000"/>
          </a:solidFill>
          <a:ln w="38100">
            <a:solidFill>
              <a:srgbClr val="FFC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286693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Образование каких волн вызывает Луна?</a:t>
            </a:r>
          </a:p>
        </p:txBody>
      </p:sp>
      <p:sp>
        <p:nvSpPr>
          <p:cNvPr id="5" name="AutoShape 7"/>
          <p:cNvSpPr>
            <a:spLocks noChangeArrowheads="1"/>
          </p:cNvSpPr>
          <p:nvPr/>
        </p:nvSpPr>
        <p:spPr bwMode="auto">
          <a:xfrm>
            <a:off x="2403469" y="3656993"/>
            <a:ext cx="4071966" cy="642942"/>
          </a:xfrm>
          <a:prstGeom prst="ribbon">
            <a:avLst>
              <a:gd name="adj1" fmla="val 12500"/>
              <a:gd name="adj2" fmla="val 50000"/>
            </a:avLst>
          </a:prstGeom>
          <a:solidFill>
            <a:srgbClr val="92D050"/>
          </a:solidFill>
          <a:ln w="9525">
            <a:solidFill>
              <a:srgbClr val="00B050"/>
            </a:solidFill>
            <a:round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7" name="Управляющая кнопка: возврат 6">
            <a:hlinkClick r:id="rId2" action="ppaction://hlinksldjump" highlightClick="1"/>
          </p:cNvPr>
          <p:cNvSpPr/>
          <p:nvPr/>
        </p:nvSpPr>
        <p:spPr>
          <a:xfrm>
            <a:off x="8358214" y="6000768"/>
            <a:ext cx="571504" cy="500066"/>
          </a:xfrm>
          <a:prstGeom prst="actionButtonReturn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0" y="1142984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Земля как планета</a:t>
            </a:r>
            <a:endParaRPr lang="ru-RU" sz="5400" b="1" cap="all" spc="0" dirty="0">
              <a:ln/>
              <a:solidFill>
                <a:srgbClr val="FFFF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4420573"/>
            <a:ext cx="5616624" cy="21260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18585" y="4591973"/>
            <a:ext cx="16562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90°с.ш.</a:t>
            </a:r>
            <a:endParaRPr lang="ru-RU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utoShape 5"/>
          <p:cNvSpPr>
            <a:spLocks noChangeArrowheads="1"/>
          </p:cNvSpPr>
          <p:nvPr/>
        </p:nvSpPr>
        <p:spPr bwMode="auto">
          <a:xfrm>
            <a:off x="7715272" y="214290"/>
            <a:ext cx="935038" cy="792163"/>
          </a:xfrm>
          <a:prstGeom prst="star8">
            <a:avLst>
              <a:gd name="adj" fmla="val 38250"/>
            </a:avLst>
          </a:prstGeom>
          <a:solidFill>
            <a:srgbClr val="FFC000"/>
          </a:solidFill>
          <a:ln w="38100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204864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Какие географические координаты имеет Северный полюс Земли?</a:t>
            </a:r>
          </a:p>
        </p:txBody>
      </p:sp>
      <p:sp>
        <p:nvSpPr>
          <p:cNvPr id="5" name="AutoShape 7"/>
          <p:cNvSpPr>
            <a:spLocks noChangeArrowheads="1"/>
          </p:cNvSpPr>
          <p:nvPr/>
        </p:nvSpPr>
        <p:spPr bwMode="auto">
          <a:xfrm>
            <a:off x="262325" y="4509120"/>
            <a:ext cx="4286280" cy="714380"/>
          </a:xfrm>
          <a:prstGeom prst="ribbon">
            <a:avLst>
              <a:gd name="adj1" fmla="val 12500"/>
              <a:gd name="adj2" fmla="val 50000"/>
            </a:avLst>
          </a:prstGeom>
          <a:solidFill>
            <a:srgbClr val="92D050"/>
          </a:solidFill>
          <a:ln w="9525">
            <a:solidFill>
              <a:srgbClr val="00B050"/>
            </a:solidFill>
            <a:round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7" name="Управляющая кнопка: возврат 6">
            <a:hlinkClick r:id="rId2" action="ppaction://hlinksldjump" highlightClick="1"/>
          </p:cNvPr>
          <p:cNvSpPr/>
          <p:nvPr/>
        </p:nvSpPr>
        <p:spPr>
          <a:xfrm>
            <a:off x="8215338" y="6072206"/>
            <a:ext cx="571504" cy="500066"/>
          </a:xfrm>
          <a:prstGeom prst="actionButtonReturn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0" y="1142984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Земля как планета</a:t>
            </a:r>
            <a:endParaRPr lang="ru-RU" sz="5400" b="1" cap="all" spc="0" dirty="0">
              <a:ln/>
              <a:solidFill>
                <a:srgbClr val="FFFF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941048"/>
            <a:ext cx="3419872" cy="25649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14032" y="4544348"/>
            <a:ext cx="16466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январе</a:t>
            </a:r>
          </a:p>
        </p:txBody>
      </p:sp>
      <p:sp>
        <p:nvSpPr>
          <p:cNvPr id="3" name="AutoShape 5"/>
          <p:cNvSpPr>
            <a:spLocks noChangeArrowheads="1"/>
          </p:cNvSpPr>
          <p:nvPr/>
        </p:nvSpPr>
        <p:spPr bwMode="auto">
          <a:xfrm>
            <a:off x="7858148" y="357166"/>
            <a:ext cx="935038" cy="792163"/>
          </a:xfrm>
          <a:prstGeom prst="star8">
            <a:avLst>
              <a:gd name="adj" fmla="val 38250"/>
            </a:avLst>
          </a:prstGeom>
          <a:solidFill>
            <a:srgbClr val="FFC000"/>
          </a:solidFill>
          <a:ln w="38100">
            <a:solidFill>
              <a:srgbClr val="FFC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30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142908" y="2428868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каком месяце встречают Новый год в Австралии?</a:t>
            </a:r>
          </a:p>
        </p:txBody>
      </p:sp>
      <p:sp>
        <p:nvSpPr>
          <p:cNvPr id="7" name="Управляющая кнопка: возврат 6">
            <a:hlinkClick r:id="rId2" action="ppaction://hlinksldjump" highlightClick="1"/>
          </p:cNvPr>
          <p:cNvSpPr/>
          <p:nvPr/>
        </p:nvSpPr>
        <p:spPr>
          <a:xfrm>
            <a:off x="8358214" y="6000768"/>
            <a:ext cx="571504" cy="500066"/>
          </a:xfrm>
          <a:prstGeom prst="actionButtonReturn">
            <a:avLst/>
          </a:prstGeom>
          <a:solidFill>
            <a:srgbClr val="00B0F0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AutoShape 7"/>
          <p:cNvSpPr>
            <a:spLocks noChangeArrowheads="1"/>
          </p:cNvSpPr>
          <p:nvPr/>
        </p:nvSpPr>
        <p:spPr bwMode="auto">
          <a:xfrm>
            <a:off x="265633" y="4380981"/>
            <a:ext cx="4143404" cy="714380"/>
          </a:xfrm>
          <a:prstGeom prst="ribbon">
            <a:avLst>
              <a:gd name="adj1" fmla="val 12500"/>
              <a:gd name="adj2" fmla="val 50000"/>
            </a:avLst>
          </a:prstGeom>
          <a:solidFill>
            <a:srgbClr val="92D050"/>
          </a:solidFill>
          <a:ln w="9525">
            <a:solidFill>
              <a:srgbClr val="00B050"/>
            </a:solidFill>
            <a:round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0" y="1142984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Земля как планета</a:t>
            </a:r>
            <a:endParaRPr lang="ru-RU" sz="5400" b="1" cap="all" spc="0" dirty="0">
              <a:ln/>
              <a:solidFill>
                <a:srgbClr val="FFFF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6229" y="3752307"/>
            <a:ext cx="3882862" cy="26290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1167</TotalTime>
  <Words>883</Words>
  <Application>Microsoft Office PowerPoint</Application>
  <PresentationFormat>Экран (4:3)</PresentationFormat>
  <Paragraphs>317</Paragraphs>
  <Slides>57</Slides>
  <Notes>1</Notes>
  <HiddenSlides>54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57</vt:i4>
      </vt:variant>
    </vt:vector>
  </HeadingPairs>
  <TitlesOfParts>
    <vt:vector size="5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IMANGO</cp:lastModifiedBy>
  <cp:revision>156</cp:revision>
  <dcterms:modified xsi:type="dcterms:W3CDTF">2023-12-25T19:02:10Z</dcterms:modified>
</cp:coreProperties>
</file>