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CC3C-586D-4427-9A37-EAEACA4FCE7F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9FF90-2B18-46A1-B5DA-696CF600F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CC3C-586D-4427-9A37-EAEACA4FCE7F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FF90-2B18-46A1-B5DA-696CF600F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CC3C-586D-4427-9A37-EAEACA4FCE7F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FF90-2B18-46A1-B5DA-696CF600F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1FCC3C-586D-4427-9A37-EAEACA4FCE7F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6F9FF90-2B18-46A1-B5DA-696CF600F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r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CC3C-586D-4427-9A37-EAEACA4FCE7F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FF90-2B18-46A1-B5DA-696CF600F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CC3C-586D-4427-9A37-EAEACA4FCE7F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FF90-2B18-46A1-B5DA-696CF600F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 dir="r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FF90-2B18-46A1-B5DA-696CF600F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CC3C-586D-4427-9A37-EAEACA4FCE7F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CC3C-586D-4427-9A37-EAEACA4FCE7F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FF90-2B18-46A1-B5DA-696CF600F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r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CC3C-586D-4427-9A37-EAEACA4FCE7F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FF90-2B18-46A1-B5DA-696CF600F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1FCC3C-586D-4427-9A37-EAEACA4FCE7F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6F9FF90-2B18-46A1-B5DA-696CF600F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CC3C-586D-4427-9A37-EAEACA4FCE7F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9FF90-2B18-46A1-B5DA-696CF600F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1FCC3C-586D-4427-9A37-EAEACA4FCE7F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6F9FF90-2B18-46A1-B5DA-696CF600F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wipe dir="r"/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hyperlink" Target="&#1047;&#1072;&#1075;&#1072;&#1076;&#1082;&#1080;%20&#1080;&#1079;%20&#1073;&#1072;&#1073;&#1091;&#1096;&#1082;&#1080;&#1085;&#1086;&#1075;&#1086;%20&#1089;&#1091;&#1085;&#1076;&#1091;&#1095;&#1082;&#1072;.%20&#1057;&#1090;&#1072;&#1090;&#1100;&#1103;.%20DOC.docx" TargetMode="External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472" y="428604"/>
            <a:ext cx="82153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Проект, как одна из форм организации</a:t>
            </a:r>
          </a:p>
          <a:p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у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чебно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– воспитательного процесса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начальной школе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000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</a:t>
            </a:r>
          </a:p>
          <a:p>
            <a:endParaRPr lang="ru-RU" sz="2000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Презентация работы по самообразованию учителя начальных классов Глазуновой Ирины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Здиславовны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sz="20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2008 – 2009 учебный год     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МОУ «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Краснополянская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средняя школа»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         </a:t>
            </a:r>
            <a:endParaRPr lang="ru-RU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                 </a:t>
            </a:r>
            <a:endParaRPr lang="ru-RU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S7302146.JPG"/>
          <p:cNvPicPr>
            <a:picLocks noChangeAspect="1"/>
          </p:cNvPicPr>
          <p:nvPr/>
        </p:nvPicPr>
        <p:blipFill>
          <a:blip r:embed="rId3" cstate="print"/>
          <a:srcRect l="19607" t="-2803" r="17646" b="-9347"/>
          <a:stretch>
            <a:fillRect/>
          </a:stretch>
        </p:blipFill>
        <p:spPr>
          <a:xfrm>
            <a:off x="5715008" y="3286124"/>
            <a:ext cx="228601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92935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Использование  метода  проектов  делает  процесс  обучения  активным, творческим  и целенаправленным, а ученика  - ответственным  и целеустремлённым. Задача учителя – подготовить  школьников к активной познавательной деятельности, что требует от педагога творческого подхода и нестандартного взгляда на обычные вещи.  Моим ученикам нравится  больше конечный продукт проектной деятельности, а не  сам процесс работы над проектом. Но одно без другого невозможно. Вот что говорят  ученики, принимавшие участие в  проектной деятельности: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«А давайте ещё что –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нибудь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сделаем!»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«Мне нравится узнавать новое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и делать то, что не могут другие.»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 Ну и пусть трудно, зато интересно!»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«А я и не знал, что школа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это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здорово!»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                                                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BKDC05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5072074"/>
            <a:ext cx="2071702" cy="1500198"/>
          </a:xfrm>
          <a:prstGeom prst="rect">
            <a:avLst/>
          </a:prstGeom>
        </p:spPr>
      </p:pic>
      <p:pic>
        <p:nvPicPr>
          <p:cNvPr id="7" name="Рисунок 6" descr="BKDC05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3571876"/>
            <a:ext cx="2143108" cy="1714488"/>
          </a:xfrm>
          <a:prstGeom prst="rect">
            <a:avLst/>
          </a:prstGeom>
        </p:spPr>
      </p:pic>
      <p:pic>
        <p:nvPicPr>
          <p:cNvPr id="6" name="Рисунок 5" descr="BKDC05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3857628"/>
            <a:ext cx="3428992" cy="2714620"/>
          </a:xfrm>
          <a:prstGeom prst="rect">
            <a:avLst/>
          </a:prstGeom>
        </p:spPr>
      </p:pic>
    </p:spTree>
  </p:cSld>
  <p:clrMapOvr>
    <a:masterClrMapping/>
  </p:clrMapOvr>
  <p:transition spd="slow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58246" cy="63579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Метод проектов возник  во второй половине 19 века в США.  Родившись из идеи свободного воспитания, метод проектов в настоящее время становится интегрированным компонентом  системы образования.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Суть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остаётся прежней – стимулировать интерес  ребят  к определённым проблемам, предполагающим овладение некоторой суммой знаний, и  через проектную деятельность показать практическое применение полученных знаний.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В основе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метода проектов лежит развитие познавательных навыков учащихся, умений самостоятельно конструировать свои знания и ориентироваться в информационном пространстве, развитие критического мышления.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Проектная методика всегда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ориентирована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на  самостоятельную деятельность учащихся (индивидуальную, парную, групповую), которую выполняют в течение определённого промежутка времени.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Метод проектов всегда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предполагает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детальное  решение какой –то проблемы и завершается  вполне  реальным, осязаемым практическим результатом.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          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84836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Задачи проектного обучения: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- способствовать  повышению  личной уверенности  у каждого участника проекта,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- развивать коммуникабельность и умение сотрудничать,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- развивать у учащихся исследовательские умения, аналитическое мышление.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Типы проектов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- исследовательские,                                                                                               - индивидуальные,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- творческие,                                                                                                                   - коллективные,            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- ролевые, игровые,                                                                                                  - краткосрочные,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- информационные,                                                                                                 - долгосрочные,          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- прикладные,                                                                                                               и др.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Этапы выполнения проекта: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- выбор темы ,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- выдвижение первоначальных  идей,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- выбор лучшей идеи,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- планирование проектной деятельности,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- оценка и самооценка проекта,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- презентация проекта.</a:t>
            </a:r>
            <a:endParaRPr lang="ru-RU" sz="1800" dirty="0"/>
          </a:p>
        </p:txBody>
      </p:sp>
    </p:spTree>
  </p:cSld>
  <p:clrMapOvr>
    <a:masterClrMapping/>
  </p:clrMapOvr>
  <p:transition spd="slow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786742" cy="6215106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solidFill>
                  <a:schemeClr val="tx2"/>
                </a:solidFill>
              </a:rPr>
              <a:t>                                                     Действия  учащегося при выполнении проекта:</a:t>
            </a:r>
            <a:r>
              <a:rPr lang="ru-RU" sz="1800" dirty="0" smtClean="0">
                <a:solidFill>
                  <a:schemeClr val="tx2"/>
                </a:solidFill>
              </a:rPr>
              <a:t/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  -  определяет цель своей деятельности,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- открывает новые знания,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- экспериментирует,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- выбирает пути решения возникающих проблем,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- несёт ответственность за свою деятельность.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                                             </a:t>
            </a:r>
            <a:r>
              <a:rPr lang="ru-RU" sz="1800" i="1" dirty="0" smtClean="0">
                <a:solidFill>
                  <a:schemeClr val="tx2"/>
                </a:solidFill>
              </a:rPr>
              <a:t>Действия учителя при реализации проектного метода:</a:t>
            </a:r>
            <a:r>
              <a:rPr lang="ru-RU" sz="1800" dirty="0" smtClean="0">
                <a:solidFill>
                  <a:schemeClr val="tx2"/>
                </a:solidFill>
              </a:rPr>
              <a:t/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- помогает ученикам определить цель деятельности,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- рекомендует источники получения информации,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- раскрывает возможные формы деятельности,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- содействует прогнозированию результатов выполняемого проекта,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- создаёт условия для активности школьника,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- является партнёром,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- помогает ученику оценить полученный результат.  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/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/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                            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                                  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                                                                                               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                   </a:t>
            </a:r>
            <a:endParaRPr lang="ru-RU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56261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Метод проектов в моей деятельности.</a:t>
            </a:r>
            <a:b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       Информационный 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 русскому языку  во 2 классе «Мой  язык: говорю, думаю, пишу».  Итогом  стала книга «Русский язык – мой родной». Малыши  узнали как возник язык, какие языки родственные русскому, как создавался алфавит, на чём люди писали, что такое ораторское искусство. Причём учились всему в игровой форме, оформляли книгу своими руками. Работа над проектом велась на  интегрированном  уроке. Присутствующие родители  остались довольны знаниями и навыками  своих детей, приобретёнными  за весь период обучения в школе.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/>
          </a:p>
        </p:txBody>
      </p:sp>
      <p:pic>
        <p:nvPicPr>
          <p:cNvPr id="7" name="Рисунок 6" descr="BKDC03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071810"/>
            <a:ext cx="5072098" cy="3500438"/>
          </a:xfrm>
          <a:prstGeom prst="rect">
            <a:avLst/>
          </a:prstGeom>
        </p:spPr>
      </p:pic>
      <p:pic>
        <p:nvPicPr>
          <p:cNvPr id="10" name="Рисунок 9" descr="BKDC03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3571876"/>
            <a:ext cx="4071934" cy="2928958"/>
          </a:xfrm>
          <a:prstGeom prst="rect">
            <a:avLst/>
          </a:prstGeom>
        </p:spPr>
      </p:pic>
      <p:pic>
        <p:nvPicPr>
          <p:cNvPr id="11" name="Рисунок 10" descr="BKDC03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3643314"/>
            <a:ext cx="3571900" cy="2857496"/>
          </a:xfrm>
          <a:prstGeom prst="rect">
            <a:avLst/>
          </a:prstGeom>
        </p:spPr>
      </p:pic>
      <p:pic>
        <p:nvPicPr>
          <p:cNvPr id="12" name="Рисунок 11" descr="BKDC03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3643314"/>
            <a:ext cx="3714776" cy="2786082"/>
          </a:xfrm>
          <a:prstGeom prst="rect">
            <a:avLst/>
          </a:prstGeom>
        </p:spPr>
      </p:pic>
      <p:pic>
        <p:nvPicPr>
          <p:cNvPr id="13" name="Рисунок 12" descr="BKDC03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0" y="3786190"/>
            <a:ext cx="4071966" cy="2714644"/>
          </a:xfrm>
          <a:prstGeom prst="rect">
            <a:avLst/>
          </a:prstGeom>
        </p:spPr>
      </p:pic>
      <p:pic>
        <p:nvPicPr>
          <p:cNvPr id="14" name="Рисунок 13" descr="BKDC0348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072066" y="3929066"/>
            <a:ext cx="3571900" cy="2643206"/>
          </a:xfrm>
          <a:prstGeom prst="rect">
            <a:avLst/>
          </a:prstGeom>
        </p:spPr>
      </p:pic>
      <p:pic>
        <p:nvPicPr>
          <p:cNvPr id="9" name="Рисунок 8" descr="BKDC043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2976" y="2500306"/>
            <a:ext cx="7500990" cy="4071966"/>
          </a:xfrm>
          <a:prstGeom prst="rect">
            <a:avLst/>
          </a:prstGeom>
        </p:spPr>
      </p:pic>
    </p:spTree>
  </p:cSld>
  <p:clrMapOvr>
    <a:masterClrMapping/>
  </p:clrMapOvr>
  <p:transition spd="slow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9131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Исследовательские  проекты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по литературному чтению   при создании диафильмов по художественным произведениям. Итогом  стали самодельные диафильмы, по которым дети вот уже десяток  лет воспроизводят  содержание  прочитанного. Диафильмы могут быть индивидуальными и коллективными. Самое сложное при их создании  - произвести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раскадровку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т. е.  выбрать самые главные  фрагменты произведения  и оформить их в виде , продуманного до мельчайших подробностей, рисунка. Конечно это возможно сделать только,  если произведение   прочитано и проанализировано. Вот только некоторые произведения, по которым создавались диафильмы: «Ослиная шкура» Г. Х. Андерсена, «Спящая красавица» В. Жуковского,  « Сказка о царе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Салтане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» ,«Сказка о рыбаке и рыбке» А. С. Пушкина и многие другие.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/>
          </a:p>
        </p:txBody>
      </p:sp>
      <p:pic>
        <p:nvPicPr>
          <p:cNvPr id="6" name="Рисунок 5" descr="BKDC035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928934"/>
            <a:ext cx="4429156" cy="2714620"/>
          </a:xfrm>
          <a:prstGeom prst="rect">
            <a:avLst/>
          </a:prstGeom>
        </p:spPr>
      </p:pic>
      <p:pic>
        <p:nvPicPr>
          <p:cNvPr id="7" name="Рисунок 6" descr="BKDC03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357562"/>
            <a:ext cx="4643438" cy="2857496"/>
          </a:xfrm>
          <a:prstGeom prst="rect">
            <a:avLst/>
          </a:prstGeom>
        </p:spPr>
      </p:pic>
      <p:pic>
        <p:nvPicPr>
          <p:cNvPr id="5" name="Рисунок 4" descr="BKDC04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2571744"/>
            <a:ext cx="5143504" cy="3786190"/>
          </a:xfrm>
          <a:prstGeom prst="rect">
            <a:avLst/>
          </a:prstGeom>
        </p:spPr>
      </p:pic>
    </p:spTree>
  </p:cSld>
  <p:clrMapOvr>
    <a:masterClrMapping/>
  </p:clrMapOvr>
  <p:transition spd="slow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215082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Творческие , прикладные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 изобразительному искусству и художественному труду  при создании  коллективных  и индивидуальных работ. Итогом становятся выставки рисунков, книжек – малышек, декоративных  изделий.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Работа над  проектами ведётся на уроках  или  занятиях кружка. Тематику предлагает программа или потребности школы, но материалы и технику исполнения обычно выбирают дети. Так родились книжки – малышки, когда мы изучали процесс создания книги; поезд из ткани и солёного теста для выставки и оформления сцены к празднику последнего  звонка в 4 классе; выставка витражей и мозаик  семиклассников, когда мы изучали процесс их создания; коллективная монотипия  пятиклассников  « Александр Невский. Вехи жизни», когда мы решили принять участие в конкурсе  рисунков  к 100-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летию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храма Александра Невского; эскизы оформления выставочного зала, когда мы изучали интерьер и основы дизайна; судно –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ролкер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перевозящее автомобили, в качестве экспоната выставки бумажных моделей; эскизы на тему «В  горнице», при знакомстве с убранством русской избы, с  народной одеждой и  традициями россиян;  гравюры на картоне и 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фитогравюры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,  во время проведения  Недели  изоискусства;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мобили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из бумаги, в качестве  ёлочных украшений.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BKDC03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806104">
            <a:off x="2077876" y="2471707"/>
            <a:ext cx="4572008" cy="3786214"/>
          </a:xfrm>
          <a:prstGeom prst="rect">
            <a:avLst/>
          </a:prstGeom>
        </p:spPr>
      </p:pic>
      <p:pic>
        <p:nvPicPr>
          <p:cNvPr id="6" name="Рисунок 5" descr="BKDC03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52740">
            <a:off x="5929322" y="3714752"/>
            <a:ext cx="2928958" cy="2857520"/>
          </a:xfrm>
          <a:prstGeom prst="rect">
            <a:avLst/>
          </a:prstGeom>
        </p:spPr>
      </p:pic>
      <p:pic>
        <p:nvPicPr>
          <p:cNvPr id="7" name="Рисунок 6" descr="BKDC03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80184">
            <a:off x="306483" y="329646"/>
            <a:ext cx="2857488" cy="2703062"/>
          </a:xfrm>
          <a:prstGeom prst="rect">
            <a:avLst/>
          </a:prstGeom>
        </p:spPr>
      </p:pic>
      <p:pic>
        <p:nvPicPr>
          <p:cNvPr id="9" name="Рисунок 8" descr="S73020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811522">
            <a:off x="3000364" y="357166"/>
            <a:ext cx="4071966" cy="3571900"/>
          </a:xfrm>
          <a:prstGeom prst="rect">
            <a:avLst/>
          </a:prstGeom>
        </p:spPr>
      </p:pic>
      <p:pic>
        <p:nvPicPr>
          <p:cNvPr id="8" name="Рисунок 7" descr="BKDC038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71670" y="142852"/>
            <a:ext cx="2616610" cy="1785926"/>
          </a:xfrm>
          <a:prstGeom prst="rect">
            <a:avLst/>
          </a:prstGeom>
        </p:spPr>
      </p:pic>
      <p:pic>
        <p:nvPicPr>
          <p:cNvPr id="10" name="Рисунок 9" descr="BKDC038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67096">
            <a:off x="5572132" y="357166"/>
            <a:ext cx="3286116" cy="2339268"/>
          </a:xfrm>
          <a:prstGeom prst="rect">
            <a:avLst/>
          </a:prstGeom>
        </p:spPr>
      </p:pic>
      <p:pic>
        <p:nvPicPr>
          <p:cNvPr id="11" name="Рисунок 10" descr="BKDC038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018961">
            <a:off x="2955927" y="2368581"/>
            <a:ext cx="2872408" cy="2263094"/>
          </a:xfrm>
          <a:prstGeom prst="rect">
            <a:avLst/>
          </a:prstGeom>
        </p:spPr>
      </p:pic>
      <p:pic>
        <p:nvPicPr>
          <p:cNvPr id="12" name="Рисунок 11" descr="BKDC039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1384856">
            <a:off x="6086197" y="2285992"/>
            <a:ext cx="3057803" cy="2643206"/>
          </a:xfrm>
          <a:prstGeom prst="rect">
            <a:avLst/>
          </a:prstGeom>
        </p:spPr>
      </p:pic>
      <p:pic>
        <p:nvPicPr>
          <p:cNvPr id="13" name="Рисунок 12" descr="BKDC039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0034" y="2000240"/>
            <a:ext cx="2786082" cy="2148811"/>
          </a:xfrm>
          <a:prstGeom prst="rect">
            <a:avLst/>
          </a:prstGeom>
        </p:spPr>
      </p:pic>
      <p:pic>
        <p:nvPicPr>
          <p:cNvPr id="4" name="Рисунок 3" descr="BKDC0335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5185922">
            <a:off x="571531" y="4343977"/>
            <a:ext cx="2357430" cy="1928826"/>
          </a:xfrm>
          <a:prstGeom prst="rect">
            <a:avLst/>
          </a:prstGeom>
        </p:spPr>
      </p:pic>
      <p:pic>
        <p:nvPicPr>
          <p:cNvPr id="14" name="Рисунок 13" descr="BKDC044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57686" y="2071678"/>
            <a:ext cx="2357454" cy="2143140"/>
          </a:xfrm>
          <a:prstGeom prst="rect">
            <a:avLst/>
          </a:prstGeom>
        </p:spPr>
      </p:pic>
      <p:pic>
        <p:nvPicPr>
          <p:cNvPr id="15" name="Рисунок 14" descr="BKDC052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28860" y="3071810"/>
            <a:ext cx="2643174" cy="2143140"/>
          </a:xfrm>
          <a:prstGeom prst="rect">
            <a:avLst/>
          </a:prstGeom>
        </p:spPr>
      </p:pic>
      <p:pic>
        <p:nvPicPr>
          <p:cNvPr id="16" name="Рисунок 15" descr="BKDC0519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143240" y="1571612"/>
            <a:ext cx="2214546" cy="1928802"/>
          </a:xfrm>
          <a:prstGeom prst="rect">
            <a:avLst/>
          </a:prstGeom>
        </p:spPr>
      </p:pic>
    </p:spTree>
  </p:cSld>
  <p:clrMapOvr>
    <a:masterClrMapping/>
  </p:clrMapOvr>
  <p:transition spd="slow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84836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Ролевые, игровые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проекты во внеклассной работе и на уроках чтения при переработке рассказов и сказок в пьесы, которые дети с удовольствием показывали на клубной и школьной сцене. Начинали мы с коротких рассказов В. Бианки , В. Осеевой и  русских народных сказок. В процессе работы над проектом необходимо было найти в тексте  или придумать реплики героям, костюмы, декорации. Особенно сложно самим создавать кукол, если этот спектакль кукольный.  Очень много спектаклей, адаптированных к условиям школы и сельского клуба, показали учащиеся. Вот   самые  значимые из них: « Снежная королева», «Два брата», «Принцесса Льдинка», «Ель», «Мальчик-звезда», «Синяя Борода»,  «Три ржаных колоса», кукольные  «Как стать великаном», «Петрушка и подушка» и др.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IMG_00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1607320" y="2321714"/>
            <a:ext cx="3000399" cy="4786344"/>
          </a:xfrm>
          <a:prstGeom prst="rect">
            <a:avLst/>
          </a:prstGeom>
        </p:spPr>
      </p:pic>
      <p:pic>
        <p:nvPicPr>
          <p:cNvPr id="4" name="Рисунок 3" descr="IMG_0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5400000">
            <a:off x="4614114" y="2452844"/>
            <a:ext cx="3304008" cy="4937414"/>
          </a:xfrm>
          <a:prstGeom prst="rect">
            <a:avLst/>
          </a:prstGeom>
        </p:spPr>
      </p:pic>
      <p:pic>
        <p:nvPicPr>
          <p:cNvPr id="5" name="Рисунок 4" descr="Изображение 10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546" y="2928934"/>
            <a:ext cx="5072098" cy="3571900"/>
          </a:xfrm>
          <a:prstGeom prst="rect">
            <a:avLst/>
          </a:prstGeom>
        </p:spPr>
      </p:pic>
      <p:pic>
        <p:nvPicPr>
          <p:cNvPr id="6" name="Рисунок 5" descr="BKDC04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714356"/>
            <a:ext cx="3857652" cy="2501454"/>
          </a:xfrm>
          <a:prstGeom prst="rect">
            <a:avLst/>
          </a:prstGeom>
        </p:spPr>
      </p:pic>
      <p:pic>
        <p:nvPicPr>
          <p:cNvPr id="7" name="Рисунок 6" descr="BKDC0430.JPG"/>
          <p:cNvPicPr>
            <a:picLocks noChangeAspect="1"/>
          </p:cNvPicPr>
          <p:nvPr/>
        </p:nvPicPr>
        <p:blipFill>
          <a:blip r:embed="rId7"/>
          <a:srcRect l="38889"/>
          <a:stretch>
            <a:fillRect/>
          </a:stretch>
        </p:blipFill>
        <p:spPr>
          <a:xfrm>
            <a:off x="4929190" y="714356"/>
            <a:ext cx="3143240" cy="2693833"/>
          </a:xfrm>
          <a:prstGeom prst="rect">
            <a:avLst/>
          </a:prstGeom>
        </p:spPr>
      </p:pic>
      <p:pic>
        <p:nvPicPr>
          <p:cNvPr id="8" name="Рисунок 7" descr="BKDC043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34" y="4000504"/>
            <a:ext cx="4000528" cy="2500330"/>
          </a:xfrm>
          <a:prstGeom prst="rect">
            <a:avLst/>
          </a:prstGeom>
        </p:spPr>
      </p:pic>
      <p:pic>
        <p:nvPicPr>
          <p:cNvPr id="9" name="Рисунок 8" descr="BKDC0432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3929058" y="1785926"/>
            <a:ext cx="3396420" cy="2736000"/>
          </a:xfrm>
          <a:prstGeom prst="rect">
            <a:avLst/>
          </a:prstGeom>
        </p:spPr>
      </p:pic>
      <p:pic>
        <p:nvPicPr>
          <p:cNvPr id="10" name="Рисунок 9" descr="BKDC0553.JPG"/>
          <p:cNvPicPr>
            <a:picLocks noChangeAspect="1"/>
          </p:cNvPicPr>
          <p:nvPr/>
        </p:nvPicPr>
        <p:blipFill>
          <a:blip r:embed="rId10" cstate="print"/>
          <a:srcRect l="11905" r="7142"/>
          <a:stretch>
            <a:fillRect/>
          </a:stretch>
        </p:blipFill>
        <p:spPr>
          <a:xfrm>
            <a:off x="1928794" y="2714620"/>
            <a:ext cx="2428892" cy="2357430"/>
          </a:xfrm>
          <a:prstGeom prst="rect">
            <a:avLst/>
          </a:prstGeom>
        </p:spPr>
      </p:pic>
      <p:pic>
        <p:nvPicPr>
          <p:cNvPr id="11" name="Рисунок 10" descr="BKDC0552.JPG"/>
          <p:cNvPicPr>
            <a:picLocks noChangeAspect="1"/>
          </p:cNvPicPr>
          <p:nvPr/>
        </p:nvPicPr>
        <p:blipFill>
          <a:blip r:embed="rId11" cstate="print"/>
          <a:srcRect l="21951" b="14705"/>
          <a:stretch>
            <a:fillRect/>
          </a:stretch>
        </p:blipFill>
        <p:spPr>
          <a:xfrm>
            <a:off x="4714876" y="2714620"/>
            <a:ext cx="2428892" cy="2286016"/>
          </a:xfrm>
          <a:prstGeom prst="rect">
            <a:avLst/>
          </a:prstGeom>
        </p:spPr>
      </p:pic>
      <p:pic>
        <p:nvPicPr>
          <p:cNvPr id="12" name="Рисунок 11" descr="BKDC0558.JPG"/>
          <p:cNvPicPr>
            <a:picLocks noChangeAspect="1"/>
          </p:cNvPicPr>
          <p:nvPr/>
        </p:nvPicPr>
        <p:blipFill>
          <a:blip r:embed="rId12" cstate="print"/>
          <a:srcRect t="16667" r="27907"/>
          <a:stretch>
            <a:fillRect/>
          </a:stretch>
        </p:blipFill>
        <p:spPr>
          <a:xfrm>
            <a:off x="3500430" y="3786190"/>
            <a:ext cx="2214578" cy="1928826"/>
          </a:xfrm>
          <a:prstGeom prst="rect">
            <a:avLst/>
          </a:prstGeom>
        </p:spPr>
      </p:pic>
    </p:spTree>
  </p:cSld>
  <p:clrMapOvr>
    <a:masterClrMapping/>
  </p:clrMapOvr>
  <p:transition spd="slow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9117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Остановлюсь более подробно на последнем проекте </a:t>
            </a: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  <a:hlinkClick r:id="rId3" action="ppaction://hlinkfile"/>
              </a:rPr>
              <a:t>«Загадки из </a:t>
            </a:r>
            <a:r>
              <a:rPr lang="ru-RU" sz="2400" dirty="0" smtClean="0">
                <a:solidFill>
                  <a:schemeClr val="tx2"/>
                </a:solidFill>
                <a:hlinkClick r:id="rId3" action="ppaction://hlinkfile"/>
              </a:rPr>
              <a:t>бабушкиного </a:t>
            </a:r>
            <a:r>
              <a:rPr lang="ru-RU" sz="2400" dirty="0" smtClean="0">
                <a:solidFill>
                  <a:schemeClr val="tx2"/>
                </a:solidFill>
                <a:hlinkClick r:id="rId3" action="ppaction://hlinkfile"/>
              </a:rPr>
              <a:t>сундучка».</a:t>
            </a:r>
            <a:r>
              <a:rPr lang="ru-RU" sz="2400" dirty="0" smtClean="0">
                <a:solidFill>
                  <a:schemeClr val="tx2"/>
                </a:solidFill>
                <a:hlinkClick r:id="rId3" action="ppaction://hlinkfile"/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Этот  проект  был коллективным, долгосрочным, исследовательским.  Итогом  стала  игра – лото «Сундучок загадок», на презентацию  которой были приглашены учителя  школы . Во время работы над проектом  дети  узнали очень много нового о истории  создания  загадок, познакомились  с  их классификацией, попробовали сами сочинять загадки, своими руками  изготовили игру – лото. На презентацию  игры к ребятам пришла Бабушка – </a:t>
            </a:r>
            <a:r>
              <a:rPr lang="ru-RU" sz="2400" dirty="0" err="1" smtClean="0">
                <a:solidFill>
                  <a:schemeClr val="tx2"/>
                </a:solidFill>
              </a:rPr>
              <a:t>Загадушка</a:t>
            </a:r>
            <a:r>
              <a:rPr lang="ru-RU" sz="2400" dirty="0" smtClean="0">
                <a:solidFill>
                  <a:schemeClr val="tx2"/>
                </a:solidFill>
              </a:rPr>
              <a:t>, которая  в стихах обобщила знания детей о загадках, провела игру «Сундучок  загадок» и подарила книжки. Презентация очень запомнилась детям и учителям.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BKDC04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000372"/>
            <a:ext cx="3643338" cy="321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0001.jpg"/>
          <p:cNvPicPr>
            <a:picLocks noChangeAspect="1"/>
          </p:cNvPicPr>
          <p:nvPr/>
        </p:nvPicPr>
        <p:blipFill>
          <a:blip r:embed="rId5" cstate="print"/>
          <a:srcRect l="6347" t="4943" b="1056"/>
          <a:stretch>
            <a:fillRect/>
          </a:stretch>
        </p:blipFill>
        <p:spPr>
          <a:xfrm rot="5183103">
            <a:off x="582729" y="917333"/>
            <a:ext cx="2105380" cy="2571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0002.jpg"/>
          <p:cNvPicPr>
            <a:picLocks noChangeAspect="1"/>
          </p:cNvPicPr>
          <p:nvPr/>
        </p:nvPicPr>
        <p:blipFill>
          <a:blip r:embed="rId6" cstate="print"/>
          <a:srcRect l="3125" t="2632" r="3125" b="2631"/>
          <a:stretch>
            <a:fillRect/>
          </a:stretch>
        </p:blipFill>
        <p:spPr>
          <a:xfrm rot="16507888">
            <a:off x="6448638" y="1325139"/>
            <a:ext cx="2143141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0003.jpg"/>
          <p:cNvPicPr>
            <a:picLocks noChangeAspect="1"/>
          </p:cNvPicPr>
          <p:nvPr/>
        </p:nvPicPr>
        <p:blipFill>
          <a:blip r:embed="rId7" cstate="print"/>
          <a:srcRect l="7340" t="2871"/>
          <a:stretch>
            <a:fillRect/>
          </a:stretch>
        </p:blipFill>
        <p:spPr>
          <a:xfrm rot="16937862">
            <a:off x="3245216" y="1126315"/>
            <a:ext cx="2313046" cy="3095500"/>
          </a:xfrm>
          <a:prstGeom prst="rect">
            <a:avLst/>
          </a:prstGeom>
        </p:spPr>
      </p:pic>
      <p:pic>
        <p:nvPicPr>
          <p:cNvPr id="9" name="Рисунок 8" descr="IMG_0004.jpg"/>
          <p:cNvPicPr>
            <a:picLocks noChangeAspect="1"/>
          </p:cNvPicPr>
          <p:nvPr/>
        </p:nvPicPr>
        <p:blipFill>
          <a:blip r:embed="rId8" cstate="print"/>
          <a:srcRect l="6753" t="3312"/>
          <a:stretch>
            <a:fillRect/>
          </a:stretch>
        </p:blipFill>
        <p:spPr>
          <a:xfrm rot="16822487">
            <a:off x="5603037" y="1984269"/>
            <a:ext cx="2127870" cy="2417507"/>
          </a:xfrm>
          <a:prstGeom prst="rect">
            <a:avLst/>
          </a:prstGeom>
        </p:spPr>
      </p:pic>
      <p:pic>
        <p:nvPicPr>
          <p:cNvPr id="10" name="Рисунок 9" descr="IMG_0005.jpg"/>
          <p:cNvPicPr>
            <a:picLocks noChangeAspect="1"/>
          </p:cNvPicPr>
          <p:nvPr/>
        </p:nvPicPr>
        <p:blipFill>
          <a:blip r:embed="rId9" cstate="print"/>
          <a:srcRect l="6959" t="4896" b="1206"/>
          <a:stretch>
            <a:fillRect/>
          </a:stretch>
        </p:blipFill>
        <p:spPr>
          <a:xfrm rot="15633294">
            <a:off x="1442415" y="1624894"/>
            <a:ext cx="2207872" cy="2478026"/>
          </a:xfrm>
          <a:prstGeom prst="rect">
            <a:avLst/>
          </a:prstGeom>
        </p:spPr>
      </p:pic>
      <p:pic>
        <p:nvPicPr>
          <p:cNvPr id="11" name="Рисунок 10" descr="IMG_0006.jpg"/>
          <p:cNvPicPr>
            <a:picLocks noChangeAspect="1"/>
          </p:cNvPicPr>
          <p:nvPr/>
        </p:nvPicPr>
        <p:blipFill>
          <a:blip r:embed="rId10" cstate="print"/>
          <a:srcRect l="8443" t="3256" b="3423"/>
          <a:stretch>
            <a:fillRect/>
          </a:stretch>
        </p:blipFill>
        <p:spPr>
          <a:xfrm rot="14905859">
            <a:off x="1699143" y="3591420"/>
            <a:ext cx="2162611" cy="2666654"/>
          </a:xfrm>
          <a:prstGeom prst="rect">
            <a:avLst/>
          </a:prstGeom>
        </p:spPr>
      </p:pic>
      <p:pic>
        <p:nvPicPr>
          <p:cNvPr id="12" name="Рисунок 11" descr="IMG_0007.jpg"/>
          <p:cNvPicPr>
            <a:picLocks noChangeAspect="1"/>
          </p:cNvPicPr>
          <p:nvPr/>
        </p:nvPicPr>
        <p:blipFill>
          <a:blip r:embed="rId11" cstate="print"/>
          <a:srcRect l="3393" t="2580" b="373"/>
          <a:stretch>
            <a:fillRect/>
          </a:stretch>
        </p:blipFill>
        <p:spPr>
          <a:xfrm rot="17172654">
            <a:off x="5283585" y="3618813"/>
            <a:ext cx="2091101" cy="3051829"/>
          </a:xfrm>
          <a:prstGeom prst="rect">
            <a:avLst/>
          </a:prstGeom>
        </p:spPr>
      </p:pic>
      <p:pic>
        <p:nvPicPr>
          <p:cNvPr id="13" name="Рисунок 12" descr="IMG_0008.jpg"/>
          <p:cNvPicPr>
            <a:picLocks noChangeAspect="1"/>
          </p:cNvPicPr>
          <p:nvPr/>
        </p:nvPicPr>
        <p:blipFill>
          <a:blip r:embed="rId12" cstate="print"/>
          <a:srcRect l="5556" t="4255" b="4255"/>
          <a:stretch>
            <a:fillRect/>
          </a:stretch>
        </p:blipFill>
        <p:spPr>
          <a:xfrm rot="16200000">
            <a:off x="3107521" y="3893347"/>
            <a:ext cx="2428892" cy="3071834"/>
          </a:xfrm>
          <a:prstGeom prst="rect">
            <a:avLst/>
          </a:prstGeom>
        </p:spPr>
      </p:pic>
    </p:spTree>
  </p:cSld>
  <p:clrMapOvr>
    <a:masterClrMapping/>
  </p:clrMapOvr>
  <p:transition spd="slow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1014</TotalTime>
  <Words>335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Слайд 1</vt:lpstr>
      <vt:lpstr>Метод проектов возник  во второй половине 19 века в США.  Родившись из идеи свободного воспитания, метод проектов в настоящее время становится интегрированным компонентом  системы образования. Суть остаётся прежней – стимулировать интерес  ребят  к определённым проблемам, предполагающим овладение некоторой суммой знаний, и  через проектную деятельность показать практическое применение полученных знаний. В основе метода проектов лежит развитие познавательных навыков учащихся, умений самостоятельно конструировать свои знания и ориентироваться в информационном пространстве, развитие критического мышления. Проектная методика всегда ориентирована на  самостоятельную деятельность учащихся (индивидуальную, парную, групповую), которую выполняют в течение определённого промежутка времени. Метод проектов всегда предполагает детальное  решение какой –то проблемы и завершается  вполне  реальным, осязаемым практическим результатом.                </vt:lpstr>
      <vt:lpstr>                                                         Задачи проектного обучения: - способствовать  повышению  личной уверенности  у каждого участника проекта, - развивать коммуникабельность и умение сотрудничать, - развивать у учащихся исследовательские умения, аналитическое мышление.                                                        Типы проектов: - исследовательские,                                                                                               - индивидуальные, - творческие,                                                                                                                   - коллективные,              - ролевые, игровые,                                                                                                  - краткосрочные, - информационные,                                                                                                 - долгосрочные,            - прикладные,                                                                                                               и др.                                                                                                              Этапы выполнения проекта: - выбор темы , - выдвижение первоначальных  идей, - выбор лучшей идеи, - планирование проектной деятельности, - оценка и самооценка проекта, - презентация проекта.</vt:lpstr>
      <vt:lpstr>                                                     Действия  учащегося при выполнении проекта:   -  определяет цель своей деятельности, - открывает новые знания, - экспериментирует, - выбирает пути решения возникающих проблем, - несёт ответственность за свою деятельность.                                              Действия учителя при реализации проектного метода: - помогает ученикам определить цель деятельности, - рекомендует источники получения информации, - раскрывает возможные формы деятельности, - содействует прогнозированию результатов выполняемого проекта, - создаёт условия для активности школьника, - является партнёром, - помогает ученику оценить полученный результат.                                                                                                                                                                                        </vt:lpstr>
      <vt:lpstr>                           Метод проектов в моей деятельности.         Информационный  по русскому языку  во 2 классе «Мой  язык: говорю, думаю, пишу».  Итогом  стала книга «Русский язык – мой родной». Малыши  узнали как возник язык, какие языки родственные русскому, как создавался алфавит, на чём люди писали, что такое ораторское искусство. Причём учились всему в игровой форме, оформляли книгу своими руками. Работа над проектом велась на  интегрированном  уроке. Присутствующие родители  остались довольны знаниями и навыками  своих детей, приобретёнными  за весь период обучения в школе. </vt:lpstr>
      <vt:lpstr> Исследовательские  проекты  по литературному чтению   при создании диафильмов по художественным произведениям. Итогом  стали самодельные диафильмы, по которым дети вот уже десяток  лет воспроизводят  содержание  прочитанного. Диафильмы могут быть индивидуальными и коллективными. Самое сложное при их создании  - произвести раскадровку, т. е.  выбрать самые главные  фрагменты произведения  и оформить их в виде , продуманного до мельчайших подробностей, рисунка. Конечно это возможно сделать только,  если произведение   прочитано и проанализировано. Вот только некоторые произведения, по которым создавались диафильмы: «Ослиная шкура» Г. Х. Андерсена, «Спящая красавица» В. Жуковского,  « Сказка о царе Салтане» ,«Сказка о рыбаке и рыбке» А. С. Пушкина и многие другие.   </vt:lpstr>
      <vt:lpstr>Творческие , прикладные по изобразительному искусству и художественному труду  при создании  коллективных  и индивидуальных работ. Итогом становятся выставки рисунков, книжек – малышек, декоративных  изделий. Работа над  проектами ведётся на уроках  или  занятиях кружка. Тематику предлагает программа или потребности школы, но материалы и технику исполнения обычно выбирают дети. Так родились книжки – малышки, когда мы изучали процесс создания книги; поезд из ткани и солёного теста для выставки и оформления сцены к празднику последнего  звонка в 4 классе; выставка витражей и мозаик  семиклассников, когда мы изучали процесс их создания; коллективная монотипия  пятиклассников  « Александр Невский. Вехи жизни», когда мы решили принять участие в конкурсе  рисунков  к 100- летию  храма Александра Невского; эскизы оформления выставочного зала, когда мы изучали интерьер и основы дизайна; судно – ролкер, перевозящее автомобили, в качестве экспоната выставки бумажных моделей; эскизы на тему «В  горнице», при знакомстве с убранством русской избы, с  народной одеждой и  традициями россиян;  гравюры на картоне и  фитогравюры ,  во время проведения  Недели  изоискусства; мобили из бумаги, в качестве  ёлочных украшений.</vt:lpstr>
      <vt:lpstr>Ролевые, игровые  проекты во внеклассной работе и на уроках чтения при переработке рассказов и сказок в пьесы, которые дети с удовольствием показывали на клубной и школьной сцене. Начинали мы с коротких рассказов В. Бианки , В. Осеевой и  русских народных сказок. В процессе работы над проектом необходимо было найти в тексте  или придумать реплики героям, костюмы, декорации. Особенно сложно самим создавать кукол, если этот спектакль кукольный.  Очень много спектаклей, адаптированных к условиям школы и сельского клуба, показали учащиеся. Вот   самые  значимые из них: « Снежная королева», «Два брата», «Принцесса Льдинка», «Ель», «Мальчик-звезда», «Синяя Борода»,  «Три ржаных колоса», кукольные  «Как стать великаном», «Петрушка и подушка» и др.</vt:lpstr>
      <vt:lpstr>Остановлюсь более подробно на последнем проекте  «Загадки из бабушкиного сундучка». Этот  проект  был коллективным, долгосрочным, исследовательским.  Итогом  стала  игра – лото «Сундучок загадок», на презентацию  которой были приглашены учителя  школы . Во время работы над проектом  дети  узнали очень много нового о истории  создания  загадок, познакомились  с  их классификацией, попробовали сами сочинять загадки, своими руками  изготовили игру – лото. На презентацию  игры к ребятам пришла Бабушка – Загадушка, которая  в стихах обобщила знания детей о загадках, провела игру «Сундучок  загадок» и подарила книжки. Презентация очень запомнилась детям и учителям.</vt:lpstr>
      <vt:lpstr>Использование  метода  проектов  делает  процесс  обучения  активным, творческим  и целенаправленным, а ученика  - ответственным  и целеустремлённым. Задача учителя – подготовить  школьников к активной познавательной деятельности, что требует от педагога творческого подхода и нестандартного взгляда на обычные вещи.  Моим ученикам нравится  больше конечный продукт проектной деятельности, а не  сам процесс работы над проектом. Но одно без другого невозможно. Вот что говорят  ученики, принимавшие участие в  проектной деятельности:   «А давайте ещё что –нибудь  сделаем!» «Мне нравится узнавать новое   и делать то, что не могут другие.» « Ну и пусть трудно, зато интересно!» «А я и не знал, что школа –  это здорово!»                                                                                                                        </vt:lpstr>
    </vt:vector>
  </TitlesOfParts>
  <Company>Домашняя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123</cp:revision>
  <dcterms:created xsi:type="dcterms:W3CDTF">2008-10-21T16:36:55Z</dcterms:created>
  <dcterms:modified xsi:type="dcterms:W3CDTF">2009-01-01T11:10:33Z</dcterms:modified>
</cp:coreProperties>
</file>