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sldIdLst>
    <p:sldId id="278" r:id="rId2"/>
    <p:sldId id="263" r:id="rId3"/>
    <p:sldId id="268" r:id="rId4"/>
    <p:sldId id="274" r:id="rId5"/>
    <p:sldId id="264" r:id="rId6"/>
    <p:sldId id="277" r:id="rId7"/>
    <p:sldId id="275" r:id="rId8"/>
    <p:sldId id="276" r:id="rId9"/>
    <p:sldId id="272" r:id="rId10"/>
    <p:sldId id="273" r:id="rId11"/>
    <p:sldId id="265" r:id="rId12"/>
    <p:sldId id="261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CC"/>
    <a:srgbClr val="CC0099"/>
    <a:srgbClr val="D60093"/>
    <a:srgbClr val="660033"/>
    <a:srgbClr val="CC0066"/>
    <a:srgbClr val="FFFFFF"/>
    <a:srgbClr val="333399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606" autoAdjust="0"/>
    <p:restoredTop sz="94660"/>
  </p:normalViewPr>
  <p:slideViewPr>
    <p:cSldViewPr>
      <p:cViewPr>
        <p:scale>
          <a:sx n="75" d="100"/>
          <a:sy n="75" d="100"/>
        </p:scale>
        <p:origin x="-85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603E6-847D-4600-968D-9765FE9358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D2B63-228E-4927-B2D1-DE7384D6EC6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D8C5A-C1E9-4DE6-B319-BA6A784CEE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D0073-442C-481E-A660-6110799465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7F28F-3C37-4D5B-813E-7832632B1D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CC2FE-7D83-4393-A02E-1B0555DAFF8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0054E-5B41-40AF-8667-EF351FB33E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38D49-09A0-4BD1-9817-F470CD6CFB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50DA4-5F85-466F-82ED-0C9E440055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05E3D-F936-4F99-B0B8-63BDEABACB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AD801-868A-4FF4-B984-AED3984EF0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7603A68-2F5E-4A10-8E5C-50DF1454F7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</p:sldLayoutIdLst>
  <p:transition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rbe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0100" y="1857364"/>
            <a:ext cx="7310014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Вводный урок</a:t>
            </a:r>
          </a:p>
          <a:p>
            <a:pPr algn="ctr">
              <a:defRPr/>
            </a:pPr>
            <a:r>
              <a:rPr lang="ru-RU" sz="54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по русскому языку</a:t>
            </a:r>
          </a:p>
        </p:txBody>
      </p:sp>
      <p:pic>
        <p:nvPicPr>
          <p:cNvPr id="13315" name="Рисунок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67463" y="3876675"/>
            <a:ext cx="2347912" cy="254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1692275" y="333375"/>
            <a:ext cx="4594225" cy="6232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100" b="1" i="1">
                <a:solidFill>
                  <a:srgbClr val="333399"/>
                </a:solidFill>
                <a:latin typeface="Comic Sans MS" pitchFamily="66" charset="0"/>
              </a:rPr>
              <a:t>За перекрестком, </a:t>
            </a:r>
          </a:p>
          <a:p>
            <a:r>
              <a:rPr lang="ru-RU" sz="2100" b="1" i="1">
                <a:solidFill>
                  <a:srgbClr val="333399"/>
                </a:solidFill>
                <a:latin typeface="Comic Sans MS" pitchFamily="66" charset="0"/>
              </a:rPr>
              <a:t>Там, где аптека,</a:t>
            </a:r>
          </a:p>
          <a:p>
            <a:r>
              <a:rPr lang="ru-RU" sz="2100" b="1" i="1">
                <a:solidFill>
                  <a:srgbClr val="333399"/>
                </a:solidFill>
                <a:latin typeface="Comic Sans MS" pitchFamily="66" charset="0"/>
              </a:rPr>
              <a:t>Встретил я странного человека.</a:t>
            </a:r>
          </a:p>
          <a:p>
            <a:r>
              <a:rPr lang="ru-RU" sz="2100" b="1" i="1">
                <a:solidFill>
                  <a:srgbClr val="333399"/>
                </a:solidFill>
                <a:latin typeface="Comic Sans MS" pitchFamily="66" charset="0"/>
              </a:rPr>
              <a:t>Шел он без шляпы ,</a:t>
            </a:r>
          </a:p>
          <a:p>
            <a:r>
              <a:rPr lang="ru-RU" sz="2100" b="1" i="1">
                <a:solidFill>
                  <a:srgbClr val="333399"/>
                </a:solidFill>
                <a:latin typeface="Comic Sans MS" pitchFamily="66" charset="0"/>
              </a:rPr>
              <a:t>И потому</a:t>
            </a:r>
          </a:p>
          <a:p>
            <a:r>
              <a:rPr lang="ru-RU" sz="2100" b="1" i="1">
                <a:solidFill>
                  <a:srgbClr val="333399"/>
                </a:solidFill>
                <a:latin typeface="Comic Sans MS" pitchFamily="66" charset="0"/>
              </a:rPr>
              <a:t>Я обратился</a:t>
            </a:r>
          </a:p>
          <a:p>
            <a:r>
              <a:rPr lang="ru-RU" sz="2100" b="1" i="1">
                <a:solidFill>
                  <a:srgbClr val="333399"/>
                </a:solidFill>
                <a:latin typeface="Comic Sans MS" pitchFamily="66" charset="0"/>
              </a:rPr>
              <a:t>С вопросом к нему</a:t>
            </a:r>
          </a:p>
          <a:p>
            <a:r>
              <a:rPr lang="ru-RU" sz="2100" b="1" i="1">
                <a:solidFill>
                  <a:srgbClr val="333399"/>
                </a:solidFill>
                <a:latin typeface="Comic Sans MS" pitchFamily="66" charset="0"/>
              </a:rPr>
              <a:t>- Где ваша шляпа?-</a:t>
            </a:r>
          </a:p>
          <a:p>
            <a:r>
              <a:rPr lang="ru-RU" sz="2100" b="1" i="1">
                <a:solidFill>
                  <a:srgbClr val="333399"/>
                </a:solidFill>
                <a:latin typeface="Comic Sans MS" pitchFamily="66" charset="0"/>
              </a:rPr>
              <a:t>Его я спросил.</a:t>
            </a:r>
          </a:p>
          <a:p>
            <a:r>
              <a:rPr lang="ru-RU" sz="2100" b="1" i="1">
                <a:solidFill>
                  <a:srgbClr val="333399"/>
                </a:solidFill>
                <a:latin typeface="Comic Sans MS" pitchFamily="66" charset="0"/>
              </a:rPr>
              <a:t>-Братец, я сроду её не носил.</a:t>
            </a:r>
          </a:p>
          <a:p>
            <a:r>
              <a:rPr lang="ru-RU" sz="2100" b="1" i="1">
                <a:solidFill>
                  <a:srgbClr val="333399"/>
                </a:solidFill>
                <a:latin typeface="Comic Sans MS" pitchFamily="66" charset="0"/>
              </a:rPr>
              <a:t>-Но отчего же ?</a:t>
            </a:r>
          </a:p>
          <a:p>
            <a:r>
              <a:rPr lang="ru-RU" sz="2100" b="1" i="1">
                <a:solidFill>
                  <a:srgbClr val="333399"/>
                </a:solidFill>
                <a:latin typeface="Comic Sans MS" pitchFamily="66" charset="0"/>
              </a:rPr>
              <a:t>-Мой милый, увы,</a:t>
            </a:r>
          </a:p>
          <a:p>
            <a:r>
              <a:rPr lang="ru-RU" sz="2100" b="1" i="1">
                <a:solidFill>
                  <a:srgbClr val="333399"/>
                </a:solidFill>
                <a:latin typeface="Comic Sans MS" pitchFamily="66" charset="0"/>
              </a:rPr>
              <a:t>Нет у меня для неё головы.</a:t>
            </a:r>
          </a:p>
          <a:p>
            <a:r>
              <a:rPr lang="ru-RU" sz="2100" b="1" i="1">
                <a:solidFill>
                  <a:srgbClr val="333399"/>
                </a:solidFill>
                <a:latin typeface="Comic Sans MS" pitchFamily="66" charset="0"/>
              </a:rPr>
              <a:t>- Но почему нет у вас головы?</a:t>
            </a:r>
          </a:p>
          <a:p>
            <a:r>
              <a:rPr lang="ru-RU" sz="2100" b="1" i="1">
                <a:solidFill>
                  <a:srgbClr val="333399"/>
                </a:solidFill>
                <a:latin typeface="Comic Sans MS" pitchFamily="66" charset="0"/>
              </a:rPr>
              <a:t>Может, на это ответите вы?</a:t>
            </a:r>
          </a:p>
          <a:p>
            <a:r>
              <a:rPr lang="ru-RU" sz="2100" b="1" i="1">
                <a:solidFill>
                  <a:srgbClr val="333399"/>
                </a:solidFill>
                <a:latin typeface="Comic Sans MS" pitchFamily="66" charset="0"/>
              </a:rPr>
              <a:t>Он загрустил </a:t>
            </a:r>
          </a:p>
          <a:p>
            <a:r>
              <a:rPr lang="ru-RU" sz="2100" b="1" i="1">
                <a:solidFill>
                  <a:srgbClr val="333399"/>
                </a:solidFill>
                <a:latin typeface="Comic Sans MS" pitchFamily="66" charset="0"/>
              </a:rPr>
              <a:t>И ответил так:</a:t>
            </a:r>
          </a:p>
          <a:p>
            <a:r>
              <a:rPr lang="ru-RU" sz="2100" b="1" i="1">
                <a:solidFill>
                  <a:srgbClr val="333399"/>
                </a:solidFill>
                <a:latin typeface="Comic Sans MS" pitchFamily="66" charset="0"/>
              </a:rPr>
              <a:t>-Все потому, брат,</a:t>
            </a:r>
          </a:p>
          <a:p>
            <a:r>
              <a:rPr lang="ru-RU" sz="2100" b="1" i="1">
                <a:solidFill>
                  <a:srgbClr val="333399"/>
                </a:solidFill>
                <a:latin typeface="Comic Sans MS" pitchFamily="66" charset="0"/>
              </a:rPr>
              <a:t>Что я дурак.</a:t>
            </a:r>
          </a:p>
        </p:txBody>
      </p:sp>
      <p:pic>
        <p:nvPicPr>
          <p:cNvPr id="22531" name="Picture 5" descr="pencil_shlp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50075" y="4265613"/>
            <a:ext cx="2193925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 descr="pencil_prygov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35863" y="5340350"/>
            <a:ext cx="142875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714375" y="571500"/>
            <a:ext cx="7386638" cy="5546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i="1" smtClean="0">
                <a:solidFill>
                  <a:srgbClr val="A50021"/>
                </a:solidFill>
              </a:rPr>
              <a:t>И по-прежнему со всех концов страны едут в Москву опытные люди с опытной продукцией.</a:t>
            </a:r>
          </a:p>
          <a:p>
            <a:pPr eaLnBrk="1" hangingPunct="1">
              <a:lnSpc>
                <a:spcPct val="90000"/>
              </a:lnSpc>
            </a:pPr>
            <a:r>
              <a:rPr lang="ru-RU" i="1" smtClean="0">
                <a:solidFill>
                  <a:srgbClr val="A50021"/>
                </a:solidFill>
              </a:rPr>
              <a:t>Очень исполнительная власть. Губернатор и его команда в услужении у криминального бизнеса.</a:t>
            </a:r>
          </a:p>
          <a:p>
            <a:pPr eaLnBrk="1" hangingPunct="1">
              <a:lnSpc>
                <a:spcPct val="90000"/>
              </a:lnSpc>
            </a:pPr>
            <a:r>
              <a:rPr lang="ru-RU" i="1" smtClean="0">
                <a:solidFill>
                  <a:srgbClr val="A50021"/>
                </a:solidFill>
              </a:rPr>
              <a:t>Великий русский ученый Иван Павлов, создавший учение о высшей нервной деятельности человека, видимо, и не подозревал, что она может быть настолько нервной.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714375" y="1571625"/>
            <a:ext cx="7839075" cy="4525963"/>
          </a:xfrm>
        </p:spPr>
        <p:txBody>
          <a:bodyPr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i="1" smtClean="0">
                <a:solidFill>
                  <a:srgbClr val="FF3300"/>
                </a:solidFill>
              </a:rPr>
              <a:t>Астрология </a:t>
            </a:r>
            <a:r>
              <a:rPr lang="ru-RU" sz="2500" smtClean="0">
                <a:solidFill>
                  <a:srgbClr val="FF3300"/>
                </a:solidFill>
              </a:rPr>
              <a:t>- </a:t>
            </a:r>
            <a:r>
              <a:rPr lang="ru-RU" sz="2500" i="1" smtClean="0">
                <a:solidFill>
                  <a:srgbClr val="FF3300"/>
                </a:solidFill>
              </a:rPr>
              <a:t>раздел ботаники: разведение астр.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i="1" smtClean="0">
                <a:solidFill>
                  <a:srgbClr val="FF3300"/>
                </a:solidFill>
              </a:rPr>
              <a:t>Бездарь </a:t>
            </a:r>
            <a:r>
              <a:rPr lang="ru-RU" sz="2500" smtClean="0">
                <a:solidFill>
                  <a:srgbClr val="FF3300"/>
                </a:solidFill>
              </a:rPr>
              <a:t>- </a:t>
            </a:r>
            <a:r>
              <a:rPr lang="ru-RU" sz="2500" i="1" smtClean="0">
                <a:solidFill>
                  <a:srgbClr val="FF3300"/>
                </a:solidFill>
              </a:rPr>
              <a:t>человек, которому ничего не подарили.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i="1" smtClean="0">
                <a:solidFill>
                  <a:srgbClr val="FF3300"/>
                </a:solidFill>
              </a:rPr>
              <a:t>Зазубрина </a:t>
            </a:r>
            <a:r>
              <a:rPr lang="ru-RU" sz="2500" smtClean="0">
                <a:solidFill>
                  <a:srgbClr val="FF3300"/>
                </a:solidFill>
              </a:rPr>
              <a:t>- </a:t>
            </a:r>
            <a:r>
              <a:rPr lang="ru-RU" sz="2500" i="1" smtClean="0">
                <a:solidFill>
                  <a:srgbClr val="FF3300"/>
                </a:solidFill>
              </a:rPr>
              <a:t>правило.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i="1" smtClean="0">
                <a:solidFill>
                  <a:srgbClr val="FF3300"/>
                </a:solidFill>
              </a:rPr>
              <a:t>Изверг </a:t>
            </a:r>
            <a:r>
              <a:rPr lang="ru-RU" sz="2500" smtClean="0">
                <a:solidFill>
                  <a:srgbClr val="FF3300"/>
                </a:solidFill>
              </a:rPr>
              <a:t>- </a:t>
            </a:r>
            <a:r>
              <a:rPr lang="ru-RU" sz="2500" i="1" smtClean="0">
                <a:solidFill>
                  <a:srgbClr val="FF3300"/>
                </a:solidFill>
              </a:rPr>
              <a:t>действующий вулкан</a:t>
            </a:r>
            <a:r>
              <a:rPr lang="ru-RU" sz="3300" smtClean="0">
                <a:solidFill>
                  <a:srgbClr val="FF3300"/>
                </a:solidFill>
              </a:rPr>
              <a:t>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i="1" smtClean="0">
                <a:solidFill>
                  <a:srgbClr val="FF3300"/>
                </a:solidFill>
              </a:rPr>
              <a:t>Папье-маше </a:t>
            </a:r>
            <a:r>
              <a:rPr lang="ru-RU" sz="2500" smtClean="0">
                <a:solidFill>
                  <a:srgbClr val="FF3300"/>
                </a:solidFill>
              </a:rPr>
              <a:t>(</a:t>
            </a:r>
            <a:r>
              <a:rPr lang="ru-RU" sz="2200" i="1" smtClean="0">
                <a:solidFill>
                  <a:srgbClr val="FF3300"/>
                </a:solidFill>
              </a:rPr>
              <a:t>франц</a:t>
            </a:r>
            <a:r>
              <a:rPr lang="ru-RU" sz="2500" smtClean="0">
                <a:solidFill>
                  <a:srgbClr val="FF3300"/>
                </a:solidFill>
              </a:rPr>
              <a:t>.) - </a:t>
            </a:r>
            <a:r>
              <a:rPr lang="ru-RU" sz="2500" i="1" smtClean="0">
                <a:solidFill>
                  <a:srgbClr val="FF3300"/>
                </a:solidFill>
              </a:rPr>
              <a:t>родители.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i="1" smtClean="0">
                <a:solidFill>
                  <a:srgbClr val="FF3300"/>
                </a:solidFill>
              </a:rPr>
              <a:t>Ранец </a:t>
            </a:r>
            <a:r>
              <a:rPr lang="ru-RU" sz="2500" smtClean="0">
                <a:solidFill>
                  <a:srgbClr val="FF3300"/>
                </a:solidFill>
              </a:rPr>
              <a:t>- </a:t>
            </a:r>
            <a:r>
              <a:rPr lang="ru-RU" sz="2500" i="1" smtClean="0">
                <a:solidFill>
                  <a:srgbClr val="FF3300"/>
                </a:solidFill>
              </a:rPr>
              <a:t>контуженный</a:t>
            </a:r>
            <a:r>
              <a:rPr lang="ru-RU" sz="2500" smtClean="0">
                <a:solidFill>
                  <a:srgbClr val="FF3300"/>
                </a:solidFill>
              </a:rPr>
              <a:t>. Ср. </a:t>
            </a:r>
            <a:r>
              <a:rPr lang="ru-RU" sz="2500" b="1" i="1" smtClean="0">
                <a:solidFill>
                  <a:srgbClr val="FF3300"/>
                </a:solidFill>
              </a:rPr>
              <a:t>померанец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i="1" smtClean="0">
                <a:solidFill>
                  <a:srgbClr val="FF3300"/>
                </a:solidFill>
              </a:rPr>
              <a:t>Сомнение </a:t>
            </a:r>
            <a:r>
              <a:rPr lang="ru-RU" sz="2500" smtClean="0">
                <a:solidFill>
                  <a:srgbClr val="FF3300"/>
                </a:solidFill>
              </a:rPr>
              <a:t>- </a:t>
            </a:r>
            <a:r>
              <a:rPr lang="ru-RU" sz="2500" i="1" smtClean="0">
                <a:solidFill>
                  <a:srgbClr val="FF3300"/>
                </a:solidFill>
              </a:rPr>
              <a:t>мнение коллектива</a:t>
            </a:r>
            <a:r>
              <a:rPr lang="ru-RU" sz="2500" smtClean="0">
                <a:solidFill>
                  <a:srgbClr val="FF3300"/>
                </a:solidFill>
              </a:rPr>
              <a:t>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i="1" smtClean="0">
                <a:solidFill>
                  <a:srgbClr val="FF3300"/>
                </a:solidFill>
              </a:rPr>
              <a:t>Химера</a:t>
            </a:r>
            <a:r>
              <a:rPr lang="ru-RU" sz="2500" smtClean="0">
                <a:solidFill>
                  <a:srgbClr val="FF3300"/>
                </a:solidFill>
              </a:rPr>
              <a:t> (</a:t>
            </a:r>
            <a:r>
              <a:rPr lang="ru-RU" sz="2200" i="1" smtClean="0">
                <a:solidFill>
                  <a:srgbClr val="FF3300"/>
                </a:solidFill>
              </a:rPr>
              <a:t>сокр</a:t>
            </a:r>
            <a:r>
              <a:rPr lang="ru-RU" sz="2500" smtClean="0">
                <a:solidFill>
                  <a:srgbClr val="FF3300"/>
                </a:solidFill>
              </a:rPr>
              <a:t>.) - </a:t>
            </a:r>
            <a:r>
              <a:rPr lang="ru-RU" sz="2500" i="1" smtClean="0">
                <a:solidFill>
                  <a:srgbClr val="FF3300"/>
                </a:solidFill>
              </a:rPr>
              <a:t>эра химии.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i="1" smtClean="0">
                <a:solidFill>
                  <a:srgbClr val="FF3300"/>
                </a:solidFill>
              </a:rPr>
              <a:t>Язычник </a:t>
            </a:r>
            <a:r>
              <a:rPr lang="ru-RU" sz="2500" smtClean="0">
                <a:solidFill>
                  <a:srgbClr val="FF3300"/>
                </a:solidFill>
              </a:rPr>
              <a:t>(</a:t>
            </a:r>
            <a:r>
              <a:rPr lang="ru-RU" sz="2200" i="1" smtClean="0">
                <a:solidFill>
                  <a:srgbClr val="FF3300"/>
                </a:solidFill>
              </a:rPr>
              <a:t>проф</a:t>
            </a:r>
            <a:r>
              <a:rPr lang="ru-RU" sz="2500" smtClean="0">
                <a:solidFill>
                  <a:srgbClr val="FF3300"/>
                </a:solidFill>
              </a:rPr>
              <a:t>.) – </a:t>
            </a:r>
            <a:r>
              <a:rPr lang="ru-RU" sz="2500" i="1" smtClean="0">
                <a:solidFill>
                  <a:srgbClr val="FF3300"/>
                </a:solidFill>
              </a:rPr>
              <a:t>лингвист.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500" i="1" smtClean="0">
              <a:solidFill>
                <a:srgbClr val="FF3300"/>
              </a:solidFill>
            </a:endParaRPr>
          </a:p>
        </p:txBody>
      </p:sp>
      <p:sp>
        <p:nvSpPr>
          <p:cNvPr id="24579" name="WordArt 4"/>
          <p:cNvSpPr>
            <a:spLocks noChangeArrowheads="1" noChangeShapeType="1" noTextEdit="1"/>
          </p:cNvSpPr>
          <p:nvPr/>
        </p:nvSpPr>
        <p:spPr bwMode="auto">
          <a:xfrm>
            <a:off x="571500" y="642938"/>
            <a:ext cx="7705725" cy="9366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pattFill prst="pct5">
                    <a:fgClr>
                      <a:srgbClr val="FF0066"/>
                    </a:fgClr>
                    <a:bgClr>
                      <a:srgbClr val="003399"/>
                    </a:bgClr>
                  </a:patt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"Энтимологический" словарь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05013"/>
            <a:ext cx="8229600" cy="4090987"/>
          </a:xfrm>
        </p:spPr>
        <p:txBody>
          <a:bodyPr>
            <a:normAutofit fontScale="92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endParaRPr lang="ru-RU" sz="2400" i="1" dirty="0">
              <a:solidFill>
                <a:srgbClr val="003399"/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i="1" dirty="0">
                <a:solidFill>
                  <a:srgbClr val="CC00FF"/>
                </a:solidFill>
              </a:rPr>
              <a:t>Далеко-далеко на лугу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i="1" dirty="0">
                <a:solidFill>
                  <a:srgbClr val="CC00FF"/>
                </a:solidFill>
              </a:rPr>
              <a:t>Пасутся ко…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i="1" dirty="0">
                <a:solidFill>
                  <a:srgbClr val="CC00FF"/>
                </a:solidFill>
              </a:rPr>
              <a:t>Ко… Нет, не кони!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i="1" dirty="0">
                <a:solidFill>
                  <a:srgbClr val="CC00FF"/>
                </a:solidFill>
              </a:rPr>
              <a:t>Ко… Нет, не козы!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i="1" dirty="0">
                <a:solidFill>
                  <a:srgbClr val="CC00FF"/>
                </a:solidFill>
              </a:rPr>
              <a:t>Ко… Правильно, коровы!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endParaRPr lang="ru-RU" i="1" dirty="0">
              <a:solidFill>
                <a:srgbClr val="CC00FF"/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endParaRPr lang="ru-RU" i="1" dirty="0">
              <a:solidFill>
                <a:srgbClr val="003399"/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dirty="0"/>
              <a:t> </a:t>
            </a:r>
          </a:p>
        </p:txBody>
      </p:sp>
      <p:sp>
        <p:nvSpPr>
          <p:cNvPr id="14339" name="WordArt 4"/>
          <p:cNvSpPr>
            <a:spLocks noChangeArrowheads="1" noChangeShapeType="1" noTextEdit="1"/>
          </p:cNvSpPr>
          <p:nvPr/>
        </p:nvSpPr>
        <p:spPr bwMode="auto">
          <a:xfrm>
            <a:off x="1042988" y="333375"/>
            <a:ext cx="6842125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etal">
              <a:extrusionClr>
                <a:srgbClr val="FFFF00"/>
              </a:extrusionClr>
            </a:sp3d>
          </a:bodyPr>
          <a:lstStyle/>
          <a:p>
            <a:pPr algn="ctr"/>
            <a:r>
              <a:rPr lang="ru-RU" sz="2800" b="1" i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ahoma"/>
                <a:ea typeface="Tahoma"/>
                <a:cs typeface="Tahoma"/>
              </a:rPr>
              <a:t>Фонетическая загадка</a:t>
            </a:r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4429132"/>
            <a:ext cx="18542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214438" y="1428750"/>
            <a:ext cx="5951537" cy="4683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i="1" smtClean="0">
                <a:solidFill>
                  <a:srgbClr val="003399"/>
                </a:solidFill>
                <a:latin typeface="Bookman Old Style" pitchFamily="18" charset="0"/>
              </a:rPr>
              <a:t>У папы настроение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i="1" smtClean="0">
                <a:solidFill>
                  <a:srgbClr val="003399"/>
                </a:solidFill>
                <a:latin typeface="Bookman Old Style" pitchFamily="18" charset="0"/>
              </a:rPr>
              <a:t>Зазавтракомчитальное,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i="1" smtClean="0">
                <a:solidFill>
                  <a:srgbClr val="003399"/>
                </a:solidFill>
                <a:latin typeface="Bookman Old Style" pitchFamily="18" charset="0"/>
              </a:rPr>
              <a:t>У мамы настроение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i="1" smtClean="0">
                <a:solidFill>
                  <a:srgbClr val="003399"/>
                </a:solidFill>
                <a:latin typeface="Bookman Old Style" pitchFamily="18" charset="0"/>
              </a:rPr>
              <a:t>Напапуобижальное</a:t>
            </a:r>
            <a:r>
              <a:rPr lang="ru-RU" sz="2400" i="1" smtClean="0">
                <a:solidFill>
                  <a:srgbClr val="003399"/>
                </a:solidFill>
                <a:latin typeface="Bookman Old Style" pitchFamily="18" charset="0"/>
              </a:rPr>
              <a:t>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i="1" smtClean="0">
                <a:solidFill>
                  <a:srgbClr val="003399"/>
                </a:solidFill>
                <a:latin typeface="Bookman Old Style" pitchFamily="18" charset="0"/>
              </a:rPr>
              <a:t>У брата настроение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i="1" smtClean="0">
                <a:solidFill>
                  <a:srgbClr val="003399"/>
                </a:solidFill>
                <a:latin typeface="Bookman Old Style" pitchFamily="18" charset="0"/>
              </a:rPr>
              <a:t>Кричальнопогремучее</a:t>
            </a:r>
            <a:r>
              <a:rPr lang="ru-RU" sz="2400" i="1" smtClean="0">
                <a:solidFill>
                  <a:srgbClr val="003399"/>
                </a:solidFill>
                <a:latin typeface="Bookman Old Style" pitchFamily="18" charset="0"/>
              </a:rPr>
              <a:t>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i="1" smtClean="0">
                <a:solidFill>
                  <a:srgbClr val="003399"/>
                </a:solidFill>
                <a:latin typeface="Bookman Old Style" pitchFamily="18" charset="0"/>
              </a:rPr>
              <a:t>А у меня,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i="1" smtClean="0">
                <a:solidFill>
                  <a:srgbClr val="003399"/>
                </a:solidFill>
                <a:latin typeface="Bookman Old Style" pitchFamily="18" charset="0"/>
              </a:rPr>
              <a:t>А у меня –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i="1" smtClean="0">
                <a:solidFill>
                  <a:srgbClr val="003399"/>
                </a:solidFill>
                <a:latin typeface="Bookman Old Style" pitchFamily="18" charset="0"/>
              </a:rPr>
              <a:t>Покомнатампрыгучее</a:t>
            </a:r>
            <a:r>
              <a:rPr lang="ru-RU" smtClean="0">
                <a:solidFill>
                  <a:srgbClr val="003399"/>
                </a:solidFill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428604"/>
            <a:ext cx="811650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smtClean="0">
                <a:ln w="11430">
                  <a:solidFill>
                    <a:srgbClr val="0000CC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Утреннее настроение</a:t>
            </a:r>
            <a:endParaRPr lang="ru-RU" sz="5400" b="1" cap="none" spc="50">
              <a:ln w="11430">
                <a:solidFill>
                  <a:srgbClr val="0000CC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800"/>
                            </p:stCondLst>
                            <p:childTnLst>
                              <p:par>
                                <p:cTn id="19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250"/>
                            </p:stCondLst>
                            <p:childTnLst>
                              <p:par>
                                <p:cTn id="26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6" name="Rectangle 8"/>
          <p:cNvSpPr>
            <a:spLocks noGrp="1" noChangeArrowheads="1"/>
          </p:cNvSpPr>
          <p:nvPr>
            <p:ph idx="1"/>
          </p:nvPr>
        </p:nvSpPr>
        <p:spPr>
          <a:xfrm>
            <a:off x="214313" y="2071688"/>
            <a:ext cx="8686800" cy="45259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>
                <a:solidFill>
                  <a:schemeClr val="hlink"/>
                </a:solidFill>
              </a:rPr>
              <a:t>1.</a:t>
            </a:r>
            <a:r>
              <a:rPr lang="ru-RU" smtClean="0"/>
              <a:t> </a:t>
            </a:r>
            <a:r>
              <a:rPr lang="ru-RU" smtClean="0">
                <a:solidFill>
                  <a:schemeClr val="hlink"/>
                </a:solidFill>
              </a:rPr>
              <a:t>Одиночила в комнате девушка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solidFill>
                  <a:schemeClr val="hlink"/>
                </a:solidFill>
              </a:rPr>
              <a:t>Взволновали ее звуки флейты...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solidFill>
                  <a:schemeClr val="hlink"/>
                </a:solidFill>
              </a:rPr>
              <a:t>2. Художники! Бойтесь «мещанок»: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solidFill>
                  <a:schemeClr val="hlink"/>
                </a:solidFill>
              </a:rPr>
              <a:t>Они обездарят ваш дар...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solidFill>
                  <a:schemeClr val="hlink"/>
                </a:solidFill>
              </a:rPr>
              <a:t>3. Я еду в серебряноспицной коляске...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solidFill>
                  <a:schemeClr val="hlink"/>
                </a:solidFill>
              </a:rPr>
              <a:t>4. Все звезды мира и все планеты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solidFill>
                  <a:schemeClr val="hlink"/>
                </a:solidFill>
              </a:rPr>
              <a:t>Жемчужу гордо в свои сонеты... </a:t>
            </a:r>
          </a:p>
        </p:txBody>
      </p:sp>
      <p:sp>
        <p:nvSpPr>
          <p:cNvPr id="16387" name="WordArt 10"/>
          <p:cNvSpPr>
            <a:spLocks noChangeArrowheads="1" noChangeShapeType="1" noTextEdit="1"/>
          </p:cNvSpPr>
          <p:nvPr/>
        </p:nvSpPr>
        <p:spPr bwMode="auto">
          <a:xfrm>
            <a:off x="428596" y="357166"/>
            <a:ext cx="7858180" cy="1643074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glow" dir="tl">
              <a:rot lat="0" lon="0" rev="5400000"/>
            </a:lightRig>
          </a:scene3d>
          <a:sp3d>
            <a:bevelT/>
          </a:sp3d>
        </p:spPr>
        <p:txBody>
          <a:bodyPr wrap="none" fromWordArt="1">
            <a:prstTxWarp prst="textFadeUp">
              <a:avLst>
                <a:gd name="adj" fmla="val 269"/>
              </a:avLst>
            </a:prstTxWarp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kern="10">
                <a:ln w="11430">
                  <a:solidFill>
                    <a:srgbClr val="C00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Укажите,как образованы неологизмы Северянина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143000"/>
            <a:ext cx="7477125" cy="5286375"/>
          </a:xfrm>
        </p:spPr>
        <p:txBody>
          <a:bodyPr>
            <a:normAutofit/>
          </a:bodyPr>
          <a:lstStyle/>
          <a:p>
            <a:pPr marL="54864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sz="2400" i="1" dirty="0">
                <a:solidFill>
                  <a:srgbClr val="FF0000"/>
                </a:solidFill>
              </a:rPr>
              <a:t>Сяпала калуша по напушке </a:t>
            </a:r>
            <a:r>
              <a:rPr lang="ru-RU" sz="2400" i="1">
                <a:solidFill>
                  <a:srgbClr val="FF0000"/>
                </a:solidFill>
              </a:rPr>
              <a:t>и </a:t>
            </a:r>
            <a:r>
              <a:rPr lang="ru-RU" sz="2400" i="1" smtClean="0">
                <a:solidFill>
                  <a:srgbClr val="FF0000"/>
                </a:solidFill>
              </a:rPr>
              <a:t>увазила </a:t>
            </a:r>
            <a:r>
              <a:rPr lang="ru-RU" sz="2400" i="1" dirty="0" smtClean="0">
                <a:solidFill>
                  <a:srgbClr val="FF0000"/>
                </a:solidFill>
              </a:rPr>
              <a:t>бутявку</a:t>
            </a:r>
            <a:r>
              <a:rPr lang="ru-RU" sz="2400" i="1" dirty="0">
                <a:solidFill>
                  <a:srgbClr val="FF0000"/>
                </a:solidFill>
              </a:rPr>
              <a:t>. И волит: «Калушата! Калушаточки! Бутявка!». Калушата присяпали и бутявку стрямкали. И подудонились. </a:t>
            </a:r>
            <a:br>
              <a:rPr lang="ru-RU" sz="2400" i="1" dirty="0">
                <a:solidFill>
                  <a:srgbClr val="FF0000"/>
                </a:solidFill>
              </a:rPr>
            </a:br>
            <a:r>
              <a:rPr lang="ru-RU" sz="2400" i="1" dirty="0">
                <a:solidFill>
                  <a:srgbClr val="FF0000"/>
                </a:solidFill>
              </a:rPr>
              <a:t>А Калуша волит: «Ое-е, ое-е! Бутявка-то некузявая!».</a:t>
            </a:r>
            <a:br>
              <a:rPr lang="ru-RU" sz="2400" i="1" dirty="0">
                <a:solidFill>
                  <a:srgbClr val="FF0000"/>
                </a:solidFill>
              </a:rPr>
            </a:br>
            <a:r>
              <a:rPr lang="ru-RU" sz="2400" i="1" dirty="0">
                <a:solidFill>
                  <a:srgbClr val="FF0000"/>
                </a:solidFill>
              </a:rPr>
              <a:t>Калушата бутявку вычучили. </a:t>
            </a:r>
            <a:r>
              <a:rPr lang="ru-RU" sz="2400" i="1" dirty="0" smtClean="0">
                <a:solidFill>
                  <a:srgbClr val="FF0000"/>
                </a:solidFill>
              </a:rPr>
              <a:t>Бутявка вздребезнулась</a:t>
            </a:r>
            <a:r>
              <a:rPr lang="ru-RU" sz="2400" i="1" dirty="0">
                <a:solidFill>
                  <a:srgbClr val="FF0000"/>
                </a:solidFill>
              </a:rPr>
              <a:t>, сопритюкнулась и усяпала с напушки.</a:t>
            </a:r>
            <a:br>
              <a:rPr lang="ru-RU" sz="2400" i="1" dirty="0">
                <a:solidFill>
                  <a:srgbClr val="FF0000"/>
                </a:solidFill>
              </a:rPr>
            </a:br>
            <a:r>
              <a:rPr lang="ru-RU" sz="2400" i="1" dirty="0">
                <a:solidFill>
                  <a:srgbClr val="FF0000"/>
                </a:solidFill>
              </a:rPr>
              <a:t>А Калуша волит калушатам: « Не трямкайте бутявок, бутявки дюбые и зюмо-зюмо некузявые. От бутявок дудонятся».</a:t>
            </a:r>
            <a:br>
              <a:rPr lang="ru-RU" sz="2400" i="1" dirty="0">
                <a:solidFill>
                  <a:srgbClr val="FF0000"/>
                </a:solidFill>
              </a:rPr>
            </a:br>
            <a:r>
              <a:rPr lang="ru-RU" sz="2400" i="1" dirty="0">
                <a:solidFill>
                  <a:srgbClr val="FF0000"/>
                </a:solidFill>
              </a:rPr>
              <a:t>А бутявка волит за напушкой: «Калушата подудонились! Зюмо некузявые! Пуськи бятые!».</a:t>
            </a:r>
          </a:p>
          <a:p>
            <a:pPr marL="548640" indent="-411480" algn="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sz="2400" i="1" dirty="0">
                <a:solidFill>
                  <a:srgbClr val="FF0000"/>
                </a:solidFill>
              </a:rPr>
              <a:t>Л.Петрушевская. «Пуськи бятые»</a:t>
            </a:r>
          </a:p>
        </p:txBody>
      </p:sp>
      <p:sp>
        <p:nvSpPr>
          <p:cNvPr id="17411" name="WordArt 10"/>
          <p:cNvSpPr>
            <a:spLocks noChangeArrowheads="1" noChangeShapeType="1" noTextEdit="1"/>
          </p:cNvSpPr>
          <p:nvPr/>
        </p:nvSpPr>
        <p:spPr bwMode="auto">
          <a:xfrm>
            <a:off x="1547813" y="404813"/>
            <a:ext cx="568801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107763" dir="13500000" algn="ctr" rotWithShape="0">
                    <a:srgbClr val="990000">
                      <a:alpha val="50000"/>
                    </a:srgbClr>
                  </a:outerShdw>
                </a:effectLst>
                <a:latin typeface="Impact"/>
              </a:rPr>
              <a:t>Пуськи бятые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3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60093"/>
                                      </p:to>
                                    </p:animClr>
                                    <p:animClr clrSpc="rgb" dir="cw">
                                      <p:cBhvr>
                                        <p:cTn id="7" dur="3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60093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3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60093"/>
                                      </p:to>
                                    </p:animClr>
                                    <p:animClr clrSpc="rgb" dir="cw">
                                      <p:cBhvr>
                                        <p:cTn id="12" dur="3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60093"/>
                                      </p:to>
                                    </p:animClr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3000375"/>
            <a:ext cx="8104187" cy="31035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4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Наполеонпосеяллен, полякипелижуравлями.</a:t>
            </a:r>
          </a:p>
        </p:txBody>
      </p:sp>
      <p:pic>
        <p:nvPicPr>
          <p:cNvPr id="18435" name="Picture 4" descr="pencil_shlp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13" y="0"/>
            <a:ext cx="2420937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14313" y="642938"/>
            <a:ext cx="6715125" cy="1938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i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Прочитайте </a:t>
            </a:r>
            <a:r>
              <a:rPr lang="ru-RU" sz="6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предложение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14300"/>
            <a:ext cx="8281988" cy="660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835150" y="1125538"/>
            <a:ext cx="8229600" cy="4114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Мы долго молча отступали.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Досадно было, – боя ждали.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Ворчали старики: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“Что ж мы? На зимние квартиры?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 смеют, что ли, командиры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Чужие изорвать мундиры?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О, русские штыки!”».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1000125" y="214313"/>
            <a:ext cx="5607050" cy="6286500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lnSpc>
                <a:spcPct val="16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Мелькают мимо будки, бабы,</a:t>
            </a:r>
          </a:p>
          <a:p>
            <a:pPr eaLnBrk="1" fontAlgn="auto" hangingPunct="1">
              <a:lnSpc>
                <a:spcPct val="16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Мальчишки, лавки, фонари,</a:t>
            </a:r>
          </a:p>
          <a:p>
            <a:pPr eaLnBrk="1" fontAlgn="auto" hangingPunct="1">
              <a:lnSpc>
                <a:spcPct val="16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Дворцы, сады, монастыри,</a:t>
            </a:r>
          </a:p>
          <a:p>
            <a:pPr eaLnBrk="1" fontAlgn="auto" hangingPunct="1">
              <a:lnSpc>
                <a:spcPct val="16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Бухарцы, сани, огороды,</a:t>
            </a:r>
          </a:p>
          <a:p>
            <a:pPr eaLnBrk="1" fontAlgn="auto" hangingPunct="1">
              <a:lnSpc>
                <a:spcPct val="16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Купцы, лачужки, мужики,</a:t>
            </a:r>
          </a:p>
          <a:p>
            <a:pPr eaLnBrk="1" fontAlgn="auto" hangingPunct="1">
              <a:lnSpc>
                <a:spcPct val="16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Бульвары, башни, казаки, </a:t>
            </a:r>
          </a:p>
          <a:p>
            <a:pPr eaLnBrk="1" fontAlgn="auto" hangingPunct="1">
              <a:lnSpc>
                <a:spcPct val="16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Аптеки, магазины моды,</a:t>
            </a:r>
          </a:p>
          <a:p>
            <a:pPr eaLnBrk="1" fontAlgn="auto" hangingPunct="1">
              <a:lnSpc>
                <a:spcPct val="16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Балконы, львы на воротах</a:t>
            </a:r>
          </a:p>
          <a:p>
            <a:pPr eaLnBrk="1" fontAlgn="auto" hangingPunct="1">
              <a:lnSpc>
                <a:spcPct val="16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И стая галок на крестах.</a:t>
            </a:r>
          </a:p>
        </p:txBody>
      </p:sp>
      <p:pic>
        <p:nvPicPr>
          <p:cNvPr id="20483" name="Picture 4" descr="pencil_shlp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38" y="3786188"/>
            <a:ext cx="2325687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70" decel="100000"/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770" decel="100000"/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70" decel="100000"/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770" decel="100000"/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1714500" y="214313"/>
            <a:ext cx="4602163" cy="6429375"/>
          </a:xfrm>
        </p:spPr>
        <p:txBody>
          <a:bodyPr>
            <a:noAutofit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ru-RU" sz="1800" b="1" i="1" smtClean="0">
                <a:solidFill>
                  <a:srgbClr val="333399"/>
                </a:solidFill>
                <a:latin typeface="Comic Sans MS" pitchFamily="66" charset="0"/>
              </a:rPr>
              <a:t>За перекрестком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1800" b="1" i="1" smtClean="0">
                <a:solidFill>
                  <a:srgbClr val="333399"/>
                </a:solidFill>
                <a:latin typeface="Comic Sans MS" pitchFamily="66" charset="0"/>
              </a:rPr>
              <a:t>Там где аптека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1800" b="1" i="1" smtClean="0">
                <a:solidFill>
                  <a:srgbClr val="333399"/>
                </a:solidFill>
                <a:latin typeface="Comic Sans MS" pitchFamily="66" charset="0"/>
              </a:rPr>
              <a:t>Встретил я странного человека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1800" b="1" i="1" smtClean="0">
                <a:solidFill>
                  <a:srgbClr val="333399"/>
                </a:solidFill>
                <a:latin typeface="Comic Sans MS" pitchFamily="66" charset="0"/>
              </a:rPr>
              <a:t>Шел он без шляпы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1800" b="1" i="1" smtClean="0">
                <a:solidFill>
                  <a:srgbClr val="333399"/>
                </a:solidFill>
                <a:latin typeface="Comic Sans MS" pitchFamily="66" charset="0"/>
              </a:rPr>
              <a:t>И потому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1800" b="1" i="1" smtClean="0">
                <a:solidFill>
                  <a:srgbClr val="333399"/>
                </a:solidFill>
                <a:latin typeface="Comic Sans MS" pitchFamily="66" charset="0"/>
              </a:rPr>
              <a:t>Я обратился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1800" b="1" i="1" smtClean="0">
                <a:solidFill>
                  <a:srgbClr val="333399"/>
                </a:solidFill>
                <a:latin typeface="Comic Sans MS" pitchFamily="66" charset="0"/>
              </a:rPr>
              <a:t>С вопросом к нему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1800" b="1" i="1" smtClean="0">
                <a:solidFill>
                  <a:srgbClr val="333399"/>
                </a:solidFill>
                <a:latin typeface="Comic Sans MS" pitchFamily="66" charset="0"/>
              </a:rPr>
              <a:t>Где ваша шляпа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1800" b="1" i="1" smtClean="0">
                <a:solidFill>
                  <a:srgbClr val="333399"/>
                </a:solidFill>
                <a:latin typeface="Comic Sans MS" pitchFamily="66" charset="0"/>
              </a:rPr>
              <a:t>Его я спросил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1800" b="1" i="1" smtClean="0">
                <a:solidFill>
                  <a:srgbClr val="333399"/>
                </a:solidFill>
                <a:latin typeface="Comic Sans MS" pitchFamily="66" charset="0"/>
              </a:rPr>
              <a:t>Братец я сроду её не носил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1800" b="1" i="1" smtClean="0">
                <a:solidFill>
                  <a:srgbClr val="333399"/>
                </a:solidFill>
                <a:latin typeface="Comic Sans MS" pitchFamily="66" charset="0"/>
              </a:rPr>
              <a:t>Но отчего же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1800" b="1" i="1" smtClean="0">
                <a:solidFill>
                  <a:srgbClr val="333399"/>
                </a:solidFill>
                <a:latin typeface="Comic Sans MS" pitchFamily="66" charset="0"/>
              </a:rPr>
              <a:t>Мой милый увы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1800" b="1" i="1" smtClean="0">
                <a:solidFill>
                  <a:srgbClr val="333399"/>
                </a:solidFill>
                <a:latin typeface="Comic Sans MS" pitchFamily="66" charset="0"/>
              </a:rPr>
              <a:t>Нет у меня для неё головы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1800" b="1" i="1" smtClean="0">
                <a:solidFill>
                  <a:srgbClr val="333399"/>
                </a:solidFill>
                <a:latin typeface="Comic Sans MS" pitchFamily="66" charset="0"/>
              </a:rPr>
              <a:t>Но почему нет у вас головы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1800" b="1" i="1" smtClean="0">
                <a:solidFill>
                  <a:srgbClr val="333399"/>
                </a:solidFill>
                <a:latin typeface="Comic Sans MS" pitchFamily="66" charset="0"/>
              </a:rPr>
              <a:t>Может на это ответите вы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1800" b="1" i="1" smtClean="0">
                <a:solidFill>
                  <a:srgbClr val="333399"/>
                </a:solidFill>
                <a:latin typeface="Comic Sans MS" pitchFamily="66" charset="0"/>
              </a:rPr>
              <a:t>Он загрустил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1800" b="1" i="1" smtClean="0">
                <a:solidFill>
                  <a:srgbClr val="333399"/>
                </a:solidFill>
                <a:latin typeface="Comic Sans MS" pitchFamily="66" charset="0"/>
              </a:rPr>
              <a:t>И ответил так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1800" b="1" i="1" smtClean="0">
                <a:solidFill>
                  <a:srgbClr val="333399"/>
                </a:solidFill>
                <a:latin typeface="Comic Sans MS" pitchFamily="66" charset="0"/>
              </a:rPr>
              <a:t>Все потому брат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1800" b="1" i="1" smtClean="0">
                <a:solidFill>
                  <a:srgbClr val="333399"/>
                </a:solidFill>
                <a:latin typeface="Comic Sans MS" pitchFamily="66" charset="0"/>
              </a:rPr>
              <a:t>Что я дурак</a:t>
            </a:r>
            <a:endParaRPr lang="ru-RU" sz="1800" b="1" i="1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21507" name="Picture 4" descr="pencil_shlp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00" y="3789363"/>
            <a:ext cx="2325688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 descr="pencil_shlp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38" y="3786188"/>
            <a:ext cx="2325687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62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2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24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624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2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2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624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624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624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24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624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624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6246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6246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6246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6246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6246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6246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1">
      <a:dk1>
        <a:sysClr val="windowText" lastClr="000000"/>
      </a:dk1>
      <a:lt1>
        <a:sysClr val="window" lastClr="FFFFFF"/>
      </a:lt1>
      <a:dk2>
        <a:srgbClr val="F3CC5F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1">
    <a:dk1>
      <a:sysClr val="windowText" lastClr="000000"/>
    </a:dk1>
    <a:lt1>
      <a:sysClr val="window" lastClr="FFFFFF"/>
    </a:lt1>
    <a:dk2>
      <a:srgbClr val="F3CC5F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</TotalTime>
  <Words>519</Words>
  <Application>Microsoft Office PowerPoint</Application>
  <PresentationFormat>Экран (4:3)</PresentationFormat>
  <Paragraphs>102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3" baseType="lpstr">
      <vt:lpstr>Tahoma</vt:lpstr>
      <vt:lpstr>Arial</vt:lpstr>
      <vt:lpstr>Corbel</vt:lpstr>
      <vt:lpstr>Wingdings 2</vt:lpstr>
      <vt:lpstr>Calibri</vt:lpstr>
      <vt:lpstr>Wingdings</vt:lpstr>
      <vt:lpstr>Bookman Old Style</vt:lpstr>
      <vt:lpstr>Sylfaen</vt:lpstr>
      <vt:lpstr>Comic Sans MS</vt:lpstr>
      <vt:lpstr>Cambria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</dc:creator>
  <cp:lastModifiedBy>Галина</cp:lastModifiedBy>
  <cp:revision>65</cp:revision>
  <dcterms:created xsi:type="dcterms:W3CDTF">2008-07-19T13:40:26Z</dcterms:created>
  <dcterms:modified xsi:type="dcterms:W3CDTF">2009-01-14T18:47:25Z</dcterms:modified>
</cp:coreProperties>
</file>