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0" r:id="rId2"/>
    <p:sldMasterId id="2147483732" r:id="rId3"/>
    <p:sldMasterId id="2147483780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7" initials="7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E688C-22D2-46F8-91AC-7B633B24892E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5C6D9-23D7-4EAD-A3BC-5F1F6E6A9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5C6D9-23D7-4EAD-A3BC-5F1F6E6A92E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89A3-7547-45EF-891D-0FC9BFFB9FB5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DFCA-B7AD-44B6-ADD3-C317EBD4D5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89A3-7547-45EF-891D-0FC9BFFB9FB5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DFCA-B7AD-44B6-ADD3-C317EBD4D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89A3-7547-45EF-891D-0FC9BFFB9FB5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FECDFCA-B7AD-44B6-ADD3-C317EBD4D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89A3-7547-45EF-891D-0FC9BFFB9FB5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DFCA-B7AD-44B6-ADD3-C317EBD4D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89A3-7547-45EF-891D-0FC9BFFB9FB5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DFCA-B7AD-44B6-ADD3-C317EBD4D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89A3-7547-45EF-891D-0FC9BFFB9FB5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DFCA-B7AD-44B6-ADD3-C317EBD4D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89A3-7547-45EF-891D-0FC9BFFB9FB5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DFCA-B7AD-44B6-ADD3-C317EBD4D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89A3-7547-45EF-891D-0FC9BFFB9FB5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DFCA-B7AD-44B6-ADD3-C317EBD4D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89A3-7547-45EF-891D-0FC9BFFB9FB5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DFCA-B7AD-44B6-ADD3-C317EBD4D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89A3-7547-45EF-891D-0FC9BFFB9FB5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DFCA-B7AD-44B6-ADD3-C317EBD4D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89A3-7547-45EF-891D-0FC9BFFB9FB5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DFCA-B7AD-44B6-ADD3-C317EBD4D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89A3-7547-45EF-891D-0FC9BFFB9FB5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DFCA-B7AD-44B6-ADD3-C317EBD4D5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3F89A3-7547-45EF-891D-0FC9BFFB9FB5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FECDFCA-B7AD-44B6-ADD3-C317EBD4D5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8CB45D-9F26-4400-9E46-54BF44FA607D}" type="datetimeFigureOut">
              <a:rPr lang="ru-RU" smtClean="0"/>
              <a:pPr/>
              <a:t>07.11.2008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A93E90-E894-4464-9F2A-BDB8323EA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650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4.xml"/><Relationship Id="rId1" Type="http://schemas.openxmlformats.org/officeDocument/2006/relationships/audio" Target="file:///C:\Documents%20and%20Settings\7\&#1056;&#1072;&#1073;&#1086;&#1095;&#1080;&#1081;%20&#1089;&#1090;&#1086;&#1083;\001_Julio%20Iglesias%20-%20Nostalgie.mp3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3071810"/>
            <a:ext cx="7572428" cy="14285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/>
            </a:r>
            <a:br>
              <a:rPr lang="ru-RU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r>
              <a:rPr lang="ru-RU" sz="3100" i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Урок-размышление</a:t>
            </a:r>
            <a:r>
              <a:rPr lang="ru-RU" sz="3100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/>
            </a:r>
            <a:br>
              <a:rPr lang="ru-RU" sz="3100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r>
              <a:rPr lang="ru-RU" sz="3600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   «</a:t>
            </a:r>
            <a:r>
              <a:rPr lang="ru-RU" sz="3600" i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Маша Миронова, ее душевная стойкость, нравственная красота»</a:t>
            </a:r>
            <a:r>
              <a:rPr lang="ru-RU" sz="3100" i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/>
            </a:r>
            <a:br>
              <a:rPr lang="ru-RU" sz="3100" i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r>
              <a:rPr lang="ru-RU" sz="3100" i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(по повести А.С.Пушкина </a:t>
            </a:r>
            <a:br>
              <a:rPr lang="ru-RU" sz="3100" i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r>
              <a:rPr lang="ru-RU" sz="3100" i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«Капитанская дочка»)</a:t>
            </a:r>
            <a:r>
              <a:rPr lang="ru-RU" i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ru-RU" i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endParaRPr lang="ru-RU" i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1968" y="3857628"/>
            <a:ext cx="4572032" cy="142876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28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Береги платье снову, а честь смолоду.</a:t>
            </a:r>
          </a:p>
          <a:p>
            <a:r>
              <a:rPr lang="ru-RU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          Пословица</a:t>
            </a:r>
            <a:endParaRPr lang="ru-RU" b="1" i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l"/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071810"/>
            <a:ext cx="3154702" cy="35004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001_Julio Iglesias - Nostalgi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86776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533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ook Antiqua" pitchFamily="18" charset="0"/>
              </a:rPr>
              <a:t>Сегодня на уроке</a:t>
            </a:r>
            <a:endParaRPr lang="ru-RU" sz="480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ook Antiqu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lvl="1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lvl="1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</a:t>
            </a:r>
            <a:r>
              <a:rPr lang="ru-RU" sz="41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1.  Формировать умения понимать смысл, не          выраженный словами.</a:t>
            </a:r>
          </a:p>
          <a:p>
            <a:pPr>
              <a:buNone/>
            </a:pPr>
            <a:r>
              <a:rPr lang="ru-RU" sz="41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2. Раскрыть смысл названия повести.</a:t>
            </a:r>
          </a:p>
          <a:p>
            <a:pPr>
              <a:buNone/>
            </a:pPr>
            <a:r>
              <a:rPr lang="ru-RU" sz="41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3. Развитие навыков анализа текста.</a:t>
            </a:r>
          </a:p>
          <a:p>
            <a:pPr>
              <a:buNone/>
            </a:pPr>
            <a:r>
              <a:rPr lang="ru-RU" sz="41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4. Работа над нравственно-этическими                                                                   понятиями 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Словарная работа</a:t>
            </a:r>
            <a:endParaRPr lang="ru-RU" sz="36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Честь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– </a:t>
            </a:r>
            <a:r>
              <a:rPr lang="ru-RU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хорошая, незапятнанная репутация.</a:t>
            </a:r>
          </a:p>
          <a:p>
            <a:pPr>
              <a:buNone/>
            </a:pPr>
            <a:endParaRPr lang="ru-RU" u="sng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Репутация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– </a:t>
            </a:r>
            <a:r>
              <a:rPr lang="ru-RU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общественная оценка.</a:t>
            </a:r>
          </a:p>
          <a:p>
            <a:pPr>
              <a:buNone/>
            </a:pPr>
            <a:endParaRPr lang="ru-RU" u="sng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Нравственность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– </a:t>
            </a:r>
            <a:r>
              <a:rPr lang="ru-RU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правила, определяющие поведение,  духовные и душевные качества, необходимые человеку в обществе.</a:t>
            </a:r>
          </a:p>
          <a:p>
            <a:pPr>
              <a:buNone/>
            </a:pPr>
            <a:endParaRPr lang="ru-RU" u="sng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Совесть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– </a:t>
            </a:r>
            <a:r>
              <a:rPr lang="ru-RU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чувство нравственной ответственности перед окружающими людьми</a:t>
            </a:r>
            <a:r>
              <a:rPr lang="ru-RU" i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Отношение героев к любви</a:t>
            </a:r>
            <a:endParaRPr lang="ru-RU" dirty="0"/>
          </a:p>
        </p:txBody>
      </p:sp>
      <p:pic>
        <p:nvPicPr>
          <p:cNvPr id="1026" name="Picture 2" descr="C:\Documents and Settings\7\Рабочий стол\Маша\kap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2878231" cy="30718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286116" y="1571612"/>
            <a:ext cx="5143536" cy="31393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buFont typeface="Wingdings" pitchFamily="2" charset="2"/>
              <a:buChar char="ü"/>
            </a:pP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Эгоизм, ревность, зависть, бесчестие Швабрина;</a:t>
            </a:r>
          </a:p>
          <a:p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Легкомыслие Зурина («Женитьба – блажь…»);</a:t>
            </a:r>
          </a:p>
          <a:p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Равнодушие генерала Р;</a:t>
            </a:r>
          </a:p>
          <a:p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Серьезное отношение Пугачева в отношении к любви Гринева и М. Мироновой.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5000636"/>
            <a:ext cx="735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Герои повести Маша Миронова и Петр Гринев в любви раскрывают свои</a:t>
            </a:r>
          </a:p>
          <a:p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лучшие качества.</a:t>
            </a:r>
            <a:endParaRPr lang="ru-RU" sz="3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Изменения в характере и поведении Маши Мироновой</a:t>
            </a:r>
            <a:endParaRPr lang="ru-RU" dirty="0"/>
          </a:p>
        </p:txBody>
      </p:sp>
      <p:pic>
        <p:nvPicPr>
          <p:cNvPr id="2050" name="Picture 2" descr="C:\Documents and Settings\7\Рабочий стол\Маша\3107q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428868"/>
            <a:ext cx="2143140" cy="28385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71736" y="1928802"/>
          <a:ext cx="6096000" cy="3901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FF00"/>
                          </a:solidFill>
                        </a:rPr>
                        <a:t>Начало повести</a:t>
                      </a:r>
                      <a:endParaRPr lang="ru-RU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FF00"/>
                          </a:solidFill>
                        </a:rPr>
                        <a:t>Глава</a:t>
                      </a:r>
                      <a:r>
                        <a:rPr lang="ru-RU" sz="2800" b="1" baseline="0" dirty="0" smtClean="0">
                          <a:solidFill>
                            <a:srgbClr val="FFFF00"/>
                          </a:solidFill>
                        </a:rPr>
                        <a:t> 14 («Суд»)</a:t>
                      </a:r>
                      <a:endParaRPr lang="ru-RU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dirty="0" smtClean="0"/>
                        <a:t> </a:t>
                      </a:r>
                      <a:r>
                        <a:rPr lang="ru-RU" sz="2400" dirty="0" smtClean="0">
                          <a:solidFill>
                            <a:srgbClr val="FFC000"/>
                          </a:solidFill>
                        </a:rPr>
                        <a:t>Скромная;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rgbClr val="FFC000"/>
                          </a:solidFill>
                        </a:rPr>
                        <a:t> Тихая;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rgbClr val="FFC000"/>
                          </a:solidFill>
                        </a:rPr>
                        <a:t>Богобоязненная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rgbClr val="FFC000"/>
                          </a:solidFill>
                        </a:rPr>
                        <a:t>Застенчивая</a:t>
                      </a:r>
                      <a:r>
                        <a:rPr lang="ru-RU" sz="2400" dirty="0" smtClean="0">
                          <a:solidFill>
                            <a:srgbClr val="FFC000"/>
                          </a:solidFill>
                        </a:rPr>
                        <a:t>, </a:t>
                      </a:r>
                      <a:r>
                        <a:rPr lang="ru-RU" sz="2400" dirty="0" smtClean="0">
                          <a:solidFill>
                            <a:srgbClr val="FFC000"/>
                          </a:solidFill>
                        </a:rPr>
                        <a:t> красневшая </a:t>
                      </a:r>
                      <a:r>
                        <a:rPr lang="ru-RU" sz="2400" dirty="0" smtClean="0">
                          <a:solidFill>
                            <a:srgbClr val="FFC000"/>
                          </a:solidFill>
                        </a:rPr>
                        <a:t>при неосторожно брошенном слове;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rgbClr val="FFC000"/>
                          </a:solidFill>
                        </a:rPr>
                        <a:t>«Трусиха».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ru-RU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dirty="0" smtClean="0"/>
                        <a:t> </a:t>
                      </a:r>
                      <a:r>
                        <a:rPr lang="ru-RU" sz="2400" dirty="0" smtClean="0">
                          <a:solidFill>
                            <a:srgbClr val="FFC000"/>
                          </a:solidFill>
                        </a:rPr>
                        <a:t>Самоотверженная;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dirty="0" smtClean="0"/>
                        <a:t> </a:t>
                      </a:r>
                      <a:r>
                        <a:rPr lang="ru-RU" sz="2400" dirty="0" smtClean="0">
                          <a:solidFill>
                            <a:srgbClr val="FFC000"/>
                          </a:solidFill>
                        </a:rPr>
                        <a:t>Мужественная;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dirty="0" smtClean="0"/>
                        <a:t> </a:t>
                      </a:r>
                      <a:r>
                        <a:rPr lang="ru-RU" sz="2400" dirty="0" smtClean="0">
                          <a:solidFill>
                            <a:srgbClr val="FFC000"/>
                          </a:solidFill>
                        </a:rPr>
                        <a:t>Ответственная</a:t>
                      </a:r>
                      <a:r>
                        <a:rPr lang="ru-RU" sz="2400" baseline="0" dirty="0" smtClean="0">
                          <a:solidFill>
                            <a:srgbClr val="FFC000"/>
                          </a:solidFill>
                        </a:rPr>
                        <a:t> за любимого человека</a:t>
                      </a:r>
                      <a:r>
                        <a:rPr lang="ru-RU" sz="2400" dirty="0" smtClean="0">
                          <a:solidFill>
                            <a:srgbClr val="FFC000"/>
                          </a:solidFill>
                        </a:rPr>
                        <a:t>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dirty="0" smtClean="0"/>
                        <a:t> </a:t>
                      </a:r>
                      <a:r>
                        <a:rPr lang="ru-RU" sz="2400" dirty="0" smtClean="0">
                          <a:solidFill>
                            <a:srgbClr val="FFC000"/>
                          </a:solidFill>
                        </a:rPr>
                        <a:t>Готова на жертвы</a:t>
                      </a:r>
                      <a:r>
                        <a:rPr lang="ru-RU" sz="2400" baseline="0" dirty="0" smtClean="0">
                          <a:solidFill>
                            <a:srgbClr val="FFC000"/>
                          </a:solidFill>
                        </a:rPr>
                        <a:t> ради любимого;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smtClean="0">
                          <a:solidFill>
                            <a:srgbClr val="FFC000"/>
                          </a:solidFill>
                        </a:rPr>
                        <a:t>Отправилась в Петербург к императрице.</a:t>
                      </a:r>
                      <a:endParaRPr lang="ru-RU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Встреча Маши с царицей в Царскосельском парке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09160"/>
          </a:xfrm>
        </p:spPr>
        <p:txBody>
          <a:bodyPr>
            <a:normAutofit fontScale="85000" lnSpcReduction="20000"/>
          </a:bodyPr>
          <a:lstStyle/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 </a:t>
            </a:r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Пушкина с этим парком связаны самые светлые воспоминания;</a:t>
            </a:r>
          </a:p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Прекрасное несовместимо с бессердечностью</a:t>
            </a:r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</a:p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 описании парка все предвещает счастливый поворот в судьбах героев.</a:t>
            </a:r>
            <a:endParaRPr lang="ru-RU" sz="4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>
              <a:buNone/>
            </a:pPr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ru-RU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Марья Ивановна во дворце </a:t>
            </a:r>
            <a:r>
              <a:rPr lang="ru-RU" dirty="0" smtClean="0"/>
              <a:t>императрицы</a:t>
            </a:r>
            <a:endParaRPr lang="ru-RU" dirty="0"/>
          </a:p>
        </p:txBody>
      </p:sp>
      <p:pic>
        <p:nvPicPr>
          <p:cNvPr id="4" name="Содержимое 3" descr="wm_341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643050"/>
            <a:ext cx="5643602" cy="3929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chemeClr val="accent1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500034" y="5643578"/>
            <a:ext cx="8143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Пушкин наделяет 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Екатерину 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II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«спасительным милосердием»</a:t>
            </a:r>
            <a:endParaRPr lang="ru-RU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</a:t>
            </a:r>
            <a:r>
              <a:rPr lang="ru-RU" dirty="0" smtClean="0"/>
              <a:t>Пушкин назвал </a:t>
            </a:r>
            <a:r>
              <a:rPr lang="ru-RU" dirty="0" smtClean="0"/>
              <a:t>повесть </a:t>
            </a:r>
            <a:r>
              <a:rPr lang="ru-RU" dirty="0" smtClean="0"/>
              <a:t>«Капитанская дочка</a:t>
            </a:r>
            <a:r>
              <a:rPr lang="ru-RU" dirty="0" smtClean="0"/>
              <a:t>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Основная 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мысль, 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раскрывающаяся 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 эпиграфе ко всей 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повести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, 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 равной степени относится и к образу Маши 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Мироновой;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 героине Пушкин пишет с особой любовью и 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добротой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;</a:t>
            </a:r>
            <a:endParaRPr lang="ru-RU" sz="36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Маша Миронова 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–</a:t>
            </a:r>
          </a:p>
          <a:p>
            <a:pPr>
              <a:buNone/>
            </a:pP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нравственный 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идеал </a:t>
            </a:r>
            <a:endParaRPr lang="ru-RU" sz="3600" b="1" i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автора.</a:t>
            </a:r>
            <a:endParaRPr lang="ru-RU" sz="36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7\Рабочий стол\Маша\b01220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357694"/>
            <a:ext cx="2428892" cy="22145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51510" indent="-514350">
              <a:buAutoNum type="arabicPeriod"/>
            </a:pPr>
            <a:r>
              <a:rPr lang="ru-RU" sz="3200" b="1" smtClean="0">
                <a:solidFill>
                  <a:srgbClr val="FF0000"/>
                </a:solidFill>
              </a:rPr>
              <a:t>На </a:t>
            </a:r>
            <a:r>
              <a:rPr lang="ru-RU" sz="3200" b="1" dirty="0" smtClean="0">
                <a:solidFill>
                  <a:srgbClr val="FF0000"/>
                </a:solidFill>
              </a:rPr>
              <a:t>«5»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- </a:t>
            </a:r>
            <a:r>
              <a:rPr lang="ru-RU" sz="3200" dirty="0" smtClean="0"/>
              <a:t>Письменно </a:t>
            </a:r>
            <a:r>
              <a:rPr lang="ru-RU" sz="3200" dirty="0" smtClean="0"/>
              <a:t>ответить </a:t>
            </a:r>
            <a:r>
              <a:rPr lang="ru-RU" sz="3200" dirty="0" smtClean="0"/>
              <a:t>на </a:t>
            </a:r>
            <a:r>
              <a:rPr lang="ru-RU" sz="3200" smtClean="0"/>
              <a:t>вопрос</a:t>
            </a:r>
            <a:r>
              <a:rPr lang="ru-RU" sz="3200" smtClean="0"/>
              <a:t>:</a:t>
            </a:r>
          </a:p>
          <a:p>
            <a:pPr marL="651510" indent="-514350">
              <a:buNone/>
            </a:pPr>
            <a:endParaRPr lang="ru-RU" sz="3200" dirty="0" smtClean="0"/>
          </a:p>
          <a:p>
            <a:pPr marL="651510" indent="-514350">
              <a:buFont typeface="Wingdings" pitchFamily="2" charset="2"/>
              <a:buChar char="Ø"/>
            </a:pPr>
            <a:r>
              <a:rPr lang="ru-RU" sz="3200" b="1" i="1" dirty="0" smtClean="0"/>
              <a:t>Что есть нравственная красота в вашем понимании?</a:t>
            </a:r>
          </a:p>
          <a:p>
            <a:pPr marL="651510" indent="-514350">
              <a:buFont typeface="Wingdings" pitchFamily="2" charset="2"/>
              <a:buChar char="Ø"/>
            </a:pPr>
            <a:r>
              <a:rPr lang="ru-RU" sz="3200" b="1" i="1" dirty="0" smtClean="0"/>
              <a:t>Докажите, почему Маша Миронова – нравственный идеал Пушкина?</a:t>
            </a:r>
          </a:p>
          <a:p>
            <a:pPr marL="651510" indent="-514350">
              <a:buNone/>
            </a:pPr>
            <a:endParaRPr lang="ru-RU" sz="3200" dirty="0" smtClean="0"/>
          </a:p>
          <a:p>
            <a:pPr marL="651510" indent="-514350">
              <a:buNone/>
            </a:pPr>
            <a:r>
              <a:rPr lang="ru-RU" sz="3200" dirty="0" smtClean="0"/>
              <a:t>2. </a:t>
            </a:r>
            <a:r>
              <a:rPr lang="ru-RU" sz="3200" b="1" dirty="0" smtClean="0">
                <a:solidFill>
                  <a:srgbClr val="92D050"/>
                </a:solidFill>
              </a:rPr>
              <a:t>На «4»</a:t>
            </a:r>
            <a:r>
              <a:rPr lang="ru-RU" sz="3200" dirty="0" smtClean="0">
                <a:solidFill>
                  <a:srgbClr val="92D050"/>
                </a:solidFill>
              </a:rPr>
              <a:t> </a:t>
            </a:r>
            <a:r>
              <a:rPr lang="ru-RU" sz="3200" dirty="0" smtClean="0"/>
              <a:t>– составить кроссворд по повести.</a:t>
            </a:r>
          </a:p>
          <a:p>
            <a:pPr marL="651510" indent="-514350">
              <a:buNone/>
            </a:pPr>
            <a:endParaRPr lang="ru-RU" sz="3200" dirty="0" smtClean="0"/>
          </a:p>
          <a:p>
            <a:pPr marL="651510" indent="-514350">
              <a:buNone/>
            </a:pPr>
            <a:r>
              <a:rPr lang="ru-RU" sz="3200" dirty="0" smtClean="0"/>
              <a:t>3. </a:t>
            </a:r>
            <a:r>
              <a:rPr lang="ru-RU" sz="3200" b="1" dirty="0" smtClean="0">
                <a:solidFill>
                  <a:srgbClr val="00B0F0"/>
                </a:solidFill>
              </a:rPr>
              <a:t>На «3»</a:t>
            </a:r>
            <a:r>
              <a:rPr lang="ru-RU" sz="3200" dirty="0" smtClean="0">
                <a:solidFill>
                  <a:srgbClr val="00B0F0"/>
                </a:solidFill>
              </a:rPr>
              <a:t> </a:t>
            </a:r>
            <a:r>
              <a:rPr lang="ru-RU" sz="3200" dirty="0" smtClean="0"/>
              <a:t>- Разгадать кроссворд.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346</Words>
  <Application>Microsoft Office PowerPoint</Application>
  <PresentationFormat>Экран (4:3)</PresentationFormat>
  <Paragraphs>68</Paragraphs>
  <Slides>9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Специальное оформление</vt:lpstr>
      <vt:lpstr>1_Специальное оформление</vt:lpstr>
      <vt:lpstr>1_Бумажная</vt:lpstr>
      <vt:lpstr>Апекс</vt:lpstr>
      <vt:lpstr>             Урок-размышление     «Маша Миронова, ее душевная стойкость, нравственная красота» (по повести А.С.Пушкина  «Капитанская дочка») </vt:lpstr>
      <vt:lpstr>Сегодня на уроке</vt:lpstr>
      <vt:lpstr>Словарная работа</vt:lpstr>
      <vt:lpstr>Отношение героев к любви</vt:lpstr>
      <vt:lpstr>Изменения в характере и поведении Маши Мироновой</vt:lpstr>
      <vt:lpstr>Встреча Маши с царицей в Царскосельском парке</vt:lpstr>
      <vt:lpstr>Марья Ивановна во дворце императрицы</vt:lpstr>
      <vt:lpstr>Почему Пушкин назвал повесть «Капитанская дочка»?</vt:lpstr>
      <vt:lpstr>Домашнее задание</vt:lpstr>
    </vt:vector>
  </TitlesOfParts>
  <Company>СОШ7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  Маша Миронова, ее душевная стойкость, нравственная красота. (по повести А.С.Пушкина «Капитанская дочка») </dc:title>
  <dc:creator>7</dc:creator>
  <cp:lastModifiedBy>7</cp:lastModifiedBy>
  <cp:revision>47</cp:revision>
  <dcterms:created xsi:type="dcterms:W3CDTF">2008-10-20T12:26:53Z</dcterms:created>
  <dcterms:modified xsi:type="dcterms:W3CDTF">2008-11-07T07:19:04Z</dcterms:modified>
</cp:coreProperties>
</file>