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5" r:id="rId2"/>
    <p:sldMasterId id="2147483681" r:id="rId3"/>
    <p:sldMasterId id="2147483689" r:id="rId4"/>
    <p:sldMasterId id="2147483691" r:id="rId5"/>
    <p:sldMasterId id="2147483693" r:id="rId6"/>
    <p:sldMasterId id="2147483695" r:id="rId7"/>
    <p:sldMasterId id="2147483697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99" r:id="rId15"/>
    <p:sldId id="262" r:id="rId16"/>
    <p:sldId id="292" r:id="rId17"/>
    <p:sldId id="263" r:id="rId18"/>
    <p:sldId id="313" r:id="rId19"/>
    <p:sldId id="264" r:id="rId20"/>
    <p:sldId id="293" r:id="rId21"/>
    <p:sldId id="294" r:id="rId22"/>
    <p:sldId id="297" r:id="rId23"/>
    <p:sldId id="295" r:id="rId24"/>
    <p:sldId id="300" r:id="rId25"/>
    <p:sldId id="303" r:id="rId26"/>
    <p:sldId id="304" r:id="rId27"/>
    <p:sldId id="279" r:id="rId28"/>
    <p:sldId id="280" r:id="rId29"/>
    <p:sldId id="281" r:id="rId30"/>
    <p:sldId id="266" r:id="rId31"/>
    <p:sldId id="271" r:id="rId32"/>
    <p:sldId id="272" r:id="rId33"/>
    <p:sldId id="282" r:id="rId34"/>
    <p:sldId id="316" r:id="rId35"/>
    <p:sldId id="317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FF"/>
    <a:srgbClr val="EFF1A1"/>
    <a:srgbClr val="E8E8AA"/>
    <a:srgbClr val="9900CC"/>
    <a:srgbClr val="66FFFF"/>
    <a:srgbClr val="0000FF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757" autoAdjust="0"/>
    <p:restoredTop sz="94660"/>
  </p:normalViewPr>
  <p:slideViewPr>
    <p:cSldViewPr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81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2539682539683079E-2"/>
          <c:y val="6.2350119904077045E-2"/>
          <c:w val="0.71111111111111114"/>
          <c:h val="0.79856115107913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США</c:v>
                </c:pt>
              </c:strCache>
            </c:strRef>
          </c:tx>
          <c:spPr>
            <a:solidFill>
              <a:schemeClr val="accent1"/>
            </a:solidFill>
            <a:ln w="1269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Канада</c:v>
                </c:pt>
              </c:strCache>
            </c:strRef>
          </c:tx>
          <c:spPr>
            <a:solidFill>
              <a:schemeClr val="accent2"/>
            </a:solidFill>
            <a:ln w="1269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  <c:pt idx="1">
                  <c:v>90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ФРГ</c:v>
                </c:pt>
              </c:strCache>
            </c:strRef>
          </c:tx>
          <c:spPr>
            <a:solidFill>
              <a:schemeClr val="hlink"/>
            </a:solidFill>
            <a:ln w="1269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89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folHlink"/>
            </a:solidFill>
            <a:ln w="1269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3">
                  <c:v>86</c:v>
                </c:pt>
              </c:numCache>
            </c:numRef>
          </c:val>
        </c:ser>
        <c:gapDepth val="0"/>
        <c:shape val="box"/>
        <c:axId val="40491264"/>
        <c:axId val="66437120"/>
        <c:axId val="0"/>
      </c:bar3DChart>
      <c:catAx>
        <c:axId val="40491264"/>
        <c:scaling>
          <c:orientation val="minMax"/>
        </c:scaling>
        <c:axPos val="b"/>
        <c:numFmt formatCode="General" sourceLinked="1"/>
        <c:tickLblPos val="low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66437120"/>
        <c:crosses val="autoZero"/>
        <c:auto val="1"/>
        <c:lblAlgn val="ctr"/>
        <c:lblOffset val="100"/>
        <c:tickLblSkip val="1"/>
        <c:tickMarkSkip val="1"/>
      </c:catAx>
      <c:valAx>
        <c:axId val="66437120"/>
        <c:scaling>
          <c:orientation val="minMax"/>
        </c:scaling>
        <c:axPos val="l"/>
        <c:majorGridlines>
          <c:spPr>
            <a:ln w="317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40491264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81111111111111112"/>
          <c:y val="0.33093525179856131"/>
          <c:w val="0.18253968253968311"/>
          <c:h val="0.33812949640287965"/>
        </c:manualLayout>
      </c:layout>
      <c:spPr>
        <a:noFill/>
        <a:ln w="3172">
          <a:solidFill>
            <a:schemeClr val="tx1"/>
          </a:solidFill>
          <a:prstDash val="solid"/>
        </a:ln>
      </c:spPr>
      <c:txPr>
        <a:bodyPr/>
        <a:lstStyle/>
        <a:p>
          <a:pPr>
            <a:defRPr sz="1654" b="1" i="0" u="none" strike="noStrike" baseline="0">
              <a:solidFill>
                <a:schemeClr val="tx1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9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8412698412698424E-2"/>
          <c:y val="6.4748201438849226E-2"/>
          <c:w val="0.55079365079365084"/>
          <c:h val="0.7961630695443635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мальчики до 15 лет</c:v>
                </c:pt>
              </c:strCache>
            </c:strRef>
          </c:tx>
          <c:spPr>
            <a:solidFill>
              <a:schemeClr val="accent1"/>
            </a:solidFill>
            <a:ln w="1269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 formatCode="0%">
                  <c:v>0.35000000000000031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девочки до 15 лет</c:v>
                </c:pt>
              </c:strCache>
            </c:strRef>
          </c:tx>
          <c:spPr>
            <a:solidFill>
              <a:schemeClr val="accent2"/>
            </a:solidFill>
            <a:ln w="1269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0.25</c:v>
                </c:pt>
                <c:pt idx="2" formatCode="General">
                  <c:v>0</c:v>
                </c:pt>
                <c:pt idx="3" formatCode="General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мальчики 17 лет</c:v>
                </c:pt>
              </c:strCache>
            </c:strRef>
          </c:tx>
          <c:spPr>
            <a:solidFill>
              <a:schemeClr val="hlink"/>
            </a:solidFill>
            <a:ln w="1269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 formatCode="0%">
                  <c:v>0.45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девочки 17 лет</c:v>
                </c:pt>
              </c:strCache>
            </c:strRef>
          </c:tx>
          <c:spPr>
            <a:solidFill>
              <a:schemeClr val="folHlink"/>
            </a:solidFill>
            <a:ln w="1269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3" formatCode="0%">
                  <c:v>0.18000000000000024</c:v>
                </c:pt>
              </c:numCache>
            </c:numRef>
          </c:val>
        </c:ser>
        <c:gapDepth val="0"/>
        <c:shape val="box"/>
        <c:axId val="66367488"/>
        <c:axId val="66369024"/>
        <c:axId val="0"/>
      </c:bar3DChart>
      <c:catAx>
        <c:axId val="66367488"/>
        <c:scaling>
          <c:orientation val="minMax"/>
        </c:scaling>
        <c:axPos val="b"/>
        <c:numFmt formatCode="General" sourceLinked="1"/>
        <c:tickLblPos val="low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66369024"/>
        <c:crosses val="autoZero"/>
        <c:auto val="1"/>
        <c:lblAlgn val="ctr"/>
        <c:lblOffset val="100"/>
        <c:tickLblSkip val="1"/>
        <c:tickMarkSkip val="1"/>
      </c:catAx>
      <c:valAx>
        <c:axId val="66369024"/>
        <c:scaling>
          <c:orientation val="minMax"/>
        </c:scaling>
        <c:axPos val="l"/>
        <c:majorGridlines>
          <c:spPr>
            <a:ln w="3172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66367488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66666666666666663"/>
          <c:y val="0.19664268585131894"/>
          <c:w val="0.32698412698412893"/>
          <c:h val="0.60671462829736211"/>
        </c:manualLayout>
      </c:layout>
      <c:spPr>
        <a:noFill/>
        <a:ln w="3172">
          <a:solidFill>
            <a:schemeClr val="tx1"/>
          </a:solidFill>
          <a:prstDash val="solid"/>
        </a:ln>
      </c:spPr>
      <c:txPr>
        <a:bodyPr/>
        <a:lstStyle/>
        <a:p>
          <a:pPr>
            <a:defRPr sz="1654" b="1" i="0" u="none" strike="noStrike" baseline="0">
              <a:solidFill>
                <a:schemeClr val="tx1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8909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092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9093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5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6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7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8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9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1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5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910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910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9108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9109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9110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1022A1-AC67-4085-A953-3D7E13AB86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D32A3-1395-4EBA-A656-12AA2EDF99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86E5A-069D-4AAF-804B-1D240D581E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6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6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6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6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6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6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6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8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18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8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218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18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18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CE44967-B767-4E21-ACB4-E7D1BB1B68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58FCF-2B3B-453B-95E4-890A621A49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61F65-6DA7-4F15-9973-4104E2DF4E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21149-BD0D-4FE5-9F06-46772014AE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C721E-BE47-48C5-AED7-04534251AA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48DB3-63DD-4FA5-9955-B6EE3E33EF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E7CC7-8C8A-486F-B7D5-9EEA0F98B7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D8F18-DA9D-45A6-984F-C962769ABD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0AE67-BDCC-41EB-8ED5-E20BA971B9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AD5BA-143C-47E9-92E7-68D39D2539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240D0-8A53-4ACA-BD2D-C8386197A8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CEF92-53CC-41DE-979B-6C3232A2E9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20DFACD-8EDD-4820-988D-AA56C65E81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0264F38-5619-45A2-8486-1AA1658271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0E32F9D-B890-4056-9FF4-49DEB07FE7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793B5A-DB1F-4886-952C-1FD9C7E439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BE1B9-E46D-4E88-8630-D1066CE030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34CEB-9A19-4213-9959-98BBE08550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48263-D66B-4E45-B75E-95001EACB7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FDD29-558B-46DB-BBA9-50192C3BA5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A6AD4-ABE3-4020-AF89-4FC6C4F62C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781E7-81AA-49E9-A9AB-5353462DC9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175CB-BBE0-4887-89E6-031F44DB9D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7F306-298A-4560-98EF-5091160595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6725B-6CF7-4513-AA41-D005463F12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0AAF5-B456-4BDB-B71C-081EAB9E0D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C863F-6245-4BF5-9DDD-C10A60B48E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132099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32100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32101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32102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32103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104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105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32106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32107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32108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32109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32110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32111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12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13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14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15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16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17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18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19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20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21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22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23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24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25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26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27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28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29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30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31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32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33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34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35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36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37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38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39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40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41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42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43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44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45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46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132147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32148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2149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2150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2151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2152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2153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2154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2155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2156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2157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2158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2159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13216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6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6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6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6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6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6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6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6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6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7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7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7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7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7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7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7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7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7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7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8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8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8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8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8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8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8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8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8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8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9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9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9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9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9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19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2196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32197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198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32199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32200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201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202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203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204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205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206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207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208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32209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32210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211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212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213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214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215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32216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32217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218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219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220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221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32222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2223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2224" name="Rectangle 12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ru-RU"/>
          </a:p>
        </p:txBody>
      </p:sp>
      <p:sp>
        <p:nvSpPr>
          <p:cNvPr id="132225" name="Rectangle 1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ru-RU"/>
          </a:p>
        </p:txBody>
      </p:sp>
      <p:sp>
        <p:nvSpPr>
          <p:cNvPr id="132226" name="Rectangle 1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49D80BC2-E419-41C3-865D-DC4417E9CC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00A7C-4380-499A-8880-67C5553275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AD1E6-832C-479B-A6D4-392E4EB3FD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4AC82-BFAC-4BC4-841E-A81E889A5B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D0FA1-6806-4679-A4EE-A4C432FC8D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2D076-280B-481E-BA17-92FF83A80B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C7A84-33CF-4EB4-AA5F-466052910F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68A45-7DB2-4DC7-84D7-92AEA7CF5A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3245D-FB2C-4401-832C-5A19042B80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4937D-E3A1-443C-9D11-02D4F1AC60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41352-EDC6-4FE0-A430-7CBC45E0F7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26B2E-C842-4471-BD56-296586F4BD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C9435A2-7E15-42F4-BDC0-F7BF544CFC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3517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7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7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517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3517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7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7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7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7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518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8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9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9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9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9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9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9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9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19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19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519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3520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0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0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0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0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520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20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52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52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520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521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521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5A4E593-197C-42C6-97E3-8AE19D21BC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E2664-6B4C-4148-847D-364A90E748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A494C-48DB-4F6B-822A-B49548FBD9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64C92-3547-493A-A8A3-3190960E69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57A70-2309-448F-BAB7-4F9F0C14A6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60C05-D596-4DAF-922D-C5AE2B0D04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EE8E4-3824-4677-9939-5E50708F63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9351A-B9C9-4D1D-8DF0-5C52162271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1EC33-4487-4134-8706-FC52211EC2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35A09-71FD-47C4-98ED-D8FAE86AEC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3E397-48F8-4DF7-9497-F8F7457968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C417C-18F9-406E-BFF1-ACBD28A150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5C12A-9A00-446F-9E17-67C66F4FFE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18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2118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18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18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19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19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19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19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11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11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1196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1197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1198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3D8F80-E766-453C-A95F-5DF33FCDEA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50D09-9E57-4D8F-AE20-91829F9FDB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9EF90-B5FB-4161-B854-77A50C3E95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4AD99-4F5F-41AF-A2B0-E9C3F2786F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F39FB-FC06-44AF-9CF0-7EBAE0ABA0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CC9AB-AB14-476A-A814-2785D52902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4FBA7-51D0-4698-A698-59FB965BD4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2E771-53F4-47FD-ABB7-2EBF72052A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62750-E893-4D0B-9E26-93FB2C6EB6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6A700-64F7-4715-AC0F-CEBAF36D17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C1047-5750-4EAD-8D61-0F80FB9B4E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3C09C-0DCD-4BE5-AD3A-4D15712E14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5A342E1-F917-444C-9744-991B8BBB20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06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226307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08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63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631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33D0BD-DEAA-47E0-A551-BC0C5F490CE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263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7441-F74B-429F-A05B-2D57B7AED6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AECB8-EB3D-4B51-9B4E-68D24382E6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049F0-8DE0-4A01-9811-6C02E4A773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379A4-3195-4111-8C70-BBF8780AC4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869E3-552E-4022-B6EC-2366BECB92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F10E4-BAD2-4245-B5B7-E260030AD7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C11B8-C615-4C20-A076-017AE77C57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34FC2-D686-4555-9653-2FB5C82117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644DF-2319-45B9-AFA8-531746C31F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A0FCF-4C3F-4100-A4D0-4E73A09E8D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84017-198F-4306-9037-44F822E2D4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40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3040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40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40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40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40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40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40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41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41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41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41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41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41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41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41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41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41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42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42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42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42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042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042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042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042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042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F5D8F7F-9784-4286-ABFA-A0BBDA221E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7642CB-456F-4DA0-BDD6-A57BDFAC030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3AFAEE-95E4-4080-8062-151754B3180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904A1C-7719-4350-895D-2372AB85825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D69756-4C25-484B-BAE7-B12A6C8D6B3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8800D7-5FCD-4833-AC6B-28F1205EEFC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233DE7-B381-4193-B210-2F5C597F65C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0A781-1E8C-45CD-806E-31C749FC9C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349145-DE8D-48A0-A2E7-60F148076B8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485B96-05F8-4937-8EE1-6F895319072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63E114-03BA-4933-A690-394605C9D15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0DD26B-5B7E-4334-9330-6B01A5B209E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55E6E5-F02D-4143-882E-89D2DE8DB54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8806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6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806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8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8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808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808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808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808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880FA98A-40BA-488F-B6D0-A4878BD0D6D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80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113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11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116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116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C5634A8-7A7C-4179-BAE7-FBD5D5495A4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80" r:id="rId12"/>
    <p:sldLayoutId id="2147483782" r:id="rId13"/>
    <p:sldLayoutId id="2147483783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BFFF4F1F-54AD-41B9-8153-029BDFE0ABC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13107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31076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31077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31078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31079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1080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1081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31082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31083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31084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31085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31086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31087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088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089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090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091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092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093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094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095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096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097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098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099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00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01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02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03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04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05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06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07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08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09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10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11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12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13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14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15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16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17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18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19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20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21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22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131123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31124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1125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1126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1127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1128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1129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1130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1131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1132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1133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1134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1135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131136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37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38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39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40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41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42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43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44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45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46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47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48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49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50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51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52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53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54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55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56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57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58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59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60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61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62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63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64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65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66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67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68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69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70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171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1172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31173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1174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31175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31176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1177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1178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1179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1180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1181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1182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1183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1184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31185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31186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187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188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89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90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91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31192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31193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1194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1195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1196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1197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31198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1199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1200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FA1172A-A882-4250-AF5F-3634325FECB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1201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120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7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341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415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341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1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6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6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7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7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7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417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417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417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3417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8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18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418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41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41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41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41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58361D5-C467-4047-89C9-DD269E16332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4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6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2016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16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16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16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16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16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16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01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01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01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01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01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fld id="{FBCC7975-55EC-4632-8796-E0706826CF6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84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8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2528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28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2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2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252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252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0F8C64D-2630-4A8C-A01D-9EC03A5004B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37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2937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8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8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8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8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8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8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8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8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8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8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9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9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9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9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9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9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9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9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9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39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940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940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940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2940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D4B2DB8-803B-4C4B-B7E8-9194DC576F8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2940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8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4.xml"/><Relationship Id="rId1" Type="http://schemas.openxmlformats.org/officeDocument/2006/relationships/video" Target="file:///D:\&#1085;&#1072;&#1088;&#1082;&#1086;&#1090;&#1080;&#1082;%201\&#1085;&#1072;&#1088;&#1082;&#1086;&#1096;&#1099;\Composit_1213_004100.m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4.xml"/><Relationship Id="rId1" Type="http://schemas.openxmlformats.org/officeDocument/2006/relationships/video" Target="file:///D:\&#1085;&#1072;&#1088;&#1082;&#1086;&#1090;&#1080;&#1082;%201\&#1085;&#1072;&#1088;&#1082;&#1086;&#1096;&#1099;\Composit_1213_004632.m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4.xml"/><Relationship Id="rId1" Type="http://schemas.openxmlformats.org/officeDocument/2006/relationships/video" Target="file:///D:\&#1085;&#1072;&#1088;&#1082;&#1086;&#1090;&#1080;&#1082;%201\&#1085;&#1072;&#1088;&#1082;&#1086;&#1096;&#1099;\Composit_1213_004728.m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1.xml"/><Relationship Id="rId1" Type="http://schemas.openxmlformats.org/officeDocument/2006/relationships/audio" Target="file:///C:\Documents%20and%20Settings\1\&#1056;&#1072;&#1073;&#1086;&#1095;&#1080;&#1081;%20&#1089;&#1090;&#1086;&#1083;\&#1057;&#1090;&#1077;&#1085;&#1072;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125538"/>
            <a:ext cx="8208963" cy="4175125"/>
          </a:xfrm>
        </p:spPr>
        <p:txBody>
          <a:bodyPr/>
          <a:lstStyle/>
          <a:p>
            <a:r>
              <a:rPr lang="ru-RU" sz="10600" dirty="0">
                <a:solidFill>
                  <a:srgbClr val="FF0000"/>
                </a:solidFill>
              </a:rPr>
              <a:t/>
            </a:r>
            <a:br>
              <a:rPr lang="ru-RU" sz="10600" dirty="0">
                <a:solidFill>
                  <a:srgbClr val="FF0000"/>
                </a:solidFill>
              </a:rPr>
            </a:br>
            <a:r>
              <a:rPr lang="ru-RU" sz="10600" dirty="0">
                <a:solidFill>
                  <a:srgbClr val="FF0000"/>
                </a:solidFill>
              </a:rPr>
              <a:t/>
            </a:r>
            <a:br>
              <a:rPr lang="ru-RU" sz="10600" dirty="0">
                <a:solidFill>
                  <a:srgbClr val="FF0000"/>
                </a:solidFill>
              </a:rPr>
            </a:br>
            <a:r>
              <a:rPr lang="ru-RU" sz="10600" dirty="0">
                <a:solidFill>
                  <a:srgbClr val="FF0000"/>
                </a:solidFill>
              </a:rPr>
              <a:t>Вредным       привычкам – нет!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>
                <a:solidFill>
                  <a:srgbClr val="EFF1A1"/>
                </a:solidFill>
              </a:rPr>
              <a:t>Опасные цифры: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642350" cy="5184775"/>
          </a:xfrm>
        </p:spPr>
        <p:txBody>
          <a:bodyPr/>
          <a:lstStyle/>
          <a:p>
            <a:r>
              <a:rPr lang="ru-RU" sz="6000">
                <a:solidFill>
                  <a:srgbClr val="FF99FF"/>
                </a:solidFill>
              </a:rPr>
              <a:t>1-9сигарет – сокращает жизнь на 4,6 года</a:t>
            </a:r>
          </a:p>
          <a:p>
            <a:r>
              <a:rPr lang="ru-RU" sz="6000">
                <a:solidFill>
                  <a:srgbClr val="FF99FF"/>
                </a:solidFill>
              </a:rPr>
              <a:t>10-19 сигарет – на 5,5 года</a:t>
            </a:r>
          </a:p>
          <a:p>
            <a:r>
              <a:rPr lang="ru-RU" sz="6000">
                <a:solidFill>
                  <a:srgbClr val="FF99FF"/>
                </a:solidFill>
              </a:rPr>
              <a:t>20-39сигарет – на 6,2лет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Удручающая  статистика: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715436" cy="4686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548"/>
                <a:gridCol w="1459219"/>
                <a:gridCol w="1763669"/>
              </a:tblGrid>
              <a:tr h="52070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Сравнительные    качества 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курящие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некурящие</a:t>
                      </a:r>
                      <a:endParaRPr lang="ru-RU" sz="2400" dirty="0"/>
                    </a:p>
                  </a:txBody>
                  <a:tcPr/>
                </a:tc>
              </a:tr>
              <a:tr h="52070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Нервозность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aseline="0" dirty="0" smtClean="0"/>
                        <a:t>    </a:t>
                      </a:r>
                      <a:r>
                        <a:rPr lang="ru-RU" sz="2800" dirty="0" smtClean="0"/>
                        <a:t>14%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  1%</a:t>
                      </a:r>
                      <a:endParaRPr lang="ru-RU" sz="2800" dirty="0"/>
                    </a:p>
                  </a:txBody>
                  <a:tcPr/>
                </a:tc>
              </a:tr>
              <a:tr h="52070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Понижение  слуха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13%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</a:t>
                      </a:r>
                      <a:r>
                        <a:rPr lang="ru-RU" sz="2800" dirty="0" smtClean="0"/>
                        <a:t>1%</a:t>
                      </a:r>
                      <a:endParaRPr lang="ru-RU" sz="2800" dirty="0"/>
                    </a:p>
                  </a:txBody>
                  <a:tcPr/>
                </a:tc>
              </a:tr>
              <a:tr h="52070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Плохая  память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12%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</a:t>
                      </a:r>
                      <a:r>
                        <a:rPr lang="ru-RU" sz="2800" dirty="0" smtClean="0"/>
                        <a:t>1%</a:t>
                      </a:r>
                      <a:endParaRPr lang="ru-RU" sz="2800" dirty="0"/>
                    </a:p>
                  </a:txBody>
                  <a:tcPr/>
                </a:tc>
              </a:tr>
              <a:tr h="52070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Плохое  физическое  состояние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</a:t>
                      </a:r>
                      <a:r>
                        <a:rPr lang="ru-RU" sz="2800" dirty="0" smtClean="0"/>
                        <a:t>12%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</a:t>
                      </a:r>
                      <a:r>
                        <a:rPr lang="ru-RU" sz="2800" dirty="0" smtClean="0"/>
                        <a:t>2%</a:t>
                      </a:r>
                      <a:endParaRPr lang="ru-RU" sz="2800" dirty="0"/>
                    </a:p>
                  </a:txBody>
                  <a:tcPr/>
                </a:tc>
              </a:tr>
              <a:tr h="52070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Плохое  умственное  состояние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 18%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  1%</a:t>
                      </a:r>
                      <a:endParaRPr lang="ru-RU" sz="2800" dirty="0"/>
                    </a:p>
                  </a:txBody>
                  <a:tcPr/>
                </a:tc>
              </a:tr>
              <a:tr h="52070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Нечистоплотность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12%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</a:t>
                      </a:r>
                      <a:r>
                        <a:rPr lang="ru-RU" sz="2800" dirty="0" smtClean="0"/>
                        <a:t> 1%</a:t>
                      </a:r>
                      <a:endParaRPr lang="ru-RU" sz="2800" dirty="0"/>
                    </a:p>
                  </a:txBody>
                  <a:tcPr/>
                </a:tc>
              </a:tr>
              <a:tr h="52070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Низкая</a:t>
                      </a:r>
                      <a:r>
                        <a:rPr lang="ru-RU" sz="2800" baseline="0" dirty="0" smtClean="0"/>
                        <a:t>  успеваемость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18%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</a:t>
                      </a:r>
                      <a:r>
                        <a:rPr lang="ru-RU" sz="2800" dirty="0" smtClean="0"/>
                        <a:t>3%</a:t>
                      </a:r>
                      <a:endParaRPr lang="ru-RU" sz="2800" dirty="0"/>
                    </a:p>
                  </a:txBody>
                  <a:tcPr/>
                </a:tc>
              </a:tr>
              <a:tr h="52070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Замедленная  реакция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r>
                        <a:rPr lang="ru-RU" sz="2800" dirty="0" smtClean="0"/>
                        <a:t> 19%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</a:t>
                      </a:r>
                      <a:r>
                        <a:rPr lang="ru-RU" sz="2800" dirty="0" smtClean="0"/>
                        <a:t>3%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22400"/>
          </a:xfrm>
        </p:spPr>
        <p:txBody>
          <a:bodyPr/>
          <a:lstStyle/>
          <a:p>
            <a:r>
              <a:rPr lang="ru-RU" sz="4000"/>
              <a:t> Курящие несовершеннолетние </a:t>
            </a:r>
            <a:br>
              <a:rPr lang="ru-RU" sz="4000"/>
            </a:br>
            <a:r>
              <a:rPr lang="ru-RU" sz="4000"/>
              <a:t>в России</a:t>
            </a: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25588" y="1833563"/>
          <a:ext cx="60912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/>
              <a:t>Женщина и курение</a:t>
            </a:r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media" sz="half" idx="2"/>
          </p:nvPr>
        </p:nvSpPr>
        <p:spPr/>
      </p:sp>
      <p:pic>
        <p:nvPicPr>
          <p:cNvPr id="227335" name="Picture 7" descr="5644564565645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7488238" cy="5300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2452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333375"/>
            <a:ext cx="8656637" cy="6059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27088" y="620713"/>
            <a:ext cx="72009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FF"/>
                </a:solidFill>
                <a:latin typeface="Times New Roman" pitchFamily="18" charset="0"/>
              </a:rPr>
              <a:t>Ученые не могут еще точно установить, как наркотики с такой быстротой включаются в обмен веществ человека и становятся необходимой составной частью него. Но уже доказано, что наркотики воздействуют на центр в головном мозге, который отвечает за «поощрение». При этом происходит выброс дофамина в кровь и человек чувствует возбуждение.</a:t>
            </a:r>
          </a:p>
          <a:p>
            <a:r>
              <a:rPr lang="ru-RU" sz="2000">
                <a:solidFill>
                  <a:srgbClr val="0000FF"/>
                </a:solidFill>
                <a:latin typeface="Times New Roman" pitchFamily="18" charset="0"/>
              </a:rPr>
              <a:t>   Но наркотики отрицательно воздействуют на организм человека. Прежде всего, они снимают боль и снижают болевой порог чувствительности.</a:t>
            </a:r>
          </a:p>
          <a:p>
            <a:r>
              <a:rPr lang="ru-RU" sz="2000">
                <a:solidFill>
                  <a:srgbClr val="0000FF"/>
                </a:solidFill>
                <a:latin typeface="Times New Roman" pitchFamily="18" charset="0"/>
              </a:rPr>
              <a:t> Это равносильно снятию «службы охраны».</a:t>
            </a:r>
          </a:p>
          <a:p>
            <a:pPr eaLnBrk="0" hangingPunct="0"/>
            <a:endParaRPr lang="ru-RU" sz="20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43715" name="Picture 8" descr="07020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789363"/>
            <a:ext cx="4064000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403350" y="115888"/>
            <a:ext cx="633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>
                <a:solidFill>
                  <a:srgbClr val="0000FF"/>
                </a:solidFill>
                <a:latin typeface="Times New Roman" pitchFamily="18" charset="0"/>
              </a:rPr>
              <a:t>2.Влияние наркотиков на организм человека.</a:t>
            </a:r>
            <a:endParaRPr lang="ru-RU" sz="20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11188" y="476250"/>
            <a:ext cx="831691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	Наркотики воздействуют на дыхательный центр и хеморецепторы, которые отвечают за количество кислорода в крови, не реагируют на углекислый газ и происходит кислородное голодание организма. Наркоманы часто умирают от паралича дыхательного центра в результате передозировки.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	Наркотики также влияют на к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шлевой центр. Кашель – это защитная реакция нашего организма, но у наркоманов отключается защитный механизм кашля. </a:t>
            </a:r>
            <a:endParaRPr lang="ru-RU" sz="4000">
              <a:latin typeface="Times New Roman" pitchFamily="18" charset="0"/>
            </a:endParaRPr>
          </a:p>
        </p:txBody>
      </p:sp>
      <p:pic>
        <p:nvPicPr>
          <p:cNvPr id="233475" name="Picture 4" descr="070205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3000375"/>
            <a:ext cx="37147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mposit_1213_004100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285728"/>
            <a:ext cx="8286808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mposit_1213_004632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285728"/>
            <a:ext cx="8286808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mposit_1213_004728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285728"/>
            <a:ext cx="8286808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65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611188" y="981075"/>
            <a:ext cx="8075612" cy="5114925"/>
          </a:xfrm>
        </p:spPr>
        <p:txBody>
          <a:bodyPr/>
          <a:lstStyle/>
          <a:p>
            <a:r>
              <a:rPr lang="ru-RU" sz="6000">
                <a:solidFill>
                  <a:srgbClr val="0000FF"/>
                </a:solidFill>
              </a:rPr>
              <a:t>«Привычка – вторая натура»</a:t>
            </a:r>
          </a:p>
          <a:p>
            <a:r>
              <a:rPr lang="ru-RU" sz="6000">
                <a:solidFill>
                  <a:srgbClr val="0000FF"/>
                </a:solidFill>
              </a:rPr>
              <a:t>«Посеешь  привычку – пожнёшь  характер»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4" grpId="0"/>
      <p:bldP spid="6146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183300" name="Picture 4" descr="5965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1500174"/>
            <a:ext cx="6572296" cy="4500594"/>
          </a:xfrm>
          <a:noFill/>
          <a:ln/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184325" name="Picture 5" descr="32233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04" y="1071546"/>
            <a:ext cx="6072230" cy="5092702"/>
          </a:xfrm>
          <a:noFill/>
          <a:ln/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185348" name="Picture 4" descr="654465556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28" y="1500174"/>
            <a:ext cx="6000792" cy="4429156"/>
          </a:xfrm>
          <a:noFill/>
          <a:ln/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5" name="Rectangle 7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/>
              <a:t>Возможные  последствия</a:t>
            </a:r>
            <a:endParaRPr lang="ru-RU" dirty="0"/>
          </a:p>
        </p:txBody>
      </p:sp>
      <p:sp>
        <p:nvSpPr>
          <p:cNvPr id="155658" name="Rectangle 10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155659" name="Picture 11" descr="48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285860"/>
            <a:ext cx="8424862" cy="5572140"/>
          </a:xfrm>
          <a:noFill/>
          <a:ln/>
        </p:spPr>
      </p:pic>
      <p:sp>
        <p:nvSpPr>
          <p:cNvPr id="155661" name="Rectangle 1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6918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3438" y="1628775"/>
            <a:ext cx="4038600" cy="2189163"/>
          </a:xfrm>
        </p:spPr>
        <p:txBody>
          <a:bodyPr/>
          <a:lstStyle/>
          <a:p>
            <a:endParaRPr lang="ru-RU" sz="2400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166920" name="Picture 8" descr="27123773_0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33375"/>
            <a:ext cx="8208962" cy="6267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1437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68966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168968" name="Picture 8" descr="27123781_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8353425" cy="6194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996973"/>
          </a:xfrm>
        </p:spPr>
        <p:txBody>
          <a:bodyPr/>
          <a:lstStyle/>
          <a:p>
            <a:r>
              <a:rPr lang="ru-RU" dirty="0" smtClean="0"/>
              <a:t>Скажи своё  </a:t>
            </a:r>
            <a:r>
              <a:rPr lang="ru-RU" sz="7200" dirty="0" smtClean="0"/>
              <a:t>нет</a:t>
            </a:r>
            <a:r>
              <a:rPr lang="ru-RU" sz="6000" dirty="0" smtClean="0"/>
              <a:t>!</a:t>
            </a:r>
            <a:endParaRPr lang="ru-RU" sz="6000" dirty="0"/>
          </a:p>
        </p:txBody>
      </p:sp>
      <p:sp>
        <p:nvSpPr>
          <p:cNvPr id="187399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187400" name="Picture 8" descr="4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196975"/>
            <a:ext cx="3744912" cy="4968875"/>
          </a:xfrm>
          <a:noFill/>
          <a:ln/>
        </p:spPr>
      </p:pic>
      <p:pic>
        <p:nvPicPr>
          <p:cNvPr id="187401" name="Picture 9" descr="323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00562" y="1214422"/>
            <a:ext cx="4249737" cy="4895850"/>
          </a:xfrm>
          <a:noFill/>
          <a:ln/>
        </p:spPr>
      </p:pic>
      <p:pic>
        <p:nvPicPr>
          <p:cNvPr id="7" name="Сте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357166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5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r>
              <a:rPr lang="ru-RU" sz="3600" dirty="0" smtClean="0"/>
              <a:t>Суд над вредными привычками</a:t>
            </a:r>
            <a:endParaRPr lang="ru-RU" sz="3600" dirty="0"/>
          </a:p>
        </p:txBody>
      </p:sp>
      <p:pic>
        <p:nvPicPr>
          <p:cNvPr id="4" name="Содержимое 3" descr="S70018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357298"/>
            <a:ext cx="7072362" cy="513081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9"/>
          </a:xfrm>
        </p:spPr>
        <p:txBody>
          <a:bodyPr/>
          <a:lstStyle/>
          <a:p>
            <a:r>
              <a:rPr lang="ru-RU" sz="2800" dirty="0" smtClean="0"/>
              <a:t>Работа  с текстами  </a:t>
            </a:r>
            <a:r>
              <a:rPr lang="ru-RU" sz="2800" dirty="0" smtClean="0"/>
              <a:t>кодексов</a:t>
            </a:r>
            <a:endParaRPr lang="ru-RU" sz="2800" dirty="0"/>
          </a:p>
        </p:txBody>
      </p:sp>
      <p:pic>
        <p:nvPicPr>
          <p:cNvPr id="4" name="Содержимое 3" descr="S70018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214423"/>
            <a:ext cx="7143800" cy="521497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500174"/>
            <a:ext cx="7158062" cy="4738702"/>
          </a:xfrm>
        </p:spPr>
        <p:txBody>
          <a:bodyPr/>
          <a:lstStyle/>
          <a:p>
            <a:pPr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  Почему  </a:t>
            </a:r>
            <a:r>
              <a:rPr lang="ru-RU" sz="6000" dirty="0">
                <a:solidFill>
                  <a:srgbClr val="FF0000"/>
                </a:solidFill>
              </a:rPr>
              <a:t>человек  </a:t>
            </a:r>
            <a:r>
              <a:rPr lang="ru-RU" sz="6000" dirty="0" smtClean="0">
                <a:solidFill>
                  <a:srgbClr val="FF0000"/>
                </a:solidFill>
              </a:rPr>
              <a:t>   начинает  </a:t>
            </a:r>
            <a:r>
              <a:rPr lang="ru-RU" sz="6000" dirty="0">
                <a:solidFill>
                  <a:srgbClr val="FF0000"/>
                </a:solidFill>
              </a:rPr>
              <a:t>употреблять</a:t>
            </a:r>
          </a:p>
          <a:p>
            <a:pPr>
              <a:buFont typeface="Wingdings" pitchFamily="2" charset="2"/>
              <a:buNone/>
            </a:pPr>
            <a:r>
              <a:rPr lang="ru-RU" sz="6000" dirty="0">
                <a:solidFill>
                  <a:srgbClr val="FF0000"/>
                </a:solidFill>
              </a:rPr>
              <a:t>  наркотики?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675687" cy="6408738"/>
          </a:xfrm>
        </p:spPr>
        <p:txBody>
          <a:bodyPr/>
          <a:lstStyle/>
          <a:p>
            <a:r>
              <a:rPr lang="ru-RU" sz="6000" dirty="0"/>
              <a:t>Пробуют за </a:t>
            </a:r>
            <a:r>
              <a:rPr lang="ru-RU" sz="6000" dirty="0" smtClean="0"/>
              <a:t>компанию-32%</a:t>
            </a:r>
            <a:endParaRPr lang="ru-RU" sz="6000" dirty="0"/>
          </a:p>
          <a:p>
            <a:r>
              <a:rPr lang="ru-RU" sz="6000" dirty="0"/>
              <a:t>Хочется разнообразия</a:t>
            </a:r>
          </a:p>
          <a:p>
            <a:r>
              <a:rPr lang="ru-RU" sz="6000" dirty="0"/>
              <a:t>Из-за любопытства</a:t>
            </a:r>
          </a:p>
          <a:p>
            <a:r>
              <a:rPr lang="ru-RU" sz="6000" dirty="0"/>
              <a:t>Назло </a:t>
            </a:r>
            <a:r>
              <a:rPr lang="ru-RU" sz="6000" dirty="0" smtClean="0"/>
              <a:t>родителям2%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820150" cy="5975350"/>
          </a:xfrm>
        </p:spPr>
        <p:txBody>
          <a:bodyPr/>
          <a:lstStyle/>
          <a:p>
            <a:r>
              <a:rPr lang="ru-RU" sz="6000" dirty="0"/>
              <a:t>Неблагополучная семья</a:t>
            </a:r>
          </a:p>
          <a:p>
            <a:r>
              <a:rPr lang="ru-RU" sz="6000" dirty="0"/>
              <a:t>Желание забыться от </a:t>
            </a:r>
            <a:r>
              <a:rPr lang="ru-RU" sz="6000" dirty="0" smtClean="0"/>
              <a:t>проблем-27%</a:t>
            </a:r>
            <a:endParaRPr lang="ru-RU" sz="6000" dirty="0"/>
          </a:p>
          <a:p>
            <a:r>
              <a:rPr lang="ru-RU" sz="6000" dirty="0"/>
              <a:t>Стремление </a:t>
            </a:r>
            <a:r>
              <a:rPr lang="ru-RU" sz="6000" dirty="0" smtClean="0"/>
              <a:t>самоутвердиться4%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18487" cy="5797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6000" dirty="0"/>
              <a:t>Стадное чувство</a:t>
            </a:r>
          </a:p>
          <a:p>
            <a:pPr>
              <a:lnSpc>
                <a:spcPct val="90000"/>
              </a:lnSpc>
            </a:pPr>
            <a:r>
              <a:rPr lang="ru-RU" sz="6000" dirty="0"/>
              <a:t>Желание показаться «крутым</a:t>
            </a:r>
            <a:r>
              <a:rPr lang="ru-RU" sz="6000" dirty="0" smtClean="0"/>
              <a:t>»-4%</a:t>
            </a:r>
            <a:endParaRPr lang="ru-RU" sz="6000" dirty="0"/>
          </a:p>
          <a:p>
            <a:pPr>
              <a:lnSpc>
                <a:spcPct val="90000"/>
              </a:lnSpc>
            </a:pPr>
            <a:r>
              <a:rPr lang="ru-RU" sz="6000" dirty="0"/>
              <a:t>Насильно  садят на </a:t>
            </a:r>
            <a:r>
              <a:rPr lang="ru-RU" sz="6000" dirty="0" err="1"/>
              <a:t>нарокотики</a:t>
            </a:r>
            <a:endParaRPr lang="ru-RU" sz="6000" dirty="0"/>
          </a:p>
          <a:p>
            <a:pPr>
              <a:lnSpc>
                <a:spcPct val="90000"/>
              </a:lnSpc>
            </a:pP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6097" y="41873"/>
            <a:ext cx="9017024" cy="673058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Ctr="0">
            <a:normAutofit/>
          </a:bodyPr>
          <a:lstStyle/>
          <a:p>
            <a:r>
              <a:rPr lang="ru-RU">
                <a:solidFill>
                  <a:srgbClr val="000000"/>
                </a:solidFill>
                <a:effectLst/>
                <a:latin typeface="Arial Black" pitchFamily="34" charset="0"/>
              </a:rPr>
              <a:t>ДЕЛО </a:t>
            </a:r>
            <a:br>
              <a:rPr lang="ru-RU">
                <a:solidFill>
                  <a:srgbClr val="000000"/>
                </a:solidFill>
                <a:effectLst/>
                <a:latin typeface="Arial Black" pitchFamily="34" charset="0"/>
              </a:rPr>
            </a:br>
            <a:r>
              <a:rPr lang="ru-RU">
                <a:solidFill>
                  <a:srgbClr val="000000"/>
                </a:solidFill>
                <a:effectLst/>
                <a:latin typeface="Arial Black" pitchFamily="34" charset="0"/>
              </a:rPr>
              <a:t>по обвинению </a:t>
            </a:r>
            <a:br>
              <a:rPr lang="ru-RU">
                <a:solidFill>
                  <a:srgbClr val="000000"/>
                </a:solidFill>
                <a:effectLst/>
                <a:latin typeface="Arial Black" pitchFamily="34" charset="0"/>
              </a:rPr>
            </a:br>
            <a:r>
              <a:rPr lang="ru-RU">
                <a:solidFill>
                  <a:srgbClr val="000000"/>
                </a:solidFill>
                <a:effectLst/>
                <a:latin typeface="Arial Black" pitchFamily="34" charset="0"/>
              </a:rPr>
              <a:t>табака, </a:t>
            </a:r>
            <a:br>
              <a:rPr lang="ru-RU">
                <a:solidFill>
                  <a:srgbClr val="000000"/>
                </a:solidFill>
                <a:effectLst/>
                <a:latin typeface="Arial Black" pitchFamily="34" charset="0"/>
              </a:rPr>
            </a:br>
            <a:r>
              <a:rPr lang="ru-RU">
                <a:solidFill>
                  <a:srgbClr val="000000"/>
                </a:solidFill>
                <a:effectLst/>
                <a:latin typeface="Arial Black" pitchFamily="34" charset="0"/>
              </a:rPr>
              <a:t>алкоголя </a:t>
            </a:r>
            <a:br>
              <a:rPr lang="ru-RU">
                <a:solidFill>
                  <a:srgbClr val="000000"/>
                </a:solidFill>
                <a:effectLst/>
                <a:latin typeface="Arial Black" pitchFamily="34" charset="0"/>
              </a:rPr>
            </a:br>
            <a:r>
              <a:rPr lang="ru-RU">
                <a:solidFill>
                  <a:srgbClr val="000000"/>
                </a:solidFill>
                <a:effectLst/>
                <a:latin typeface="Arial Black" pitchFamily="34" charset="0"/>
              </a:rPr>
              <a:t>и наркотика </a:t>
            </a:r>
            <a:br>
              <a:rPr lang="ru-RU">
                <a:solidFill>
                  <a:srgbClr val="000000"/>
                </a:solidFill>
                <a:effectLst/>
                <a:latin typeface="Arial Black" pitchFamily="34" charset="0"/>
              </a:rPr>
            </a:br>
            <a:r>
              <a:rPr lang="ru-RU">
                <a:solidFill>
                  <a:srgbClr val="000000"/>
                </a:solidFill>
                <a:effectLst/>
                <a:latin typeface="Arial Black" pitchFamily="34" charset="0"/>
              </a:rPr>
              <a:t>в нанесении вреда </a:t>
            </a:r>
            <a:br>
              <a:rPr lang="ru-RU">
                <a:solidFill>
                  <a:srgbClr val="000000"/>
                </a:solidFill>
                <a:effectLst/>
                <a:latin typeface="Arial Black" pitchFamily="34" charset="0"/>
              </a:rPr>
            </a:br>
            <a:r>
              <a:rPr lang="ru-RU">
                <a:solidFill>
                  <a:srgbClr val="000000"/>
                </a:solidFill>
                <a:effectLst/>
                <a:latin typeface="Arial Black" pitchFamily="34" charset="0"/>
              </a:rPr>
              <a:t>человечеству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Употребление спиртных напитков несовершеннолетними</a:t>
            </a: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835150" y="1844675"/>
          <a:ext cx="609123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628775"/>
          </a:xfrm>
        </p:spPr>
        <p:txBody>
          <a:bodyPr/>
          <a:lstStyle/>
          <a:p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 состоянии  опьянения</a:t>
            </a:r>
            <a:b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совершается: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4400"/>
          </a:p>
          <a:p>
            <a:pPr>
              <a:lnSpc>
                <a:spcPct val="90000"/>
              </a:lnSpc>
            </a:pPr>
            <a:r>
              <a:rPr lang="ru-RU" sz="4400"/>
              <a:t>Кражи – 55%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4400"/>
          </a:p>
          <a:p>
            <a:pPr>
              <a:lnSpc>
                <a:spcPct val="90000"/>
              </a:lnSpc>
            </a:pPr>
            <a:r>
              <a:rPr lang="ru-RU" sz="4400"/>
              <a:t>Грабежи – 79%</a:t>
            </a:r>
          </a:p>
          <a:p>
            <a:pPr>
              <a:lnSpc>
                <a:spcPct val="90000"/>
              </a:lnSpc>
            </a:pPr>
            <a:endParaRPr lang="ru-RU" sz="4400"/>
          </a:p>
          <a:p>
            <a:pPr>
              <a:lnSpc>
                <a:spcPct val="90000"/>
              </a:lnSpc>
            </a:pPr>
            <a:r>
              <a:rPr lang="ru-RU" sz="4400"/>
              <a:t>Нападения – 70%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лен">
  <a:themeElements>
    <a:clrScheme name="Клен 5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CCFF99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арелка">
  <a:themeElements>
    <a:clrScheme name="Тарелка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Тарелка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арелка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555</TotalTime>
  <Words>276</Words>
  <Application>Microsoft Office PowerPoint</Application>
  <PresentationFormat>Экран (4:3)</PresentationFormat>
  <Paragraphs>68</Paragraphs>
  <Slides>28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Сотрудничество</vt:lpstr>
      <vt:lpstr>Клен</vt:lpstr>
      <vt:lpstr>Текстура</vt:lpstr>
      <vt:lpstr>Тарелка</vt:lpstr>
      <vt:lpstr>Глобус</vt:lpstr>
      <vt:lpstr>Орбита</vt:lpstr>
      <vt:lpstr>Разрез</vt:lpstr>
      <vt:lpstr>Занавес</vt:lpstr>
      <vt:lpstr>  Вредным       привычкам – нет!</vt:lpstr>
      <vt:lpstr>Слайд 2</vt:lpstr>
      <vt:lpstr>Слайд 3</vt:lpstr>
      <vt:lpstr>Слайд 4</vt:lpstr>
      <vt:lpstr>Слайд 5</vt:lpstr>
      <vt:lpstr>Слайд 6</vt:lpstr>
      <vt:lpstr>ДЕЛО  по обвинению  табака,  алкоголя  и наркотика  в нанесении вреда  человечеству</vt:lpstr>
      <vt:lpstr>Употребление спиртных напитков несовершеннолетними</vt:lpstr>
      <vt:lpstr>В  состоянии  опьянения совершается:</vt:lpstr>
      <vt:lpstr>Опасные цифры:</vt:lpstr>
      <vt:lpstr>Удручающая  статистика:</vt:lpstr>
      <vt:lpstr> Курящие несовершеннолетние  в России</vt:lpstr>
      <vt:lpstr>Женщина и курение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Возможные  последствия</vt:lpstr>
      <vt:lpstr>Слайд 24</vt:lpstr>
      <vt:lpstr>Слайд 25</vt:lpstr>
      <vt:lpstr>Скажи своё  нет!</vt:lpstr>
      <vt:lpstr>Суд над вредными привычками</vt:lpstr>
      <vt:lpstr>Работа  с текстами  кодексов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Вредным       привычкам – нет!</dc:title>
  <dc:creator>User</dc:creator>
  <cp:lastModifiedBy>1</cp:lastModifiedBy>
  <cp:revision>47</cp:revision>
  <dcterms:created xsi:type="dcterms:W3CDTF">2008-12-08T15:35:22Z</dcterms:created>
  <dcterms:modified xsi:type="dcterms:W3CDTF">2009-01-12T17:52:37Z</dcterms:modified>
</cp:coreProperties>
</file>