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0"/>
  </p:notesMasterIdLst>
  <p:sldIdLst>
    <p:sldId id="256" r:id="rId2"/>
    <p:sldId id="312" r:id="rId3"/>
    <p:sldId id="294" r:id="rId4"/>
    <p:sldId id="311" r:id="rId5"/>
    <p:sldId id="292" r:id="rId6"/>
    <p:sldId id="293" r:id="rId7"/>
    <p:sldId id="295" r:id="rId8"/>
    <p:sldId id="296" r:id="rId9"/>
    <p:sldId id="297" r:id="rId10"/>
    <p:sldId id="269" r:id="rId11"/>
    <p:sldId id="298" r:id="rId12"/>
    <p:sldId id="315" r:id="rId13"/>
    <p:sldId id="316" r:id="rId14"/>
    <p:sldId id="302" r:id="rId15"/>
    <p:sldId id="291" r:id="rId16"/>
    <p:sldId id="303" r:id="rId17"/>
    <p:sldId id="304" r:id="rId18"/>
    <p:sldId id="305" r:id="rId19"/>
    <p:sldId id="313" r:id="rId20"/>
    <p:sldId id="314" r:id="rId21"/>
    <p:sldId id="306" r:id="rId22"/>
    <p:sldId id="331" r:id="rId23"/>
    <p:sldId id="332" r:id="rId24"/>
    <p:sldId id="333" r:id="rId25"/>
    <p:sldId id="334" r:id="rId26"/>
    <p:sldId id="335" r:id="rId27"/>
    <p:sldId id="336" r:id="rId28"/>
    <p:sldId id="343" r:id="rId29"/>
    <p:sldId id="344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19" r:id="rId42"/>
    <p:sldId id="277" r:id="rId43"/>
    <p:sldId id="341" r:id="rId44"/>
    <p:sldId id="342" r:id="rId45"/>
    <p:sldId id="338" r:id="rId46"/>
    <p:sldId id="339" r:id="rId47"/>
    <p:sldId id="340" r:id="rId48"/>
    <p:sldId id="33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45" autoAdjust="0"/>
    <p:restoredTop sz="86433" autoAdjust="0"/>
  </p:normalViewPr>
  <p:slideViewPr>
    <p:cSldViewPr>
      <p:cViewPr>
        <p:scale>
          <a:sx n="100" d="100"/>
          <a:sy n="100" d="100"/>
        </p:scale>
        <p:origin x="162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7FE7A-BD17-4441-B41E-DDEFA3D00824}" type="datetimeFigureOut">
              <a:rPr lang="ru-RU" smtClean="0"/>
              <a:pPr/>
              <a:t>22.06.2009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E02DA-570D-437D-BF82-FFECC5FA7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E02DA-570D-437D-BF82-FFECC5FA726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E02DA-570D-437D-BF82-FFECC5FA726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58EB71-5467-49C4-80FC-0CEC826C36CD}" type="datetimeFigureOut">
              <a:rPr lang="ru-RU" smtClean="0"/>
              <a:pPr/>
              <a:t>22.06.2009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1BED1C-567B-48E7-859F-AB006B3130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5643578"/>
            <a:ext cx="6480048" cy="92869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Подготовила учитель русского языка и  литературы СОШ № 4 Шкуринская Т.в.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214422"/>
            <a:ext cx="6480048" cy="264320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Преподавание русского языка и литературы с использованием ИКТ</a:t>
            </a:r>
            <a:endParaRPr lang="ru-RU" sz="4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467600" cy="5554683"/>
          </a:xfrm>
        </p:spPr>
        <p:txBody>
          <a:bodyPr>
            <a:normAutofit/>
          </a:bodyPr>
          <a:lstStyle/>
          <a:p>
            <a:r>
              <a:rPr lang="ru-RU" sz="5200" dirty="0" smtClean="0"/>
              <a:t>Расскажи мне, и я забуду,  покажи мне, и я запомню, дай мне попробовать, и я научусь.</a:t>
            </a:r>
          </a:p>
          <a:p>
            <a:pPr algn="r"/>
            <a:r>
              <a:rPr lang="ru-RU" sz="3600" dirty="0" smtClean="0"/>
              <a:t>Китайская мудрость</a:t>
            </a:r>
          </a:p>
          <a:p>
            <a:pPr algn="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7467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500834"/>
          </a:xfrm>
        </p:spPr>
        <p:txBody>
          <a:bodyPr>
            <a:noAutofit/>
          </a:bodyPr>
          <a:lstStyle/>
          <a:p>
            <a:r>
              <a:rPr lang="ru-RU" sz="1400" dirty="0" smtClean="0"/>
              <a:t>Сегодня  необходимо, чтобы учитель – предметник умел 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r>
              <a:rPr lang="ru-RU" sz="1400" dirty="0" smtClean="0"/>
              <a:t>1. обрабатывать текстовую, цифровую, графическую и звуковую информацию для подготовки дидактических материалов (варианты заданий, таблицы, чертежи, схемы, рисунки), чтобы работать с ними на уроке; 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r>
              <a:rPr lang="ru-RU" sz="1400" dirty="0" smtClean="0"/>
              <a:t>2. создавать слайды по данному учебному материалу, используя редактор презентации MS </a:t>
            </a:r>
            <a:r>
              <a:rPr lang="ru-RU" sz="1400" dirty="0" err="1" smtClean="0"/>
              <a:t>Power</a:t>
            </a:r>
            <a:r>
              <a:rPr lang="ru-RU" sz="1400" dirty="0" smtClean="0"/>
              <a:t> </a:t>
            </a:r>
            <a:r>
              <a:rPr lang="ru-RU" sz="1400" dirty="0" err="1" smtClean="0"/>
              <a:t>Point</a:t>
            </a:r>
            <a:r>
              <a:rPr lang="ru-RU" sz="1400" dirty="0" smtClean="0"/>
              <a:t> и демонстрировать презентацию на уроке; 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r>
              <a:rPr lang="ru-RU" sz="1400" dirty="0" smtClean="0"/>
              <a:t>3. использовать имеющиеся готовые программные продукты по своей дисциплине; 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r>
              <a:rPr lang="ru-RU" sz="1400" dirty="0" smtClean="0"/>
              <a:t>4. применять учебные программные средства (обучающие, закрепляющие, контролирующие); 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r>
              <a:rPr lang="ru-RU" sz="1400" dirty="0" smtClean="0"/>
              <a:t>5. осуществлять поиск необходимой информации в Интернете в процессе подготовки к урокам и внеклассным мероприятиям; 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r>
              <a:rPr lang="ru-RU" sz="1400" dirty="0" smtClean="0"/>
              <a:t>6. организовывать работу с учащимися по поиску необходимой информации в Интернете; 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r>
              <a:rPr lang="ru-RU" sz="1400" dirty="0" smtClean="0"/>
              <a:t>7. самостоятельно разрабатывать тесты или использовать готовые программы-оболочки, проводить компьютерное тестирование.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7467600" cy="75724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1472" y="357166"/>
          <a:ext cx="5643601" cy="7705725"/>
        </p:xfrm>
        <a:graphic>
          <a:graphicData uri="http://schemas.openxmlformats.org/presentationml/2006/ole">
            <p:oleObj spid="_x0000_s39938" name="Документ" r:id="rId4" imgW="6588725" imgH="928695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№ 15. 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i="1" dirty="0" smtClean="0"/>
              <a:t>(</a:t>
            </a:r>
            <a:r>
              <a:rPr lang="ru-RU" sz="3400" i="1" dirty="0" smtClean="0"/>
              <a:t>1)</a:t>
            </a:r>
            <a:r>
              <a:rPr lang="ru-RU" sz="3400" i="1" dirty="0" err="1" smtClean="0"/>
              <a:t>Раста</a:t>
            </a:r>
            <a:r>
              <a:rPr lang="ru-RU" sz="3400" i="1" dirty="0" smtClean="0"/>
              <a:t>..л </a:t>
            </a:r>
            <a:r>
              <a:rPr lang="ru-RU" sz="3400" dirty="0" smtClean="0"/>
              <a:t>мокрый снег. (2)Осталось на стекле пр..</a:t>
            </a:r>
            <a:r>
              <a:rPr lang="ru-RU" sz="3400" dirty="0" err="1" smtClean="0"/>
              <a:t>клеивш</a:t>
            </a:r>
            <a:r>
              <a:rPr lang="ru-RU" sz="3400" dirty="0" smtClean="0"/>
              <a:t>..</a:t>
            </a:r>
            <a:r>
              <a:rPr lang="ru-RU" sz="3400" dirty="0" err="1" smtClean="0"/>
              <a:t>еся</a:t>
            </a:r>
            <a:r>
              <a:rPr lang="ru-RU" sz="3400" dirty="0" smtClean="0"/>
              <a:t> </a:t>
            </a:r>
            <a:r>
              <a:rPr lang="ru-RU" sz="3400" i="1" dirty="0" err="1" smtClean="0"/>
              <a:t>птич</a:t>
            </a:r>
            <a:r>
              <a:rPr lang="ru-RU" sz="3400" i="1" dirty="0" smtClean="0"/>
              <a:t>..е </a:t>
            </a:r>
            <a:r>
              <a:rPr lang="ru-RU" sz="3400" dirty="0" smtClean="0"/>
              <a:t>пёр..</a:t>
            </a:r>
            <a:r>
              <a:rPr lang="ru-RU" sz="3400" dirty="0" err="1" smtClean="0"/>
              <a:t>шко</a:t>
            </a:r>
            <a:r>
              <a:rPr lang="ru-RU" sz="3400" dirty="0" smtClean="0"/>
              <a:t>. (3)Смятое. </a:t>
            </a:r>
            <a:r>
              <a:rPr lang="ru-RU" sz="3400" i="1" dirty="0" smtClean="0"/>
              <a:t>(4)Тусклое </a:t>
            </a:r>
            <a:r>
              <a:rPr lang="ru-RU" sz="3400" dirty="0" smtClean="0"/>
              <a:t>и (до) боли с..</a:t>
            </a:r>
            <a:r>
              <a:rPr lang="ru-RU" sz="3400" dirty="0" err="1" smtClean="0"/>
              <a:t>ротливое</a:t>
            </a:r>
            <a:r>
              <a:rPr lang="ru-RU" sz="3400" dirty="0" smtClean="0"/>
              <a:t>. (5)Может птаха малая стучала </a:t>
            </a:r>
            <a:r>
              <a:rPr lang="ru-RU" sz="3400" dirty="0" err="1" smtClean="0"/>
              <a:t>ноч</a:t>
            </a:r>
            <a:r>
              <a:rPr lang="ru-RU" sz="3400" dirty="0" smtClean="0"/>
              <a:t>..</a:t>
            </a:r>
            <a:r>
              <a:rPr lang="ru-RU" sz="3400" dirty="0" err="1" smtClean="0"/>
              <a:t>ю</a:t>
            </a:r>
            <a:r>
              <a:rPr lang="ru-RU" sz="3400" dirty="0" smtClean="0"/>
              <a:t> клювом по стеклу просилась в тепло а я тугой (на) ухо че­ловек не </a:t>
            </a:r>
            <a:r>
              <a:rPr lang="ru-RU" sz="3400" dirty="0" err="1" smtClean="0"/>
              <a:t>услыш</a:t>
            </a:r>
            <a:r>
              <a:rPr lang="ru-RU" sz="3400" dirty="0" smtClean="0"/>
              <a:t>..л её не пустил. (6)И пёр..</a:t>
            </a:r>
            <a:r>
              <a:rPr lang="ru-RU" sz="3400" dirty="0" err="1" smtClean="0"/>
              <a:t>шко</a:t>
            </a:r>
            <a:r>
              <a:rPr lang="ru-RU" sz="3400" dirty="0" smtClean="0"/>
              <a:t> это как укор </a:t>
            </a:r>
            <a:r>
              <a:rPr lang="ru-RU" sz="3400" i="1" dirty="0" smtClean="0"/>
              <a:t>беле..т на  </a:t>
            </a:r>
            <a:r>
              <a:rPr lang="ru-RU" sz="3400" dirty="0" smtClean="0"/>
              <a:t>стекле.</a:t>
            </a:r>
          </a:p>
          <a:p>
            <a:pPr>
              <a:buNone/>
            </a:pPr>
            <a:r>
              <a:rPr lang="ru-RU" sz="3400" dirty="0" smtClean="0"/>
              <a:t>              (7)Потом обсушило </a:t>
            </a:r>
            <a:r>
              <a:rPr lang="ru-RU" sz="3400" i="1" dirty="0" err="1" smtClean="0"/>
              <a:t>со.нцем</a:t>
            </a:r>
            <a:r>
              <a:rPr lang="ru-RU" sz="3400" i="1" dirty="0" smtClean="0"/>
              <a:t> </a:t>
            </a:r>
            <a:r>
              <a:rPr lang="ru-RU" sz="3400" dirty="0" smtClean="0"/>
              <a:t>стекло </a:t>
            </a:r>
            <a:r>
              <a:rPr lang="ru-RU" sz="3400" dirty="0" err="1" smtClean="0"/>
              <a:t>ун</a:t>
            </a:r>
            <a:r>
              <a:rPr lang="ru-RU" sz="3400" dirty="0" smtClean="0"/>
              <a:t>..</a:t>
            </a:r>
            <a:r>
              <a:rPr lang="ru-RU" sz="3400" dirty="0" err="1" smtClean="0"/>
              <a:t>сло</a:t>
            </a:r>
            <a:r>
              <a:rPr lang="ru-RU" sz="3400" dirty="0" smtClean="0"/>
              <a:t> куда (то) пёр..</a:t>
            </a:r>
            <a:r>
              <a:rPr lang="ru-RU" sz="3400" dirty="0" err="1" smtClean="0"/>
              <a:t>шко</a:t>
            </a:r>
            <a:r>
              <a:rPr lang="ru-RU" sz="3400" dirty="0" smtClean="0"/>
              <a:t>  а тоска оста­лась. (8)Должно быть не перезимовала птичка (не)(до) тянула до тепла и весны - вот сер..</a:t>
            </a:r>
            <a:r>
              <a:rPr lang="ru-RU" sz="3400" dirty="0" err="1" smtClean="0"/>
              <a:t>цу</a:t>
            </a:r>
            <a:r>
              <a:rPr lang="ru-RU" sz="3400" dirty="0" smtClean="0"/>
              <a:t> (то) и (не) ловко п..</a:t>
            </a:r>
            <a:r>
              <a:rPr lang="ru-RU" sz="3400" dirty="0" err="1" smtClean="0"/>
              <a:t>чально</a:t>
            </a:r>
            <a:r>
              <a:rPr lang="ru-RU" sz="3400" dirty="0" smtClean="0"/>
              <a:t>. (9)3ал..тело в..дать в меня пёр..</a:t>
            </a:r>
            <a:r>
              <a:rPr lang="ru-RU" sz="3400" dirty="0" err="1" smtClean="0"/>
              <a:t>шко</a:t>
            </a:r>
            <a:r>
              <a:rPr lang="ru-RU" sz="3400" dirty="0" smtClean="0"/>
              <a:t> пр..липло к моему сер..</a:t>
            </a:r>
            <a:r>
              <a:rPr lang="ru-RU" sz="3400" dirty="0" err="1" smtClean="0"/>
              <a:t>цу</a:t>
            </a:r>
            <a:r>
              <a:rPr lang="ru-RU" sz="3400" dirty="0" smtClean="0"/>
              <a:t>. (В. Астафьев.)</a:t>
            </a: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pPr>
              <a:buNone/>
            </a:pPr>
            <a:r>
              <a:rPr lang="ru-RU" dirty="0" smtClean="0"/>
              <a:t>1. Внимательно прочитайте текст. Вставьте, где необходимо, пропущенные буквы, раскройте скобки и расставьте недостающие знаки препинания. Текст не списывать!</a:t>
            </a:r>
          </a:p>
          <a:p>
            <a:pPr>
              <a:buNone/>
            </a:pPr>
            <a:r>
              <a:rPr lang="ru-RU" dirty="0" smtClean="0"/>
              <a:t>2. Выпишите выделенные курсивом слова и укажите в каждом из них количество букв и звуков.</a:t>
            </a:r>
          </a:p>
          <a:p>
            <a:pPr>
              <a:buNone/>
            </a:pPr>
            <a:r>
              <a:rPr lang="ru-RU" dirty="0" smtClean="0"/>
              <a:t>3. Выпишите из текста пять слов, образованных суффиксальным способом. Обозначьте суффиксы, с помощью которых образованы данные слова. </a:t>
            </a:r>
          </a:p>
          <a:p>
            <a:pPr>
              <a:buNone/>
            </a:pPr>
            <a:r>
              <a:rPr lang="ru-RU" dirty="0" smtClean="0"/>
              <a:t>4. Выпишите из текста три имени существительных первого склонения в той форме, в которой они стоят в тексте; определите их падеж. </a:t>
            </a:r>
          </a:p>
          <a:p>
            <a:pPr>
              <a:buNone/>
            </a:pPr>
            <a:r>
              <a:rPr lang="ru-RU" dirty="0" smtClean="0"/>
              <a:t>5. Среди предложений № 1 - 6 найдите неполные предложения. Укажите их номера.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Использование ИКТ для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планирования учебного материала и учебных занятий, </a:t>
            </a:r>
          </a:p>
          <a:p>
            <a:pPr lvl="0"/>
            <a:r>
              <a:rPr lang="ru-RU" dirty="0" smtClean="0"/>
              <a:t>подготовки печатных материалов к урокам ( приложение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обработки результатов проверочных и контрольных работ</a:t>
            </a:r>
          </a:p>
          <a:p>
            <a:pPr lvl="0"/>
            <a:r>
              <a:rPr lang="ru-RU" dirty="0" smtClean="0"/>
              <a:t> ( приложение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, в частности диаграмма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en-US" dirty="0" smtClean="0"/>
              <a:t>Graph</a:t>
            </a:r>
            <a:r>
              <a:rPr lang="ru-RU" dirty="0" smtClean="0"/>
              <a:t> 97, а также электронные таблицы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Excel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7467600" cy="591187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 </a:t>
            </a:r>
            <a:r>
              <a:rPr lang="ru-RU" sz="3300" dirty="0" smtClean="0"/>
              <a:t>В   своей работе я использую:</a:t>
            </a:r>
          </a:p>
          <a:p>
            <a:endParaRPr lang="ru-RU" sz="3300" dirty="0" smtClean="0"/>
          </a:p>
          <a:p>
            <a:pPr lvl="0"/>
            <a:r>
              <a:rPr lang="ru-RU" sz="3300" dirty="0" smtClean="0"/>
              <a:t>стандартные программные модули, входящие в состав программно-методического комплекса серии «Школьный наставник. Русский язык. Средняя школа». ;</a:t>
            </a:r>
          </a:p>
          <a:p>
            <a:pPr lvl="0"/>
            <a:r>
              <a:rPr lang="ru-RU" sz="3300" dirty="0" smtClean="0"/>
              <a:t>программно-методический комплекс «Учебный тренажёр. Централизованное тестирование» (11 класс);</a:t>
            </a:r>
          </a:p>
          <a:p>
            <a:pPr lvl="0"/>
            <a:r>
              <a:rPr lang="ru-RU" sz="3300" dirty="0" smtClean="0"/>
              <a:t>компьютер, </a:t>
            </a:r>
            <a:r>
              <a:rPr lang="ru-RU" sz="3300" dirty="0" err="1" smtClean="0"/>
              <a:t>мультимедийный</a:t>
            </a:r>
            <a:r>
              <a:rPr lang="ru-RU" sz="3300" dirty="0" smtClean="0"/>
              <a:t> проектор для подготовки фрагментов уроков и учебных презентаций по русскому языку и литературе (5 – 11 класс);</a:t>
            </a:r>
          </a:p>
          <a:p>
            <a:pPr lvl="0"/>
            <a:r>
              <a:rPr lang="ru-RU" sz="3300" dirty="0" smtClean="0"/>
              <a:t>электронные учебники по русскому языку, компьютерные программы-репетиторы на </a:t>
            </a:r>
            <a:r>
              <a:rPr lang="en-US" sz="3300" dirty="0" smtClean="0"/>
              <a:t>CD</a:t>
            </a:r>
            <a:r>
              <a:rPr lang="ru-RU" sz="3300" dirty="0" smtClean="0"/>
              <a:t>-дисках, например, «Русский язык. Программа-тренажёр» из серии «Репетитор» (РФ) (9-11 класс);</a:t>
            </a:r>
          </a:p>
          <a:p>
            <a:pPr lvl="0"/>
            <a:r>
              <a:rPr lang="ru-RU" sz="3300" dirty="0" smtClean="0"/>
              <a:t>справочные ресурсы Интернета: сайты российских библиотек, сайты энциклопедических изданий по русскому языку, литературе, культуре, сайты филологических факультетов высших учебных заведений России, различные информационные сайты, посвящённые персоналиям (9-11 класс);</a:t>
            </a:r>
          </a:p>
          <a:p>
            <a:pPr lvl="0"/>
            <a:r>
              <a:rPr lang="ru-RU" sz="3300" dirty="0" smtClean="0"/>
              <a:t>проектную деятельность учащихся, создание ими компьютерных презентаций, электронных докладов</a:t>
            </a:r>
          </a:p>
          <a:p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5869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496"/>
            <a:ext cx="6215106" cy="328614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71472" y="928670"/>
            <a:ext cx="771530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Интерактивные проверочные работы.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Портал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http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://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gramota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ru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97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715172" cy="43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357298"/>
            <a:ext cx="5572164" cy="4500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1416" t="6158" r="63167" b="4557"/>
          <a:stretch>
            <a:fillRect/>
          </a:stretch>
        </p:blipFill>
        <p:spPr bwMode="auto">
          <a:xfrm>
            <a:off x="2500298" y="1428736"/>
            <a:ext cx="35719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обобщить и систематизировать накопленный материал по использованию информационно-коммуникационных технологий на уроках литературы,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предложить вариант методики использования информационно-коммуникационных технологий.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/>
              <a:t>Мультимедийные</a:t>
            </a:r>
            <a:r>
              <a:rPr lang="ru-RU" sz="3200" dirty="0" smtClean="0"/>
              <a:t> уроки помогают решить следующие дидактические задачи: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·    помогают усвоить базовые знания по предмету;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·  систематизировать усвоенные знания;        сформировать навыки самоконтроля       сформировать мотивацию к учению;</a:t>
            </a:r>
          </a:p>
          <a:p>
            <a:pPr>
              <a:buNone/>
            </a:pPr>
            <a:r>
              <a:rPr lang="ru-RU" dirty="0" smtClean="0"/>
              <a:t>        оказать учебно-методическую помощь учащимся в самостоятельной работе над учебным материалом.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9"/>
          <a:ext cx="8258204" cy="632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11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урока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организационный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5406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демонстрация темы и целей урока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54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Цели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подготовить учащихся к работе на уроке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885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достижения положительных результатов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доброжелательный настрой учителя и учащихся; быстрое включение класса в деловой ритм; обеспечение полной готовности класса и оборудования к работе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15299"/>
          <a:ext cx="8258204" cy="64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880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урока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домашнего задания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03698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демонстрация правильного решения для заданий вызывающих затруднения (могут быть подготовлены учащимися), вопросы для проверки знаний, тестовый опрос по теории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48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Цели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выявить уровень знаний учащихся по заданному на дом заданию, выявление факта выполнения домашнего задания у всего класса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849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достижения положительных результатов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устранение типичных ошибок; обнаружение причин невыполнения домашнего задания отдельными учащимися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82880"/>
          <a:ext cx="8258204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888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урока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актуализация опорных знаний и способов действий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34302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 и задания, подводящие к необходимости изучения темы; краткое обобщение по пройденному материалу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308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Цели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восполнить недостающие у учащихся знания, вспомнить необходимые опорные знания и способы действий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438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достижения положительных результатов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дидактической цели вместе с учащимися; использование различных приемов организации деятельности учащихся по принятию цели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82880"/>
          <a:ext cx="8258204" cy="646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1194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урока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новых понятий и способов действий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62275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понятия, схемы, таблицы, рисунки, анимация, видеофрагменты иллюстрирующие особенности нового материала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56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Цели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демонстрация нового учебного материала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573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достижения положительных результатов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применение различных способов активизации мыслительной деятельности учащихся, включение их в поисковую работу, в самоорганизацию обучения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82881"/>
          <a:ext cx="8258204" cy="6345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991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урока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систематизация новых знаний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70393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 и задания, требующие мыслительной активности и творческого осмысления материала, демонстрация правильного решения при возникновении затруднений, выполнение тренировочных заданий	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686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Цели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знаний, формирование умений	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2721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достижения положительных результатов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использование различных способов закрепления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знаний;обращение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учителя по поводу ответа ученика к классу с требованием дополнить, уточнить, исправить, взглянуть на изучаемую проблему с иной стороны; умение учащихся узнавать и соотносить факты с понятиями, правилами и идеями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82881"/>
          <a:ext cx="8258204" cy="610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991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урока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и учет знаний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70393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разного уровня сложности, использование нестандартных ситуаций в применении проверяемых знаний 	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686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Цели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контроля и самоконтроля</a:t>
                      </a:r>
                      <a:endParaRPr lang="ru-RU" sz="1400" dirty="0"/>
                    </a:p>
                  </a:txBody>
                  <a:tcPr/>
                </a:tc>
              </a:tr>
              <a:tr h="2721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достижения положительных результатов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различных способов контроля и самоконтроля знаний; рецензирование работ учащихся с указанием положительных моментов и недостатков в знаниях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600" dirty="0" smtClean="0"/>
              <a:t>Учебные компьютерные программы по русскому языку и литературе помогают решить ряд проблем: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·        повысить интерес учащихся к предмету;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·        повысить успеваемость и качество знаний учащихся;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·        сэкономить время на опрос учащихся;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·        дают возможность учащимся самостоятельно заниматься не только на уроках, но и в домашних условиях.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200" dirty="0" smtClean="0"/>
              <a:t>Работа над мультимедийным проектом состоит из четырех этапов: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1. постановка проблемной ситуации и формирование группы;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2. сбор и обработка материала;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3. презентация проекта;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4. обсуждение результатов.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97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Мама\Рабочий стол\Фтографии с цифровика\100OLYMP\P108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143932" cy="576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G:\DCIM\100OLYMP\P111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G:\DCIM\100OLYMP\P111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G:\DCIM\100OLYMP\P111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G:\DCIM\100OLYMP\P111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G:\DCIM\100OLYMP\P111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G:\DCIM\100OLYMP\P1110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G:\DCIM\100OLYMP\P111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G:\DCIM\100OLYMP\P111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G:\DCIM\100OLYMP\P111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G:\DCIM\100OLYMP\P111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857364"/>
            <a:ext cx="435771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Оснащение кабинета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7200" dirty="0" smtClean="0"/>
              <a:t>Ноутбук</a:t>
            </a:r>
          </a:p>
          <a:p>
            <a:r>
              <a:rPr lang="ru-RU" sz="7200" dirty="0" err="1" smtClean="0"/>
              <a:t>Мультимедийный</a:t>
            </a:r>
            <a:r>
              <a:rPr lang="ru-RU" sz="7200" dirty="0" smtClean="0"/>
              <a:t> проектор</a:t>
            </a:r>
          </a:p>
          <a:p>
            <a:r>
              <a:rPr lang="ru-RU" sz="7200" dirty="0" smtClean="0"/>
              <a:t>Телевизор </a:t>
            </a:r>
          </a:p>
          <a:p>
            <a:r>
              <a:rPr lang="en-US" sz="7200" dirty="0" smtClean="0"/>
              <a:t>DVD</a:t>
            </a:r>
            <a:r>
              <a:rPr lang="ru-RU" sz="7200" dirty="0" smtClean="0"/>
              <a:t>-видеоплеер </a:t>
            </a:r>
          </a:p>
          <a:p>
            <a:r>
              <a:rPr lang="ru-RU" sz="7200" dirty="0" smtClean="0"/>
              <a:t>Магнитофон</a:t>
            </a:r>
          </a:p>
          <a:p>
            <a:r>
              <a:rPr lang="en-US" sz="7200" dirty="0" smtClean="0"/>
              <a:t> </a:t>
            </a:r>
            <a:r>
              <a:rPr lang="ru-RU" sz="7200" dirty="0" smtClean="0"/>
              <a:t>Лазерный принтер</a:t>
            </a:r>
          </a:p>
          <a:p>
            <a:r>
              <a:rPr lang="ru-RU" sz="7200" dirty="0" smtClean="0"/>
              <a:t>Видеотека</a:t>
            </a:r>
          </a:p>
          <a:p>
            <a:r>
              <a:rPr lang="ru-RU" sz="7200" dirty="0" err="1" smtClean="0"/>
              <a:t>Медиатека</a:t>
            </a:r>
            <a:r>
              <a:rPr lang="ru-RU" sz="7200" dirty="0" smtClean="0"/>
              <a:t> </a:t>
            </a:r>
          </a:p>
          <a:p>
            <a:r>
              <a:rPr lang="ru-RU" sz="7200" dirty="0" err="1" smtClean="0"/>
              <a:t>Аудиотека</a:t>
            </a:r>
            <a:r>
              <a:rPr lang="ru-RU" sz="7200" dirty="0" smtClean="0"/>
              <a:t>  </a:t>
            </a:r>
          </a:p>
          <a:p>
            <a:r>
              <a:rPr lang="ru-RU" sz="7200" dirty="0" smtClean="0"/>
              <a:t>Слайд-альбом </a:t>
            </a:r>
          </a:p>
          <a:p>
            <a:r>
              <a:rPr lang="ru-RU" sz="7200" dirty="0" smtClean="0"/>
              <a:t>Электронные учебники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G:\DCIM\100OLYMP\P111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97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Мама\Рабочий стол\Фтографии с цифровика\100OLYMP\P1080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4613"/>
            <a:ext cx="7643866" cy="6283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DCIM\100OLYMP\P110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000240"/>
            <a:ext cx="471490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97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Мама\Рабочий стол\Фтографии с цифровика\100OLYMP\P108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4613"/>
            <a:ext cx="7072362" cy="606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97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Мама\Рабочий стол\Фтографии с цифровика\100OLYMP\P108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74613"/>
            <a:ext cx="7643866" cy="670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D:\P111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785926"/>
            <a:ext cx="4857784" cy="434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D:\P111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D:\P111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Что дает мне использование информационно-коммуникационных технологий?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экономию времени на уроке;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глубину погружения в материал;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повышенную мотивацию обучения;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интегративный подход в обучении;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- возможность одновременного использования аудио-, видео-, </a:t>
            </a:r>
            <a:r>
              <a:rPr lang="ru-RU" smtClean="0"/>
              <a:t>мультимедиа- материалов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Класс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500042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ас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928670"/>
            <a:ext cx="75009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69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Мама\Рабочий стол\Фтографии с цифровика\100OLYMP\P108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500042"/>
            <a:ext cx="521497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Мама\Рабочий стол\Фтографии с цифровика\100OLYMP\P1080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Мама\Рабочий стол\Фтографии с цифровика\100OLYMP\P1080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509</TotalTime>
  <Words>711</Words>
  <Application>Microsoft Office PowerPoint</Application>
  <PresentationFormat>Экран (4:3)</PresentationFormat>
  <Paragraphs>160</Paragraphs>
  <Slides>48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Техническая</vt:lpstr>
      <vt:lpstr>Документ</vt:lpstr>
      <vt:lpstr>Подготовила учитель русского языка и  литературы СОШ № 4 Шкуринская Т.в.</vt:lpstr>
      <vt:lpstr>Цели:</vt:lpstr>
      <vt:lpstr>Слайд 3</vt:lpstr>
      <vt:lpstr>Оснащение кабинета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Использование ИКТ для</vt:lpstr>
      <vt:lpstr>Слайд 15</vt:lpstr>
      <vt:lpstr>Слайд 16</vt:lpstr>
      <vt:lpstr>Слайд 17</vt:lpstr>
      <vt:lpstr>Слайд 18</vt:lpstr>
      <vt:lpstr>Слайд 19</vt:lpstr>
      <vt:lpstr>Слайд 20</vt:lpstr>
      <vt:lpstr>Мультимедийные уроки помогают решить следующие дидактические задачи: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Что дает мне использование информационно-коммуникационных технологий?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учитель русского языка и  литературы СОШ № 4 Шкуринская Т.Т.</dc:title>
  <dc:creator>Мама</dc:creator>
  <cp:lastModifiedBy>Kitaec</cp:lastModifiedBy>
  <cp:revision>60</cp:revision>
  <dcterms:created xsi:type="dcterms:W3CDTF">2009-01-07T07:49:03Z</dcterms:created>
  <dcterms:modified xsi:type="dcterms:W3CDTF">2009-06-21T22:20:28Z</dcterms:modified>
</cp:coreProperties>
</file>