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64" r:id="rId3"/>
    <p:sldId id="265" r:id="rId4"/>
    <p:sldId id="257" r:id="rId5"/>
    <p:sldId id="263" r:id="rId6"/>
    <p:sldId id="266" r:id="rId7"/>
    <p:sldId id="261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Wide Lati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009E9A"/>
    <a:srgbClr val="F0EFE0"/>
    <a:srgbClr val="1F408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576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7466-9EA5-403D-81E6-B06368474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7F3D-24C1-40A1-8475-DDDAFD8CA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FE1F-D1B9-468D-A2B1-D4837E85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DB96-9A55-4505-9D07-196B4EF7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A382-BC2B-43F4-B17B-7186680FD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C56D-C682-4B58-B496-447EAB02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DFAB-1996-4599-9AF7-FF4CEA01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79EA-085F-4955-8863-F1849D1A6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E250-9D45-4F3E-92EF-5859923EA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5E4A-A480-4D04-A1F1-4FCD7D392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08A8-4D9A-4533-873B-4246A2C5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7F38-E419-4567-AA8F-80F4102FC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CDBD-C8CD-420D-BEBC-94D46351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8151262-4E6C-4FBF-A08E-57B32A6D6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61440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0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>
                <a:latin typeface="Times New Roman" pitchFamily="18" charset="0"/>
              </a:endParaRPr>
            </a:p>
          </p:txBody>
        </p:sp>
      </p:grpSp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61441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1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20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61441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1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61441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18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61442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2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http://www.h-cosmos.ru/images/tsio.jpg" TargetMode="Externa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4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5.gi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92375"/>
            <a:ext cx="8074025" cy="1436691"/>
          </a:xfrm>
          <a:solidFill>
            <a:schemeClr val="tx1"/>
          </a:solidFill>
          <a:ln w="317500">
            <a:pattFill prst="sphere">
              <a:fgClr>
                <a:schemeClr val="tx1"/>
              </a:fgClr>
              <a:bgClr>
                <a:schemeClr val="bg1"/>
              </a:bgClr>
            </a:pattFill>
          </a:ln>
        </p:spPr>
        <p:txBody>
          <a:bodyPr anchor="ctr"/>
          <a:lstStyle/>
          <a:p>
            <a:pPr eaLnBrk="1" hangingPunct="1"/>
            <a:r>
              <a:rPr lang="ru-RU" sz="6000" b="1" i="1" dirty="0" smtClean="0">
                <a:solidFill>
                  <a:srgbClr val="FFCC00"/>
                </a:solidFill>
                <a:latin typeface="Baskerville Old Face" pitchFamily="18" charset="0"/>
              </a:rPr>
              <a:t>Игра «Звёздный час»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684213" y="692151"/>
            <a:ext cx="7920037" cy="19510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190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Impact"/>
              </a:rPr>
              <a:t>Поздравляем победителей!</a:t>
            </a:r>
          </a:p>
        </p:txBody>
      </p:sp>
      <p:pic>
        <p:nvPicPr>
          <p:cNvPr id="12291" name="Picture 5" descr="телескоп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15367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948488" y="476250"/>
          <a:ext cx="1733550" cy="2305050"/>
        </p:xfrm>
        <a:graphic>
          <a:graphicData uri="http://schemas.openxmlformats.org/presentationml/2006/ole">
            <p:oleObj spid="_x0000_s1026" name="Рисунок" r:id="rId3" imgW="1733400" imgH="2305080" progId="">
              <p:embed/>
            </p:oleObj>
          </a:graphicData>
        </a:graphic>
      </p:graphicFrame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714348" y="4429132"/>
            <a:ext cx="4716462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Первый советский конструктор ракетно-космических систем</a:t>
            </a:r>
            <a:r>
              <a:rPr lang="en-US" sz="2800" b="1" i="1" dirty="0">
                <a:latin typeface="Garamond" pitchFamily="18" charset="0"/>
              </a:rPr>
              <a:t> 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1428728" y="4572008"/>
            <a:ext cx="352742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Rockwell Extra Bold" pitchFamily="18" charset="0"/>
              </a:rPr>
              <a:t> </a:t>
            </a:r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Полёт этого космонавта длился 108 минут</a:t>
            </a:r>
            <a:r>
              <a:rPr lang="en-US" sz="2800" i="1" dirty="0">
                <a:latin typeface="Garamond" pitchFamily="18" charset="0"/>
              </a:rPr>
              <a:t> </a:t>
            </a: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1285852" y="4286256"/>
            <a:ext cx="4392612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Русский ученый, основоположник космонавтики</a:t>
            </a:r>
            <a:r>
              <a:rPr lang="ru-RU" sz="2800" b="1" i="1" dirty="0">
                <a:latin typeface="Garamond" pitchFamily="18" charset="0"/>
              </a:rPr>
              <a:t> </a:t>
            </a:r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1285852" y="4643446"/>
            <a:ext cx="4176712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Кто первым вышел в открытый космос?</a:t>
            </a:r>
            <a:r>
              <a:rPr lang="ru-RU" sz="2800" b="1" i="1" dirty="0">
                <a:latin typeface="Garamond" pitchFamily="18" charset="0"/>
              </a:rPr>
              <a:t> </a:t>
            </a:r>
          </a:p>
        </p:txBody>
      </p:sp>
      <p:graphicFrame>
        <p:nvGraphicFramePr>
          <p:cNvPr id="4110" name="Object 7"/>
          <p:cNvGraphicFramePr>
            <a:graphicFrameLocks noChangeAspect="1"/>
          </p:cNvGraphicFramePr>
          <p:nvPr/>
        </p:nvGraphicFramePr>
        <p:xfrm>
          <a:off x="2786050" y="500042"/>
          <a:ext cx="1731963" cy="2303463"/>
        </p:xfrm>
        <a:graphic>
          <a:graphicData uri="http://schemas.openxmlformats.org/presentationml/2006/ole">
            <p:oleObj spid="_x0000_s1027" name="Рисунок" r:id="rId4" imgW="1733400" imgH="2305080" progId="">
              <p:embed/>
            </p:oleObj>
          </a:graphicData>
        </a:graphic>
      </p:graphicFrame>
      <p:pic>
        <p:nvPicPr>
          <p:cNvPr id="4111" name="Picture 10" descr=" Константин Эдуардович Циолковский 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787900" y="476250"/>
            <a:ext cx="1771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928662" y="4572008"/>
            <a:ext cx="424815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Позывные этого космонавта -</a:t>
            </a:r>
          </a:p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 «Чайка»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285852" y="4572008"/>
            <a:ext cx="360045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CC00"/>
                </a:solidFill>
                <a:latin typeface="Bookman Old Style" pitchFamily="18" charset="0"/>
              </a:rPr>
              <a:t>Покорители космоса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95288" y="2852738"/>
            <a:ext cx="45243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CC00"/>
                </a:solidFill>
                <a:latin typeface="Showcard Gothic" pitchFamily="82" charset="0"/>
              </a:rPr>
              <a:t>1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484438" y="2852738"/>
            <a:ext cx="3937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C00"/>
                </a:solidFill>
                <a:latin typeface="Showcard Gothic" pitchFamily="82" charset="0"/>
              </a:rPr>
              <a:t>2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148263" y="2781300"/>
            <a:ext cx="4079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CC00"/>
                </a:solidFill>
                <a:latin typeface="Showcard Gothic" pitchFamily="82" charset="0"/>
              </a:rPr>
              <a:t>3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659563" y="2781300"/>
            <a:ext cx="4429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C00"/>
                </a:solidFill>
                <a:latin typeface="Showcard Gothic" pitchFamily="82" charset="0"/>
              </a:rPr>
              <a:t>4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580063" y="5805488"/>
            <a:ext cx="4127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C00"/>
                </a:solidFill>
                <a:latin typeface="Showcard Gothic" pitchFamily="82" charset="0"/>
              </a:rPr>
              <a:t>5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84213" y="2852738"/>
            <a:ext cx="1725612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Валентина </a:t>
            </a:r>
          </a:p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Терешкова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08713" y="5983288"/>
            <a:ext cx="23574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Алексей Леонов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4643438" y="2349500"/>
            <a:ext cx="22320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CC00"/>
                </a:solidFill>
                <a:latin typeface="Garamond" pitchFamily="18" charset="0"/>
              </a:rPr>
              <a:t>К.Э.Циолковский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000100" y="4643446"/>
            <a:ext cx="3960812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Участвовал в стыковке </a:t>
            </a:r>
          </a:p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космических кораблей</a:t>
            </a:r>
          </a:p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«Союз» и «Аполлон»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771775" y="2924175"/>
            <a:ext cx="21605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С. П. Королёв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7235825" y="2708275"/>
            <a:ext cx="13081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Юрий</a:t>
            </a:r>
          </a:p>
          <a:p>
            <a:r>
              <a:rPr lang="ru-RU" sz="2400" b="1" dirty="0">
                <a:solidFill>
                  <a:srgbClr val="FFCC00"/>
                </a:solidFill>
                <a:latin typeface="Garamond" pitchFamily="18" charset="0"/>
              </a:rPr>
              <a:t>Гагарин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28596" y="4643446"/>
            <a:ext cx="52641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27 марта 2008 года исполнилось </a:t>
            </a:r>
          </a:p>
          <a:p>
            <a:pPr algn="ctr"/>
            <a:r>
              <a:rPr lang="ru-RU" sz="2800" b="1" i="1" dirty="0">
                <a:solidFill>
                  <a:schemeClr val="accent2"/>
                </a:solidFill>
                <a:latin typeface="Garamond" pitchFamily="18" charset="0"/>
              </a:rPr>
              <a:t>40 лет со дня его гибели</a:t>
            </a:r>
          </a:p>
        </p:txBody>
      </p:sp>
      <p:pic>
        <p:nvPicPr>
          <p:cNvPr id="1028" name="Picture 4" descr="D:\Декада 2007-08\терешкова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42"/>
            <a:ext cx="1895475" cy="2362200"/>
          </a:xfrm>
          <a:prstGeom prst="rect">
            <a:avLst/>
          </a:prstGeom>
          <a:noFill/>
        </p:spPr>
      </p:pic>
      <p:pic>
        <p:nvPicPr>
          <p:cNvPr id="1029" name="Picture 5" descr="D:\Декада 2007-08\леонов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9286" y="4000505"/>
            <a:ext cx="2508928" cy="18538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3" grpId="0" build="allAtOnce"/>
      <p:bldP spid="4105" grpId="0"/>
      <p:bldP spid="4105" grpId="1"/>
      <p:bldP spid="4106" grpId="0"/>
      <p:bldP spid="4106" grpId="1"/>
      <p:bldP spid="4112" grpId="0"/>
      <p:bldP spid="4112" grpId="1"/>
      <p:bldP spid="4113" grpId="0"/>
      <p:bldP spid="4113" grpId="1"/>
      <p:bldP spid="4114" grpId="0"/>
      <p:bldP spid="4115" grpId="0"/>
      <p:bldP spid="4116" grpId="0"/>
      <p:bldP spid="4117" grpId="0"/>
      <p:bldP spid="4118" grpId="0"/>
      <p:bldP spid="4119" grpId="0"/>
      <p:bldP spid="4121" grpId="0"/>
      <p:bldP spid="4121" grpId="1"/>
      <p:bldP spid="4123" grpId="0"/>
      <p:bldP spid="4123" grpId="1"/>
      <p:bldP spid="4124" grpId="0"/>
      <p:bldP spid="4125" grpId="0"/>
      <p:bldP spid="4125" grpId="1"/>
      <p:bldP spid="412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Декада 2007-08\стыков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2705112"/>
            <a:ext cx="3543300" cy="2438400"/>
          </a:xfrm>
          <a:prstGeom prst="rect">
            <a:avLst/>
          </a:prstGeom>
          <a:noFill/>
        </p:spPr>
      </p:pic>
      <p:pic>
        <p:nvPicPr>
          <p:cNvPr id="2051" name="Picture 3" descr="D:\Декада 2007-08\выход в космо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10046"/>
            <a:ext cx="3181350" cy="2419350"/>
          </a:xfrm>
          <a:prstGeom prst="rect">
            <a:avLst/>
          </a:prstGeom>
          <a:noFill/>
        </p:spPr>
      </p:pic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6084888" y="981075"/>
          <a:ext cx="2663825" cy="2663825"/>
        </p:xfrm>
        <a:graphic>
          <a:graphicData uri="http://schemas.openxmlformats.org/presentationml/2006/ole">
            <p:oleObj spid="_x0000_s2050" name="Рисунок" r:id="rId5" imgW="2305080" imgH="2305080" progId="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3716338"/>
            <a:ext cx="3587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CC00"/>
                </a:solidFill>
                <a:latin typeface="Showcard Gothic" pitchFamily="82" charset="0"/>
              </a:rPr>
              <a:t>1</a:t>
            </a:r>
            <a:endParaRPr lang="ru-RU" sz="3600" dirty="0">
              <a:solidFill>
                <a:srgbClr val="FFCC00"/>
              </a:solidFill>
              <a:latin typeface="Showcard Gothic" pitchFamily="82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7313" y="2060575"/>
            <a:ext cx="3937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C00"/>
                </a:solidFill>
                <a:latin typeface="Showcard Gothic" pitchFamily="82" charset="0"/>
              </a:rPr>
              <a:t>2</a:t>
            </a:r>
            <a:endParaRPr lang="ru-RU" sz="3600" dirty="0">
              <a:solidFill>
                <a:srgbClr val="FFCC00"/>
              </a:solidFill>
              <a:latin typeface="Showcard Gothic" pitchFamily="82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51500" y="549275"/>
            <a:ext cx="40798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C00"/>
                </a:solidFill>
                <a:latin typeface="Showcard Gothic" pitchFamily="82" charset="0"/>
              </a:rPr>
              <a:t>3</a:t>
            </a:r>
            <a:endParaRPr lang="ru-RU" sz="3600" dirty="0">
              <a:solidFill>
                <a:srgbClr val="FFCC00"/>
              </a:solidFill>
              <a:latin typeface="Showcard Gothic" pitchFamily="82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5650" y="3644900"/>
            <a:ext cx="22542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Baskerville Old Face" pitchFamily="18" charset="0"/>
              </a:rPr>
              <a:t>Первый выход в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Baskerville Old Face" pitchFamily="18" charset="0"/>
              </a:rPr>
              <a:t>открытый космос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59113" y="1916113"/>
            <a:ext cx="3065462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latin typeface="Baskerville Old Face" pitchFamily="18" charset="0"/>
              </a:rPr>
              <a:t>Стыковка советского и 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Baskerville Old Face" pitchFamily="18" charset="0"/>
              </a:rPr>
              <a:t>американского кораблей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84888" y="476250"/>
            <a:ext cx="2376487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Baskerville Old Face" pitchFamily="18" charset="0"/>
              </a:rPr>
              <a:t>Первая посадка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Baskerville Old Face" pitchFamily="18" charset="0"/>
              </a:rPr>
              <a:t>на Луну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27088" y="908050"/>
            <a:ext cx="417671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CC00"/>
                </a:solidFill>
                <a:latin typeface="Bookman Old Style" pitchFamily="18" charset="0"/>
              </a:rPr>
              <a:t>Верно ли это?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557214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Неверно!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 -0.20995 " pathEditMode="relative" ptsTypes="AA">
                                      <p:cBhvr>
                                        <p:cTn id="6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93 0.2206 " pathEditMode="relative" ptsTypes="AA">
                                      <p:cBhvr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2" grpId="1"/>
      <p:bldP spid="9223" grpId="0"/>
      <p:bldP spid="9223" grpId="1"/>
      <p:bldP spid="9224" grpId="0"/>
      <p:bldP spid="9225" grpId="0"/>
      <p:bldP spid="9226" grpId="0"/>
      <p:bldP spid="922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D:\Декада 2007-08\Марс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285992"/>
            <a:ext cx="1714512" cy="1543061"/>
          </a:xfrm>
          <a:prstGeom prst="rect">
            <a:avLst/>
          </a:prstGeom>
          <a:noFill/>
        </p:spPr>
      </p:pic>
      <p:pic>
        <p:nvPicPr>
          <p:cNvPr id="3082" name="Picture 10" descr="D:\Декада 2007-08\Земля cop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8604"/>
            <a:ext cx="1905000" cy="1524000"/>
          </a:xfrm>
          <a:prstGeom prst="rect">
            <a:avLst/>
          </a:prstGeom>
          <a:noFill/>
        </p:spPr>
      </p:pic>
      <p:graphicFrame>
        <p:nvGraphicFramePr>
          <p:cNvPr id="567332" name="Object 36"/>
          <p:cNvGraphicFramePr>
            <a:graphicFrameLocks noChangeAspect="1"/>
          </p:cNvGraphicFramePr>
          <p:nvPr/>
        </p:nvGraphicFramePr>
        <p:xfrm>
          <a:off x="7080260" y="4508500"/>
          <a:ext cx="1349392" cy="1349392"/>
        </p:xfrm>
        <a:graphic>
          <a:graphicData uri="http://schemas.openxmlformats.org/presentationml/2006/ole">
            <p:oleObj spid="_x0000_s3074" name="Рисунок" r:id="rId5" imgW="2305080" imgH="2305080" progId="">
              <p:embed/>
            </p:oleObj>
          </a:graphicData>
        </a:graphic>
      </p:graphicFrame>
      <p:graphicFrame>
        <p:nvGraphicFramePr>
          <p:cNvPr id="567304" name="Object 8"/>
          <p:cNvGraphicFramePr>
            <a:graphicFrameLocks noChangeAspect="1"/>
          </p:cNvGraphicFramePr>
          <p:nvPr/>
        </p:nvGraphicFramePr>
        <p:xfrm>
          <a:off x="468313" y="4652963"/>
          <a:ext cx="1457325" cy="1457325"/>
        </p:xfrm>
        <a:graphic>
          <a:graphicData uri="http://schemas.openxmlformats.org/presentationml/2006/ole">
            <p:oleObj spid="_x0000_s3075" name="Рисунок" r:id="rId6" imgW="2305080" imgH="2305080" progId="">
              <p:embed/>
            </p:oleObj>
          </a:graphicData>
        </a:graphic>
      </p:graphicFrame>
      <p:graphicFrame>
        <p:nvGraphicFramePr>
          <p:cNvPr id="567305" name="Object 9"/>
          <p:cNvGraphicFramePr>
            <a:graphicFrameLocks noChangeAspect="1"/>
          </p:cNvGraphicFramePr>
          <p:nvPr/>
        </p:nvGraphicFramePr>
        <p:xfrm>
          <a:off x="539750" y="404813"/>
          <a:ext cx="1524000" cy="1524000"/>
        </p:xfrm>
        <a:graphic>
          <a:graphicData uri="http://schemas.openxmlformats.org/presentationml/2006/ole">
            <p:oleObj spid="_x0000_s3076" name="Рисунок" r:id="rId7" imgW="2305080" imgH="2305080" progId="">
              <p:embed/>
            </p:oleObj>
          </a:graphicData>
        </a:graphic>
      </p:graphicFrame>
      <p:graphicFrame>
        <p:nvGraphicFramePr>
          <p:cNvPr id="567308" name="Object 12"/>
          <p:cNvGraphicFramePr>
            <a:graphicFrameLocks noChangeAspect="1"/>
          </p:cNvGraphicFramePr>
          <p:nvPr/>
        </p:nvGraphicFramePr>
        <p:xfrm>
          <a:off x="4214810" y="500042"/>
          <a:ext cx="2514600" cy="1509713"/>
        </p:xfrm>
        <a:graphic>
          <a:graphicData uri="http://schemas.openxmlformats.org/presentationml/2006/ole">
            <p:oleObj spid="_x0000_s3079" name="Рисунок" r:id="rId8" imgW="3838680" imgH="2305080" progId="">
              <p:embed/>
            </p:oleObj>
          </a:graphicData>
        </a:graphic>
      </p:graphicFrame>
      <p:graphicFrame>
        <p:nvGraphicFramePr>
          <p:cNvPr id="567309" name="Object 13"/>
          <p:cNvGraphicFramePr>
            <a:graphicFrameLocks noChangeAspect="1"/>
          </p:cNvGraphicFramePr>
          <p:nvPr/>
        </p:nvGraphicFramePr>
        <p:xfrm>
          <a:off x="7235825" y="404813"/>
          <a:ext cx="1524000" cy="1524000"/>
        </p:xfrm>
        <a:graphic>
          <a:graphicData uri="http://schemas.openxmlformats.org/presentationml/2006/ole">
            <p:oleObj spid="_x0000_s3080" name="Рисунок" r:id="rId9" imgW="2305080" imgH="2305080" progId="">
              <p:embed/>
            </p:oleObj>
          </a:graphicData>
        </a:graphic>
      </p:graphicFrame>
      <p:graphicFrame>
        <p:nvGraphicFramePr>
          <p:cNvPr id="567310" name="Object 14"/>
          <p:cNvGraphicFramePr>
            <a:graphicFrameLocks noChangeAspect="1"/>
          </p:cNvGraphicFramePr>
          <p:nvPr/>
        </p:nvGraphicFramePr>
        <p:xfrm>
          <a:off x="500034" y="2500306"/>
          <a:ext cx="1524000" cy="1524000"/>
        </p:xfrm>
        <a:graphic>
          <a:graphicData uri="http://schemas.openxmlformats.org/presentationml/2006/ole">
            <p:oleObj spid="_x0000_s3081" name="Рисунок" r:id="rId10" imgW="2305080" imgH="2305080" progId="">
              <p:embed/>
            </p:oleObj>
          </a:graphicData>
        </a:graphic>
      </p:graphicFrame>
      <p:sp>
        <p:nvSpPr>
          <p:cNvPr id="567313" name="Text Box 17"/>
          <p:cNvSpPr txBox="1">
            <a:spLocks noChangeArrowheads="1"/>
          </p:cNvSpPr>
          <p:nvPr/>
        </p:nvSpPr>
        <p:spPr bwMode="auto">
          <a:xfrm>
            <a:off x="2357422" y="3643314"/>
            <a:ext cx="424815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Какую планету назвали в честь греческого бога войны Ареса?</a:t>
            </a:r>
          </a:p>
          <a:p>
            <a:pPr algn="ctr"/>
            <a:endParaRPr kumimoji="0" lang="ru-RU" sz="28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567314" name="Text Box 18"/>
          <p:cNvSpPr txBox="1">
            <a:spLocks noChangeArrowheads="1"/>
          </p:cNvSpPr>
          <p:nvPr/>
        </p:nvSpPr>
        <p:spPr bwMode="auto">
          <a:xfrm>
            <a:off x="539750" y="4437063"/>
            <a:ext cx="3968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567315" name="Text Box 19"/>
          <p:cNvSpPr txBox="1">
            <a:spLocks noChangeArrowheads="1"/>
          </p:cNvSpPr>
          <p:nvPr/>
        </p:nvSpPr>
        <p:spPr bwMode="auto">
          <a:xfrm>
            <a:off x="468313" y="2205038"/>
            <a:ext cx="473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567316" name="Text Box 20"/>
          <p:cNvSpPr txBox="1">
            <a:spLocks noChangeArrowheads="1"/>
          </p:cNvSpPr>
          <p:nvPr/>
        </p:nvSpPr>
        <p:spPr bwMode="auto">
          <a:xfrm>
            <a:off x="468313" y="476250"/>
            <a:ext cx="5492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3</a:t>
            </a:r>
          </a:p>
        </p:txBody>
      </p:sp>
      <p:sp>
        <p:nvSpPr>
          <p:cNvPr id="567317" name="Text Box 21"/>
          <p:cNvSpPr txBox="1">
            <a:spLocks noChangeArrowheads="1"/>
          </p:cNvSpPr>
          <p:nvPr/>
        </p:nvSpPr>
        <p:spPr bwMode="auto">
          <a:xfrm>
            <a:off x="3492500" y="476250"/>
            <a:ext cx="4730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567318" name="Text Box 22"/>
          <p:cNvSpPr txBox="1">
            <a:spLocks noChangeArrowheads="1"/>
          </p:cNvSpPr>
          <p:nvPr/>
        </p:nvSpPr>
        <p:spPr bwMode="auto">
          <a:xfrm>
            <a:off x="6227763" y="476250"/>
            <a:ext cx="4095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5</a:t>
            </a:r>
          </a:p>
        </p:txBody>
      </p:sp>
      <p:sp>
        <p:nvSpPr>
          <p:cNvPr id="567319" name="Text Box 23"/>
          <p:cNvSpPr txBox="1">
            <a:spLocks noChangeArrowheads="1"/>
          </p:cNvSpPr>
          <p:nvPr/>
        </p:nvSpPr>
        <p:spPr bwMode="auto">
          <a:xfrm>
            <a:off x="8243888" y="476250"/>
            <a:ext cx="431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6</a:t>
            </a:r>
          </a:p>
        </p:txBody>
      </p:sp>
      <p:sp>
        <p:nvSpPr>
          <p:cNvPr id="567320" name="Text Box 24"/>
          <p:cNvSpPr txBox="1">
            <a:spLocks noChangeArrowheads="1"/>
          </p:cNvSpPr>
          <p:nvPr/>
        </p:nvSpPr>
        <p:spPr bwMode="auto">
          <a:xfrm>
            <a:off x="8172450" y="2276475"/>
            <a:ext cx="5492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7</a:t>
            </a:r>
          </a:p>
        </p:txBody>
      </p:sp>
      <p:sp>
        <p:nvSpPr>
          <p:cNvPr id="567321" name="Text Box 25"/>
          <p:cNvSpPr txBox="1">
            <a:spLocks noChangeArrowheads="1"/>
          </p:cNvSpPr>
          <p:nvPr/>
        </p:nvSpPr>
        <p:spPr bwMode="auto">
          <a:xfrm>
            <a:off x="8172450" y="4149725"/>
            <a:ext cx="3365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 dirty="0">
                <a:latin typeface="Times New Roman" pitchFamily="18" charset="0"/>
              </a:rPr>
              <a:t>8</a:t>
            </a:r>
          </a:p>
        </p:txBody>
      </p:sp>
      <p:sp>
        <p:nvSpPr>
          <p:cNvPr id="567323" name="Text Box 27"/>
          <p:cNvSpPr txBox="1">
            <a:spLocks noChangeArrowheads="1"/>
          </p:cNvSpPr>
          <p:nvPr/>
        </p:nvSpPr>
        <p:spPr bwMode="auto">
          <a:xfrm>
            <a:off x="611188" y="1700213"/>
            <a:ext cx="1371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Венера</a:t>
            </a:r>
          </a:p>
        </p:txBody>
      </p:sp>
      <p:sp>
        <p:nvSpPr>
          <p:cNvPr id="567324" name="Text Box 28"/>
          <p:cNvSpPr txBox="1">
            <a:spLocks noChangeArrowheads="1"/>
          </p:cNvSpPr>
          <p:nvPr/>
        </p:nvSpPr>
        <p:spPr bwMode="auto">
          <a:xfrm>
            <a:off x="539750" y="5805488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Юпитер</a:t>
            </a:r>
          </a:p>
        </p:txBody>
      </p:sp>
      <p:sp>
        <p:nvSpPr>
          <p:cNvPr id="567325" name="Text Box 29"/>
          <p:cNvSpPr txBox="1">
            <a:spLocks noChangeArrowheads="1"/>
          </p:cNvSpPr>
          <p:nvPr/>
        </p:nvSpPr>
        <p:spPr bwMode="auto">
          <a:xfrm>
            <a:off x="539750" y="3860800"/>
            <a:ext cx="12096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Нептун</a:t>
            </a:r>
          </a:p>
        </p:txBody>
      </p:sp>
      <p:sp>
        <p:nvSpPr>
          <p:cNvPr id="567326" name="Text Box 30"/>
          <p:cNvSpPr txBox="1">
            <a:spLocks noChangeArrowheads="1"/>
          </p:cNvSpPr>
          <p:nvPr/>
        </p:nvSpPr>
        <p:spPr bwMode="auto">
          <a:xfrm>
            <a:off x="2555875" y="1700213"/>
            <a:ext cx="1158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Земля</a:t>
            </a:r>
          </a:p>
        </p:txBody>
      </p:sp>
      <p:sp>
        <p:nvSpPr>
          <p:cNvPr id="567327" name="Text Box 31"/>
          <p:cNvSpPr txBox="1">
            <a:spLocks noChangeArrowheads="1"/>
          </p:cNvSpPr>
          <p:nvPr/>
        </p:nvSpPr>
        <p:spPr bwMode="auto">
          <a:xfrm>
            <a:off x="4932363" y="1700213"/>
            <a:ext cx="12049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Сатурн</a:t>
            </a:r>
          </a:p>
        </p:txBody>
      </p:sp>
      <p:sp>
        <p:nvSpPr>
          <p:cNvPr id="567328" name="Text Box 32"/>
          <p:cNvSpPr txBox="1">
            <a:spLocks noChangeArrowheads="1"/>
          </p:cNvSpPr>
          <p:nvPr/>
        </p:nvSpPr>
        <p:spPr bwMode="auto">
          <a:xfrm>
            <a:off x="7527925" y="1752600"/>
            <a:ext cx="1006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Уран</a:t>
            </a:r>
          </a:p>
        </p:txBody>
      </p:sp>
      <p:sp>
        <p:nvSpPr>
          <p:cNvPr id="567329" name="Text Box 33"/>
          <p:cNvSpPr txBox="1">
            <a:spLocks noChangeArrowheads="1"/>
          </p:cNvSpPr>
          <p:nvPr/>
        </p:nvSpPr>
        <p:spPr bwMode="auto">
          <a:xfrm>
            <a:off x="7451725" y="3829056"/>
            <a:ext cx="1311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Марс</a:t>
            </a:r>
          </a:p>
        </p:txBody>
      </p:sp>
      <p:sp>
        <p:nvSpPr>
          <p:cNvPr id="567330" name="Text Box 34"/>
          <p:cNvSpPr txBox="1">
            <a:spLocks noChangeArrowheads="1"/>
          </p:cNvSpPr>
          <p:nvPr/>
        </p:nvSpPr>
        <p:spPr bwMode="auto">
          <a:xfrm>
            <a:off x="7019926" y="5786454"/>
            <a:ext cx="1766916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0" lang="ru-RU" sz="2400" b="1" dirty="0">
                <a:solidFill>
                  <a:schemeClr val="accent1"/>
                </a:solidFill>
                <a:latin typeface="Times New Roman" pitchFamily="18" charset="0"/>
              </a:rPr>
              <a:t>Меркурий</a:t>
            </a:r>
          </a:p>
        </p:txBody>
      </p:sp>
      <p:sp>
        <p:nvSpPr>
          <p:cNvPr id="567331" name="Text Box 35"/>
          <p:cNvSpPr txBox="1">
            <a:spLocks noChangeArrowheads="1"/>
          </p:cNvSpPr>
          <p:nvPr/>
        </p:nvSpPr>
        <p:spPr bwMode="auto">
          <a:xfrm>
            <a:off x="2500298" y="3714752"/>
            <a:ext cx="3851275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У какой планеты нет магнитного поля?</a:t>
            </a:r>
          </a:p>
        </p:txBody>
      </p:sp>
      <p:sp>
        <p:nvSpPr>
          <p:cNvPr id="567333" name="Text Box 37"/>
          <p:cNvSpPr txBox="1">
            <a:spLocks noChangeArrowheads="1"/>
          </p:cNvSpPr>
          <p:nvPr/>
        </p:nvSpPr>
        <p:spPr bwMode="auto">
          <a:xfrm>
            <a:off x="2230453" y="2214554"/>
            <a:ext cx="4556125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CC00"/>
                </a:solidFill>
                <a:latin typeface="Bookman Old Style" pitchFamily="18" charset="0"/>
              </a:rPr>
              <a:t>Перед вами планеты Солнечной системы</a:t>
            </a:r>
          </a:p>
        </p:txBody>
      </p:sp>
      <p:sp>
        <p:nvSpPr>
          <p:cNvPr id="567334" name="Text Box 38"/>
          <p:cNvSpPr txBox="1">
            <a:spLocks noChangeArrowheads="1"/>
          </p:cNvSpPr>
          <p:nvPr/>
        </p:nvSpPr>
        <p:spPr bwMode="auto">
          <a:xfrm>
            <a:off x="2000232" y="3786190"/>
            <a:ext cx="4752975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Какая планета сначала была открыта «на кончике пера» и только затем с помощью телескопа?</a:t>
            </a:r>
          </a:p>
          <a:p>
            <a:pPr algn="ctr"/>
            <a:endParaRPr lang="ru-RU" sz="2800" dirty="0">
              <a:latin typeface="Garamond" pitchFamily="18" charset="0"/>
            </a:endParaRPr>
          </a:p>
        </p:txBody>
      </p:sp>
      <p:sp>
        <p:nvSpPr>
          <p:cNvPr id="567335" name="Text Box 39"/>
          <p:cNvSpPr txBox="1">
            <a:spLocks noChangeArrowheads="1"/>
          </p:cNvSpPr>
          <p:nvPr/>
        </p:nvSpPr>
        <p:spPr bwMode="auto">
          <a:xfrm>
            <a:off x="2357422" y="3786190"/>
            <a:ext cx="42672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Номер какой планеты от Солнца 3?</a:t>
            </a:r>
          </a:p>
          <a:p>
            <a:endParaRPr lang="ru-RU" sz="2800" dirty="0">
              <a:latin typeface="Garamond" pitchFamily="18" charset="0"/>
            </a:endParaRPr>
          </a:p>
        </p:txBody>
      </p:sp>
      <p:sp>
        <p:nvSpPr>
          <p:cNvPr id="567336" name="Text Box 40"/>
          <p:cNvSpPr txBox="1">
            <a:spLocks noChangeArrowheads="1"/>
          </p:cNvSpPr>
          <p:nvPr/>
        </p:nvSpPr>
        <p:spPr bwMode="auto">
          <a:xfrm>
            <a:off x="2000232" y="3643314"/>
            <a:ext cx="5040313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Какая планета имеет больше всего спутников?</a:t>
            </a:r>
          </a:p>
          <a:p>
            <a:pPr algn="ctr"/>
            <a:endParaRPr lang="ru-RU" sz="2800" dirty="0">
              <a:latin typeface="Garamond" pitchFamily="18" charset="0"/>
            </a:endParaRPr>
          </a:p>
        </p:txBody>
      </p:sp>
      <p:sp>
        <p:nvSpPr>
          <p:cNvPr id="567337" name="Text Box 41"/>
          <p:cNvSpPr txBox="1">
            <a:spLocks noChangeArrowheads="1"/>
          </p:cNvSpPr>
          <p:nvPr/>
        </p:nvSpPr>
        <p:spPr bwMode="auto">
          <a:xfrm>
            <a:off x="2500298" y="3857628"/>
            <a:ext cx="4125913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Какая планета смогла бы плавать в воде?</a:t>
            </a:r>
          </a:p>
        </p:txBody>
      </p:sp>
      <p:sp>
        <p:nvSpPr>
          <p:cNvPr id="567338" name="Text Box 42"/>
          <p:cNvSpPr txBox="1">
            <a:spLocks noChangeArrowheads="1"/>
          </p:cNvSpPr>
          <p:nvPr/>
        </p:nvSpPr>
        <p:spPr bwMode="auto">
          <a:xfrm>
            <a:off x="2357422" y="3714752"/>
            <a:ext cx="4321175" cy="1600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800" b="1" dirty="0">
                <a:solidFill>
                  <a:schemeClr val="accent2"/>
                </a:solidFill>
                <a:latin typeface="Garamond" pitchFamily="18" charset="0"/>
              </a:rPr>
              <a:t>У какой планеты самый большой спутник?</a:t>
            </a:r>
          </a:p>
          <a:p>
            <a:pPr algn="ctr">
              <a:spcBef>
                <a:spcPct val="50000"/>
              </a:spcBef>
            </a:pPr>
            <a:endParaRPr lang="ru-RU" sz="28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6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5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6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5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56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56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13" grpId="0"/>
      <p:bldP spid="567313" grpId="1"/>
      <p:bldP spid="567314" grpId="0" autoUpdateAnimBg="0"/>
      <p:bldP spid="567315" grpId="0" autoUpdateAnimBg="0"/>
      <p:bldP spid="567316" grpId="0" autoUpdateAnimBg="0"/>
      <p:bldP spid="567317" grpId="0" autoUpdateAnimBg="0"/>
      <p:bldP spid="567318" grpId="0" autoUpdateAnimBg="0"/>
      <p:bldP spid="567319" grpId="0" autoUpdateAnimBg="0"/>
      <p:bldP spid="567320" grpId="0" autoUpdateAnimBg="0"/>
      <p:bldP spid="567321" grpId="0" autoUpdateAnimBg="0"/>
      <p:bldP spid="567323" grpId="0" autoUpdateAnimBg="0"/>
      <p:bldP spid="567324" grpId="0" autoUpdateAnimBg="0"/>
      <p:bldP spid="567325" grpId="0"/>
      <p:bldP spid="567326" grpId="0"/>
      <p:bldP spid="567327" grpId="0"/>
      <p:bldP spid="567328" grpId="0"/>
      <p:bldP spid="567329" grpId="0"/>
      <p:bldP spid="567330" grpId="0"/>
      <p:bldP spid="567331" grpId="0" build="allAtOnce"/>
      <p:bldP spid="567333" grpId="0"/>
      <p:bldP spid="567334" grpId="0" build="allAtOnce"/>
      <p:bldP spid="567335" grpId="0"/>
      <p:bldP spid="567335" grpId="1"/>
      <p:bldP spid="567336" grpId="0"/>
      <p:bldP spid="567336" grpId="1"/>
      <p:bldP spid="567337" grpId="0" build="allAtOnce"/>
      <p:bldP spid="567338" grpId="0"/>
      <p:bldP spid="5673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Декада 2007-08\challenger_apollo17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55538"/>
            <a:ext cx="2428892" cy="2173858"/>
          </a:xfrm>
          <a:prstGeom prst="rect">
            <a:avLst/>
          </a:prstGeom>
          <a:noFill/>
        </p:spPr>
      </p:pic>
      <p:pic>
        <p:nvPicPr>
          <p:cNvPr id="2" name="Picture 6" descr="D:\Декада 2007-08\старт космического корабля cop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1"/>
            <a:ext cx="2643206" cy="1982405"/>
          </a:xfrm>
          <a:prstGeom prst="rect">
            <a:avLst/>
          </a:prstGeom>
          <a:noFill/>
        </p:spPr>
      </p:pic>
      <p:pic>
        <p:nvPicPr>
          <p:cNvPr id="4101" name="Picture 5" descr="D:\Декада 2007-08\sputnik_asm720 cop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85926"/>
            <a:ext cx="2857500" cy="2343150"/>
          </a:xfrm>
          <a:prstGeom prst="rect">
            <a:avLst/>
          </a:prstGeom>
          <a:noFill/>
        </p:spPr>
      </p:pic>
      <p:pic>
        <p:nvPicPr>
          <p:cNvPr id="4100" name="Picture 4" descr="D:\Декада 2007-08\станция Мир cop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07" y="1928802"/>
            <a:ext cx="2857520" cy="2143140"/>
          </a:xfrm>
          <a:prstGeom prst="rect">
            <a:avLst/>
          </a:prstGeom>
          <a:noFill/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867400" y="4292600"/>
          <a:ext cx="2952750" cy="2106613"/>
        </p:xfrm>
        <a:graphic>
          <a:graphicData uri="http://schemas.openxmlformats.org/presentationml/2006/ole">
            <p:oleObj spid="_x0000_s4098" name="Рисунок" r:id="rId7" imgW="3228840" imgH="2305080" progId="">
              <p:embed/>
            </p:oleObj>
          </a:graphicData>
        </a:graphic>
      </p:graphicFrame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468313" y="836613"/>
            <a:ext cx="80279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ramond" pitchFamily="18" charset="0"/>
              </a:rPr>
              <a:t>Объект, затопленный в Тихом океане в 2001 году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571604" y="785794"/>
            <a:ext cx="61563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ramond" pitchFamily="18" charset="0"/>
              </a:rPr>
              <a:t>Спускаемый аппарат с людьми на поверхность Луны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5724525" y="5373688"/>
            <a:ext cx="27860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1928794" y="785794"/>
            <a:ext cx="55435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ramond" pitchFamily="18" charset="0"/>
              </a:rPr>
              <a:t>Самоходный аппарат, совершивший путешествие по поверхности Луны</a:t>
            </a:r>
          </a:p>
        </p:txBody>
      </p:sp>
      <p:pic>
        <p:nvPicPr>
          <p:cNvPr id="3083" name="Picture 18" descr="spiri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221163"/>
            <a:ext cx="29527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28794" y="785794"/>
            <a:ext cx="561816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C00"/>
                </a:solidFill>
                <a:latin typeface="Baskerville Old Face" pitchFamily="18" charset="0"/>
              </a:rPr>
              <a:t>Космические аппараты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9750" y="5661025"/>
            <a:ext cx="374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 anchorCtr="1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1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68313" y="3429000"/>
            <a:ext cx="3937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2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48038" y="3500438"/>
            <a:ext cx="4079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3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419475" y="5734050"/>
            <a:ext cx="44291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4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64250" y="5661025"/>
            <a:ext cx="4127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5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11863" y="3500438"/>
            <a:ext cx="42862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Showcard Gothic" pitchFamily="82" charset="0"/>
              </a:rPr>
              <a:t>6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011863" y="4271963"/>
            <a:ext cx="14922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CC00"/>
                </a:solidFill>
                <a:latin typeface="Baskerville Old Face" pitchFamily="18" charset="0"/>
              </a:rPr>
              <a:t>Луноход</a:t>
            </a:r>
          </a:p>
        </p:txBody>
      </p:sp>
      <p:sp>
        <p:nvSpPr>
          <p:cNvPr id="4116" name="Text Box 23"/>
          <p:cNvSpPr txBox="1">
            <a:spLocks noChangeArrowheads="1"/>
          </p:cNvSpPr>
          <p:nvPr/>
        </p:nvSpPr>
        <p:spPr bwMode="auto">
          <a:xfrm>
            <a:off x="2859088" y="538163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285852" y="857232"/>
            <a:ext cx="64087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ramond" pitchFamily="18" charset="0"/>
              </a:rPr>
              <a:t>Запуск этого аппарата ознаменовал начало</a:t>
            </a:r>
          </a:p>
          <a:p>
            <a:pPr algn="ctr"/>
            <a:r>
              <a:rPr lang="ru-RU" sz="2400" b="1" dirty="0">
                <a:latin typeface="Garamond" pitchFamily="18" charset="0"/>
              </a:rPr>
              <a:t> космической эры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635375" y="3644900"/>
            <a:ext cx="24717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Первый спутник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419475" y="4292600"/>
            <a:ext cx="2270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Лунный модуль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900113" y="3671888"/>
            <a:ext cx="23542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Станция «Мир»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857224" y="928670"/>
            <a:ext cx="71294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Garamond" pitchFamily="18" charset="0"/>
              </a:rPr>
              <a:t>Аппарат многоразового использования «</a:t>
            </a:r>
            <a:r>
              <a:rPr lang="ru-RU" sz="2400" b="1" dirty="0" err="1">
                <a:latin typeface="Garamond" pitchFamily="18" charset="0"/>
              </a:rPr>
              <a:t>Шаттл</a:t>
            </a:r>
            <a:r>
              <a:rPr lang="ru-RU" sz="2400" b="1" dirty="0">
                <a:latin typeface="Garamond" pitchFamily="18" charset="0"/>
              </a:rPr>
              <a:t>»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300788" y="3429000"/>
            <a:ext cx="2687637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Космический </a:t>
            </a:r>
            <a:endParaRPr lang="en-US" sz="2400" b="1" i="1" dirty="0">
              <a:solidFill>
                <a:srgbClr val="FFCC00"/>
              </a:solidFill>
              <a:latin typeface="Baskerville Old Face" pitchFamily="18" charset="0"/>
            </a:endParaRPr>
          </a:p>
          <a:p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корабль</a:t>
            </a:r>
            <a:r>
              <a:rPr lang="en-US" sz="2400" b="1" i="1" dirty="0">
                <a:solidFill>
                  <a:srgbClr val="FFCC00"/>
                </a:solidFill>
                <a:latin typeface="Baskerville Old Face" pitchFamily="18" charset="0"/>
              </a:rPr>
              <a:t> </a:t>
            </a:r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«</a:t>
            </a:r>
            <a:r>
              <a:rPr lang="ru-RU" sz="2400" b="1" i="1" dirty="0" err="1">
                <a:solidFill>
                  <a:srgbClr val="FFCC00"/>
                </a:solidFill>
                <a:latin typeface="Baskerville Old Face" pitchFamily="18" charset="0"/>
              </a:rPr>
              <a:t>Шаттл</a:t>
            </a:r>
            <a:r>
              <a:rPr lang="ru-RU" sz="2400" b="1" i="1" dirty="0">
                <a:solidFill>
                  <a:srgbClr val="FFCC00"/>
                </a:solidFill>
                <a:latin typeface="Baskerville Old Face" pitchFamily="18" charset="0"/>
              </a:rPr>
              <a:t>»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900113" y="4243388"/>
            <a:ext cx="17224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Baskerville Old Face" pitchFamily="18" charset="0"/>
              </a:rPr>
              <a:t>Марсоход</a:t>
            </a:r>
            <a:endParaRPr lang="ru-RU" sz="2800" b="1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3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6" grpId="1"/>
      <p:bldP spid="3077" grpId="0"/>
      <p:bldP spid="3077" grpId="1"/>
      <p:bldP spid="3079" grpId="0"/>
      <p:bldP spid="3079" grpId="1"/>
      <p:bldP spid="3087" grpId="0"/>
      <p:bldP spid="3087" grpId="1"/>
      <p:bldP spid="3088" grpId="0"/>
      <p:bldP spid="3089" grpId="0"/>
      <p:bldP spid="3090" grpId="0"/>
      <p:bldP spid="3091" grpId="0"/>
      <p:bldP spid="3092" grpId="0"/>
      <p:bldP spid="3093" grpId="0"/>
      <p:bldP spid="3094" grpId="0"/>
      <p:bldP spid="3096" grpId="0"/>
      <p:bldP spid="3096" grpId="1"/>
      <p:bldP spid="3097" grpId="0"/>
      <p:bldP spid="3098" grpId="0"/>
      <p:bldP spid="3099" grpId="0"/>
      <p:bldP spid="3100" grpId="0"/>
      <p:bldP spid="3100" grpId="1"/>
      <p:bldP spid="3101" grpId="0"/>
      <p:bldP spid="3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Прямоугольник 1"/>
          <p:cNvSpPr>
            <a:spLocks noChangeArrowheads="1"/>
          </p:cNvSpPr>
          <p:nvPr/>
        </p:nvSpPr>
        <p:spPr bwMode="auto">
          <a:xfrm>
            <a:off x="2357438" y="428625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CC00"/>
                </a:solidFill>
                <a:latin typeface="Bookman Old Style" pitchFamily="18" charset="0"/>
              </a:rPr>
              <a:t>Верно ли это?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1785938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Showcard Gothic" pitchFamily="82" charset="0"/>
              </a:rPr>
              <a:t>1</a:t>
            </a:r>
          </a:p>
        </p:txBody>
      </p:sp>
      <p:graphicFrame>
        <p:nvGraphicFramePr>
          <p:cNvPr id="567307" name="Object 11"/>
          <p:cNvGraphicFramePr>
            <a:graphicFrameLocks noChangeAspect="1"/>
          </p:cNvGraphicFramePr>
          <p:nvPr/>
        </p:nvGraphicFramePr>
        <p:xfrm>
          <a:off x="2214563" y="1143000"/>
          <a:ext cx="1676400" cy="1508125"/>
        </p:xfrm>
        <a:graphic>
          <a:graphicData uri="http://schemas.openxmlformats.org/presentationml/2006/ole">
            <p:oleObj spid="_x0000_s5122" name="Рисунок" r:id="rId3" imgW="2562120" imgH="230508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0313" y="2500313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Марс</a:t>
            </a: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4000500" y="2000250"/>
            <a:ext cx="1260475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0688" y="1714500"/>
            <a:ext cx="132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Фобос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35718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Showcard Gothic" pitchFamily="82" charset="0"/>
              </a:rPr>
              <a:t>2</a:t>
            </a:r>
          </a:p>
        </p:txBody>
      </p:sp>
      <p:graphicFrame>
        <p:nvGraphicFramePr>
          <p:cNvPr id="567306" name="Object 5"/>
          <p:cNvGraphicFramePr>
            <a:graphicFrameLocks noChangeAspect="1"/>
          </p:cNvGraphicFramePr>
          <p:nvPr/>
        </p:nvGraphicFramePr>
        <p:xfrm>
          <a:off x="2071688" y="2928938"/>
          <a:ext cx="1824037" cy="1524000"/>
        </p:xfrm>
        <a:graphic>
          <a:graphicData uri="http://schemas.openxmlformats.org/presentationml/2006/ole">
            <p:oleObj spid="_x0000_s5123" name="Рисунок" r:id="rId4" imgW="2886120" imgH="2305080" progId="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357438" y="421481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Земля</a:t>
            </a:r>
          </a:p>
        </p:txBody>
      </p: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4000500" y="3714750"/>
            <a:ext cx="1357313" cy="1588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3563" y="3357563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Луна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4438" y="514350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Showcard Gothic" pitchFamily="82" charset="0"/>
              </a:rPr>
              <a:t>3</a:t>
            </a:r>
          </a:p>
        </p:txBody>
      </p:sp>
      <p:graphicFrame>
        <p:nvGraphicFramePr>
          <p:cNvPr id="567304" name="Object 8"/>
          <p:cNvGraphicFramePr>
            <a:graphicFrameLocks noChangeAspect="1"/>
          </p:cNvGraphicFramePr>
          <p:nvPr/>
        </p:nvGraphicFramePr>
        <p:xfrm>
          <a:off x="2214563" y="4572000"/>
          <a:ext cx="1457325" cy="1457325"/>
        </p:xfrm>
        <a:graphic>
          <a:graphicData uri="http://schemas.openxmlformats.org/presentationml/2006/ole">
            <p:oleObj spid="_x0000_s5124" name="Рисунок" r:id="rId5" imgW="2305080" imgH="2305080" progId="">
              <p:embed/>
            </p:oleObj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286000" y="5857875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Юпитер</a:t>
            </a:r>
          </a:p>
        </p:txBody>
      </p: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>
            <a:off x="4000500" y="5357813"/>
            <a:ext cx="1357313" cy="1587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56263" y="4991100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Европа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flipH="1">
            <a:off x="2555875" y="2636838"/>
            <a:ext cx="434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Да, верно!</a:t>
            </a:r>
          </a:p>
        </p:txBody>
      </p:sp>
      <p:graphicFrame>
        <p:nvGraphicFramePr>
          <p:cNvPr id="567310" name="Object 14"/>
          <p:cNvGraphicFramePr>
            <a:graphicFrameLocks noChangeAspect="1"/>
          </p:cNvGraphicFramePr>
          <p:nvPr/>
        </p:nvGraphicFramePr>
        <p:xfrm>
          <a:off x="2286000" y="1214438"/>
          <a:ext cx="1524000" cy="1524000"/>
        </p:xfrm>
        <a:graphic>
          <a:graphicData uri="http://schemas.openxmlformats.org/presentationml/2006/ole">
            <p:oleObj spid="_x0000_s5125" name="Рисунок" r:id="rId6" imgW="2305080" imgH="2305080" progId="">
              <p:embed/>
            </p:oleObj>
          </a:graphicData>
        </a:graphic>
      </p:graphicFrame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428875" y="2500313"/>
            <a:ext cx="1216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Нептун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00688" y="1785938"/>
            <a:ext cx="1443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Тритон</a:t>
            </a:r>
          </a:p>
        </p:txBody>
      </p:sp>
      <p:graphicFrame>
        <p:nvGraphicFramePr>
          <p:cNvPr id="567308" name="Object 12"/>
          <p:cNvGraphicFramePr>
            <a:graphicFrameLocks noChangeAspect="1"/>
          </p:cNvGraphicFramePr>
          <p:nvPr/>
        </p:nvGraphicFramePr>
        <p:xfrm>
          <a:off x="1571625" y="2928938"/>
          <a:ext cx="2514600" cy="1509712"/>
        </p:xfrm>
        <a:graphic>
          <a:graphicData uri="http://schemas.openxmlformats.org/presentationml/2006/ole">
            <p:oleObj spid="_x0000_s5126" name="Рисунок" r:id="rId7" imgW="3838680" imgH="2305080" progId="">
              <p:embed/>
            </p:oleObj>
          </a:graphicData>
        </a:graphic>
      </p:graphicFrame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2214563" y="4214813"/>
            <a:ext cx="120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Сатурн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43563" y="3429000"/>
            <a:ext cx="1530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Деймос</a:t>
            </a:r>
          </a:p>
        </p:txBody>
      </p:sp>
      <p:graphicFrame>
        <p:nvGraphicFramePr>
          <p:cNvPr id="567309" name="Object 13"/>
          <p:cNvGraphicFramePr>
            <a:graphicFrameLocks noChangeAspect="1"/>
          </p:cNvGraphicFramePr>
          <p:nvPr/>
        </p:nvGraphicFramePr>
        <p:xfrm>
          <a:off x="2143125" y="4643438"/>
          <a:ext cx="1524000" cy="1524000"/>
        </p:xfrm>
        <a:graphic>
          <a:graphicData uri="http://schemas.openxmlformats.org/presentationml/2006/ole">
            <p:oleObj spid="_x0000_s5127" name="Рисунок" r:id="rId8" imgW="2305080" imgH="2305080" progId="">
              <p:embed/>
            </p:oleObj>
          </a:graphicData>
        </a:graphic>
      </p:graphicFrame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428875" y="5929313"/>
            <a:ext cx="88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chemeClr val="accent1"/>
                </a:solidFill>
                <a:latin typeface="Times New Roman" pitchFamily="18" charset="0"/>
              </a:rPr>
              <a:t>Уран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72125" y="5000625"/>
            <a:ext cx="154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Офелия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14625" y="1500188"/>
            <a:ext cx="3394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CC00"/>
                </a:solidFill>
              </a:rPr>
              <a:t>Неверно!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3" grpId="0"/>
      <p:bldP spid="3" grpId="1"/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  <p:bldP spid="18" grpId="0"/>
      <p:bldP spid="18" grpId="1"/>
      <p:bldP spid="19" grpId="0"/>
      <p:bldP spid="19" grpId="1"/>
      <p:bldP spid="21" grpId="0"/>
      <p:bldP spid="21" grpId="1"/>
      <p:bldP spid="24" grpId="0"/>
      <p:bldP spid="24" grpId="1"/>
      <p:bldP spid="25" grpId="0" build="allAtOnce"/>
      <p:bldP spid="27" grpId="0" build="allAtOnce"/>
      <p:bldP spid="28" grpId="0" build="allAtOnce"/>
      <p:bldP spid="33" grpId="0" build="allAtOnce"/>
      <p:bldP spid="35" grpId="0"/>
      <p:bldP spid="35" grpId="1"/>
      <p:bldP spid="36" grpId="0"/>
      <p:bldP spid="36" grpId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3" name="Picture 3" descr="Кассиопея"/>
          <p:cNvPicPr>
            <a:picLocks noChangeAspect="1" noChangeArrowheads="1"/>
          </p:cNvPicPr>
          <p:nvPr/>
        </p:nvPicPr>
        <p:blipFill>
          <a:blip r:embed="rId2">
            <a:lum bright="24000" contrast="42000"/>
          </a:blip>
          <a:srcRect/>
          <a:stretch>
            <a:fillRect/>
          </a:stretch>
        </p:blipFill>
        <p:spPr bwMode="auto">
          <a:xfrm>
            <a:off x="468313" y="36449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5" name="Picture 5" descr="Большая медведица"/>
          <p:cNvPicPr>
            <a:picLocks noChangeAspect="1" noChangeArrowheads="1"/>
          </p:cNvPicPr>
          <p:nvPr/>
        </p:nvPicPr>
        <p:blipFill>
          <a:blip r:embed="rId3">
            <a:lum bright="24000" contrast="54000"/>
          </a:blip>
          <a:srcRect/>
          <a:stretch>
            <a:fillRect/>
          </a:stretch>
        </p:blipFill>
        <p:spPr bwMode="auto">
          <a:xfrm>
            <a:off x="395288" y="981075"/>
            <a:ext cx="19812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7" name="Picture 7" descr="Лебедь"/>
          <p:cNvPicPr>
            <a:picLocks noChangeAspect="1" noChangeArrowheads="1"/>
          </p:cNvPicPr>
          <p:nvPr/>
        </p:nvPicPr>
        <p:blipFill>
          <a:blip r:embed="rId4">
            <a:lum bright="24000" contrast="36000"/>
          </a:blip>
          <a:srcRect/>
          <a:stretch>
            <a:fillRect/>
          </a:stretch>
        </p:blipFill>
        <p:spPr bwMode="auto">
          <a:xfrm>
            <a:off x="2411413" y="404813"/>
            <a:ext cx="2057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9" name="Picture 9" descr="Лира"/>
          <p:cNvPicPr>
            <a:picLocks noChangeAspect="1" noChangeArrowheads="1"/>
          </p:cNvPicPr>
          <p:nvPr/>
        </p:nvPicPr>
        <p:blipFill>
          <a:blip r:embed="rId5">
            <a:lum bright="24000" contrast="30000"/>
          </a:blip>
          <a:srcRect/>
          <a:stretch>
            <a:fillRect/>
          </a:stretch>
        </p:blipFill>
        <p:spPr bwMode="auto">
          <a:xfrm>
            <a:off x="6877050" y="10525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1" name="Picture 11" descr="Малая Медведица"/>
          <p:cNvPicPr>
            <a:picLocks noChangeAspect="1" noChangeArrowheads="1"/>
          </p:cNvPicPr>
          <p:nvPr/>
        </p:nvPicPr>
        <p:blipFill>
          <a:blip r:embed="rId6">
            <a:lum bright="24000" contrast="30000"/>
          </a:blip>
          <a:srcRect/>
          <a:stretch>
            <a:fillRect/>
          </a:stretch>
        </p:blipFill>
        <p:spPr bwMode="auto">
          <a:xfrm>
            <a:off x="4572000" y="404813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4" name="Picture 14" descr="Центавр"/>
          <p:cNvPicPr>
            <a:picLocks noChangeAspect="1" noChangeArrowheads="1"/>
          </p:cNvPicPr>
          <p:nvPr/>
        </p:nvPicPr>
        <p:blipFill>
          <a:blip r:embed="rId7">
            <a:lum bright="24000" contrast="30000"/>
          </a:blip>
          <a:srcRect/>
          <a:stretch>
            <a:fillRect/>
          </a:stretch>
        </p:blipFill>
        <p:spPr bwMode="auto">
          <a:xfrm>
            <a:off x="6804025" y="37163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5" name="Text Box 15"/>
          <p:cNvSpPr txBox="1">
            <a:spLocks noChangeArrowheads="1"/>
          </p:cNvSpPr>
          <p:nvPr/>
        </p:nvSpPr>
        <p:spPr bwMode="auto">
          <a:xfrm>
            <a:off x="990600" y="5876925"/>
            <a:ext cx="3365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573456" name="Text Box 16"/>
          <p:cNvSpPr txBox="1">
            <a:spLocks noChangeArrowheads="1"/>
          </p:cNvSpPr>
          <p:nvPr/>
        </p:nvSpPr>
        <p:spPr bwMode="auto">
          <a:xfrm>
            <a:off x="900113" y="2873375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573457" name="Text Box 17"/>
          <p:cNvSpPr txBox="1">
            <a:spLocks noChangeArrowheads="1"/>
          </p:cNvSpPr>
          <p:nvPr/>
        </p:nvSpPr>
        <p:spPr bwMode="auto">
          <a:xfrm>
            <a:off x="3276600" y="2009775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573458" name="Text Box 18"/>
          <p:cNvSpPr txBox="1">
            <a:spLocks noChangeArrowheads="1"/>
          </p:cNvSpPr>
          <p:nvPr/>
        </p:nvSpPr>
        <p:spPr bwMode="auto">
          <a:xfrm>
            <a:off x="5364163" y="1938338"/>
            <a:ext cx="3619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573459" name="Text Box 19"/>
          <p:cNvSpPr txBox="1">
            <a:spLocks noChangeArrowheads="1"/>
          </p:cNvSpPr>
          <p:nvPr/>
        </p:nvSpPr>
        <p:spPr bwMode="auto">
          <a:xfrm>
            <a:off x="7667625" y="294640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573460" name="Text Box 20"/>
          <p:cNvSpPr txBox="1">
            <a:spLocks noChangeArrowheads="1"/>
          </p:cNvSpPr>
          <p:nvPr/>
        </p:nvSpPr>
        <p:spPr bwMode="auto">
          <a:xfrm>
            <a:off x="7740650" y="5805488"/>
            <a:ext cx="3365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573461" name="Text Box 21"/>
          <p:cNvSpPr txBox="1">
            <a:spLocks noChangeArrowheads="1"/>
          </p:cNvSpPr>
          <p:nvPr/>
        </p:nvSpPr>
        <p:spPr bwMode="auto">
          <a:xfrm>
            <a:off x="2555875" y="2492375"/>
            <a:ext cx="4176713" cy="1249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rgbClr val="FFCC00"/>
                </a:solidFill>
                <a:latin typeface="Bookman Old Style" pitchFamily="18" charset="0"/>
              </a:rPr>
              <a:t>Перед вами созвездия северного полушария неба</a:t>
            </a:r>
            <a:r>
              <a:rPr kumimoji="0" lang="ru-RU" sz="2800" b="1">
                <a:solidFill>
                  <a:srgbClr val="FFCC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2651125" y="40036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kumimoji="0" lang="ru-RU" sz="2400">
              <a:latin typeface="Times New Roman" pitchFamily="18" charset="0"/>
            </a:endParaRPr>
          </a:p>
        </p:txBody>
      </p:sp>
      <p:sp>
        <p:nvSpPr>
          <p:cNvPr id="573470" name="Text Box 30"/>
          <p:cNvSpPr txBox="1">
            <a:spLocks noChangeArrowheads="1"/>
          </p:cNvSpPr>
          <p:nvPr/>
        </p:nvSpPr>
        <p:spPr bwMode="auto">
          <a:xfrm>
            <a:off x="539750" y="5178425"/>
            <a:ext cx="18002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Кассиопея</a:t>
            </a:r>
          </a:p>
        </p:txBody>
      </p:sp>
      <p:sp>
        <p:nvSpPr>
          <p:cNvPr id="573471" name="Text Box 31"/>
          <p:cNvSpPr txBox="1">
            <a:spLocks noChangeArrowheads="1"/>
          </p:cNvSpPr>
          <p:nvPr/>
        </p:nvSpPr>
        <p:spPr bwMode="auto">
          <a:xfrm>
            <a:off x="447675" y="2082800"/>
            <a:ext cx="174783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Большая Медведица</a:t>
            </a:r>
          </a:p>
        </p:txBody>
      </p:sp>
      <p:sp>
        <p:nvSpPr>
          <p:cNvPr id="573472" name="Text Box 32"/>
          <p:cNvSpPr txBox="1">
            <a:spLocks noChangeArrowheads="1"/>
          </p:cNvSpPr>
          <p:nvPr/>
        </p:nvSpPr>
        <p:spPr bwMode="auto">
          <a:xfrm>
            <a:off x="2535238" y="1649413"/>
            <a:ext cx="16049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Лебедь</a:t>
            </a:r>
          </a:p>
        </p:txBody>
      </p:sp>
      <p:sp>
        <p:nvSpPr>
          <p:cNvPr id="573473" name="Text Box 33"/>
          <p:cNvSpPr txBox="1">
            <a:spLocks noChangeArrowheads="1"/>
          </p:cNvSpPr>
          <p:nvPr/>
        </p:nvSpPr>
        <p:spPr bwMode="auto">
          <a:xfrm>
            <a:off x="4500563" y="1628775"/>
            <a:ext cx="230028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Малая Медведица</a:t>
            </a:r>
          </a:p>
        </p:txBody>
      </p:sp>
      <p:sp>
        <p:nvSpPr>
          <p:cNvPr id="573474" name="Text Box 34"/>
          <p:cNvSpPr txBox="1">
            <a:spLocks noChangeArrowheads="1"/>
          </p:cNvSpPr>
          <p:nvPr/>
        </p:nvSpPr>
        <p:spPr bwMode="auto">
          <a:xfrm>
            <a:off x="7812088" y="2492375"/>
            <a:ext cx="9350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Лира</a:t>
            </a:r>
          </a:p>
        </p:txBody>
      </p:sp>
      <p:sp>
        <p:nvSpPr>
          <p:cNvPr id="573475" name="Text Box 35"/>
          <p:cNvSpPr txBox="1">
            <a:spLocks noChangeArrowheads="1"/>
          </p:cNvSpPr>
          <p:nvPr/>
        </p:nvSpPr>
        <p:spPr bwMode="auto">
          <a:xfrm>
            <a:off x="7019925" y="5157788"/>
            <a:ext cx="153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Центавр</a:t>
            </a:r>
          </a:p>
        </p:txBody>
      </p:sp>
      <p:sp>
        <p:nvSpPr>
          <p:cNvPr id="573476" name="Text Box 36"/>
          <p:cNvSpPr txBox="1">
            <a:spLocks noChangeArrowheads="1"/>
          </p:cNvSpPr>
          <p:nvPr/>
        </p:nvSpPr>
        <p:spPr bwMode="auto">
          <a:xfrm>
            <a:off x="2843213" y="3644900"/>
            <a:ext cx="381635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В каком созвездии находится ближайшая к нам после Солнца звезда?</a:t>
            </a:r>
          </a:p>
        </p:txBody>
      </p:sp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3040063" y="5106988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73478" name="Text Box 38"/>
          <p:cNvSpPr txBox="1">
            <a:spLocks noChangeArrowheads="1"/>
          </p:cNvSpPr>
          <p:nvPr/>
        </p:nvSpPr>
        <p:spPr bwMode="auto">
          <a:xfrm>
            <a:off x="2857488" y="4071942"/>
            <a:ext cx="3527425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В каком созвездии находится Полярная звезда?</a:t>
            </a:r>
          </a:p>
        </p:txBody>
      </p:sp>
      <p:sp>
        <p:nvSpPr>
          <p:cNvPr id="573479" name="Text Box 39"/>
          <p:cNvSpPr txBox="1">
            <a:spLocks noChangeArrowheads="1"/>
          </p:cNvSpPr>
          <p:nvPr/>
        </p:nvSpPr>
        <p:spPr bwMode="auto">
          <a:xfrm>
            <a:off x="2928926" y="3929066"/>
            <a:ext cx="3527425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Какое созвездие за его очертания иначе называют Северным крестом?</a:t>
            </a:r>
          </a:p>
        </p:txBody>
      </p:sp>
      <p:sp>
        <p:nvSpPr>
          <p:cNvPr id="573480" name="Text Box 40"/>
          <p:cNvSpPr txBox="1">
            <a:spLocks noChangeArrowheads="1"/>
          </p:cNvSpPr>
          <p:nvPr/>
        </p:nvSpPr>
        <p:spPr bwMode="auto">
          <a:xfrm>
            <a:off x="3071802" y="3786190"/>
            <a:ext cx="3297238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Созвездие, самая яркая звезда которого называется </a:t>
            </a:r>
            <a:r>
              <a:rPr lang="ru-RU" sz="2800" b="1" dirty="0" err="1">
                <a:solidFill>
                  <a:schemeClr val="accent2"/>
                </a:solidFill>
                <a:latin typeface="Garamond" pitchFamily="18" charset="0"/>
              </a:rPr>
              <a:t>Шедар</a:t>
            </a:r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 – «грудь»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214678" y="3786190"/>
            <a:ext cx="3095625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Созвездие, ярчайшая звезда которого называется Вега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282843" y="3786190"/>
            <a:ext cx="4789487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В кого превратила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 злая Гера возлюбленную своего мужа </a:t>
            </a:r>
            <a:r>
              <a:rPr lang="ru-RU" sz="2800" b="1" dirty="0" smtClean="0">
                <a:solidFill>
                  <a:schemeClr val="accent2"/>
                </a:solidFill>
                <a:latin typeface="Garamond" pitchFamily="18" charset="0"/>
              </a:rPr>
              <a:t>Зевса</a:t>
            </a:r>
            <a:r>
              <a:rPr lang="en-US" sz="2800" b="1" dirty="0" smtClean="0">
                <a:solidFill>
                  <a:schemeClr val="accent2"/>
                </a:solidFill>
                <a:latin typeface="Garamond" pitchFamily="18" charset="0"/>
              </a:rPr>
              <a:t> -</a:t>
            </a:r>
            <a:endParaRPr lang="ru-RU" sz="2800" b="1" dirty="0">
              <a:solidFill>
                <a:schemeClr val="accent2"/>
              </a:solidFill>
              <a:latin typeface="Garamond" pitchFamily="18" charset="0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Garamond" pitchFamily="18" charset="0"/>
              </a:rPr>
              <a:t>нимфу по имени </a:t>
            </a:r>
            <a:r>
              <a:rPr lang="ru-RU" sz="2800" b="1" dirty="0" err="1" smtClean="0">
                <a:solidFill>
                  <a:schemeClr val="accent2"/>
                </a:solidFill>
                <a:latin typeface="Garamond" pitchFamily="18" charset="0"/>
              </a:rPr>
              <a:t>Каллипсо</a:t>
            </a:r>
            <a:endParaRPr lang="ru-RU" sz="2800" b="1" dirty="0">
              <a:solidFill>
                <a:schemeClr val="accent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7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7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57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"/>
                            </p:stCondLst>
                            <p:childTnLst>
                              <p:par>
                                <p:cTn id="1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57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00"/>
                            </p:stCondLst>
                            <p:childTnLst>
                              <p:par>
                                <p:cTn id="1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5" grpId="0"/>
      <p:bldP spid="573456" grpId="0"/>
      <p:bldP spid="573457" grpId="0"/>
      <p:bldP spid="573458" grpId="0"/>
      <p:bldP spid="573459" grpId="0"/>
      <p:bldP spid="573460" grpId="0"/>
      <p:bldP spid="573461" grpId="0"/>
      <p:bldP spid="573470" grpId="0"/>
      <p:bldP spid="573470" grpId="1"/>
      <p:bldP spid="573471" grpId="0"/>
      <p:bldP spid="573471" grpId="1"/>
      <p:bldP spid="573472" grpId="0"/>
      <p:bldP spid="573472" grpId="1"/>
      <p:bldP spid="573473" grpId="0"/>
      <p:bldP spid="573473" grpId="1"/>
      <p:bldP spid="573474" grpId="0" build="allAtOnce"/>
      <p:bldP spid="573475" grpId="0" build="allAtOnce"/>
      <p:bldP spid="573475" grpId="1" build="allAtOnce"/>
      <p:bldP spid="573476" grpId="0"/>
      <p:bldP spid="573476" grpId="1"/>
      <p:bldP spid="573478" grpId="0"/>
      <p:bldP spid="573478" grpId="1"/>
      <p:bldP spid="573479" grpId="0"/>
      <p:bldP spid="573479" grpId="1"/>
      <p:bldP spid="573480" grpId="0"/>
      <p:bldP spid="573480" grpId="1"/>
      <p:bldP spid="10267" grpId="0"/>
      <p:bldP spid="10267" grpId="1"/>
      <p:bldP spid="10268" grpId="0"/>
      <p:bldP spid="102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D:\Декада 2007-08\Тум. Андромеды оч мал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86296"/>
            <a:ext cx="2530946" cy="1771662"/>
          </a:xfrm>
          <a:prstGeom prst="rect">
            <a:avLst/>
          </a:prstGeom>
          <a:noFill/>
        </p:spPr>
      </p:pic>
      <p:pic>
        <p:nvPicPr>
          <p:cNvPr id="6153" name="Picture 9" descr="D:\Декада 2007-08\Галактика Водоворот cop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39834"/>
            <a:ext cx="2500330" cy="1875248"/>
          </a:xfrm>
          <a:prstGeom prst="rect">
            <a:avLst/>
          </a:prstGeom>
          <a:noFill/>
        </p:spPr>
      </p:pic>
      <p:pic>
        <p:nvPicPr>
          <p:cNvPr id="6152" name="Picture 8" descr="D:\Декада 2007-08\Крабовидная туманность cop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5"/>
            <a:ext cx="2333628" cy="1750221"/>
          </a:xfrm>
          <a:prstGeom prst="rect">
            <a:avLst/>
          </a:prstGeom>
          <a:noFill/>
        </p:spPr>
      </p:pic>
      <p:pic>
        <p:nvPicPr>
          <p:cNvPr id="2067" name="Picture 19" descr="Эллип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3656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5572132" y="551975"/>
          <a:ext cx="3292468" cy="1826100"/>
        </p:xfrm>
        <a:graphic>
          <a:graphicData uri="http://schemas.openxmlformats.org/presentationml/2006/ole">
            <p:oleObj spid="_x0000_s6148" name="Рисунок" r:id="rId7" imgW="4152960" imgH="2305080" progId="">
              <p:embed/>
            </p:oleObj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3419475" y="333375"/>
          <a:ext cx="2133600" cy="2133600"/>
        </p:xfrm>
        <a:graphic>
          <a:graphicData uri="http://schemas.openxmlformats.org/presentationml/2006/ole">
            <p:oleObj spid="_x0000_s6149" name="Рисунок" r:id="rId8" imgW="2305080" imgH="2305080" progId="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68313" y="2276475"/>
          <a:ext cx="2743200" cy="2060575"/>
        </p:xfrm>
        <a:graphic>
          <a:graphicData uri="http://schemas.openxmlformats.org/presentationml/2006/ole">
            <p:oleObj spid="_x0000_s6150" name="Рисунок" r:id="rId9" imgW="3067200" imgH="2305080" progId="">
              <p:embed/>
            </p:oleObj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11188" y="4581525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9750" y="2492375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5795963" y="47625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3348038" y="2924175"/>
            <a:ext cx="2667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200" b="1">
                <a:solidFill>
                  <a:srgbClr val="FFCC00"/>
                </a:solidFill>
                <a:latin typeface="Times New Roman" pitchFamily="18" charset="0"/>
              </a:rPr>
              <a:t>Галактики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348038" y="47625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5867400" y="4581525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2063" name="Text Box 11"/>
          <p:cNvSpPr txBox="1">
            <a:spLocks noChangeArrowheads="1"/>
          </p:cNvSpPr>
          <p:nvPr/>
        </p:nvSpPr>
        <p:spPr bwMode="auto">
          <a:xfrm>
            <a:off x="539750" y="47625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3</a:t>
            </a:r>
          </a:p>
        </p:txBody>
      </p:sp>
      <p:pic>
        <p:nvPicPr>
          <p:cNvPr id="2064" name="Picture 17" descr="Большое Магел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1" y="2553602"/>
            <a:ext cx="2776565" cy="198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3419475" y="450850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8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2066" name="Text Box 14"/>
          <p:cNvSpPr txBox="1">
            <a:spLocks noChangeArrowheads="1"/>
          </p:cNvSpPr>
          <p:nvPr/>
        </p:nvSpPr>
        <p:spPr bwMode="auto">
          <a:xfrm>
            <a:off x="5867400" y="2420938"/>
            <a:ext cx="3619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132138" y="2781300"/>
            <a:ext cx="2613025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Наша галактика – Млечный путь –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выглядит именно так, считают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астрономы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92138" y="3679825"/>
            <a:ext cx="23193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CC00"/>
                </a:solidFill>
                <a:latin typeface="Book Antiqua" pitchFamily="18" charset="0"/>
              </a:rPr>
              <a:t>Млечный путь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400425" y="2439988"/>
            <a:ext cx="2395538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Наша ближайшая соседка –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галактика туманность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Андромеды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724525" y="6021388"/>
            <a:ext cx="31194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CC00"/>
                </a:solidFill>
                <a:latin typeface="Book Antiqua" pitchFamily="18" charset="0"/>
              </a:rPr>
              <a:t>Туманность Андромеды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059113" y="1916113"/>
            <a:ext cx="2755900" cy="2563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Крабовидная туманность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не является галактикой, она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образовалась в Нашей галактике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в 1054 году в результате вспышки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сверхновой</a:t>
            </a:r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звезды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23850" y="2000250"/>
            <a:ext cx="30702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CC00"/>
                </a:solidFill>
                <a:latin typeface="Book Antiqua" pitchFamily="18" charset="0"/>
              </a:rPr>
              <a:t>Крабовидная туманность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771775" y="2852738"/>
            <a:ext cx="316865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Гигантская спиральная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 Antiqua" pitchFamily="18" charset="0"/>
              </a:rPr>
              <a:t>галактика Сомбреро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795963" y="1844675"/>
            <a:ext cx="27495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CC00"/>
                </a:solidFill>
                <a:latin typeface="Book Antiqua" pitchFamily="18" charset="0"/>
              </a:rPr>
              <a:t>Галактика Сомбреро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059113" y="2852738"/>
            <a:ext cx="301942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Большое Магелланово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облако – галактика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неправильного типа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6351588" y="2428875"/>
            <a:ext cx="12096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CC00"/>
                </a:solidFill>
                <a:latin typeface="Book Antiqua" pitchFamily="18" charset="0"/>
              </a:rPr>
              <a:t>Большое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867400" y="4005263"/>
            <a:ext cx="26574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CC00"/>
                </a:solidFill>
                <a:latin typeface="Book Antiqua" pitchFamily="18" charset="0"/>
              </a:rPr>
              <a:t>Магелланово облако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23749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Одна из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галактик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эллиптического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типа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987675" y="5805488"/>
            <a:ext cx="30861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CC00"/>
                </a:solidFill>
                <a:latin typeface="Book Antiqua" pitchFamily="18" charset="0"/>
              </a:rPr>
              <a:t>Эллиптическая галактика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39750" y="6032500"/>
            <a:ext cx="26654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CC00"/>
                </a:solidFill>
                <a:latin typeface="Book Antiqua" pitchFamily="18" charset="0"/>
              </a:rPr>
              <a:t>Галактика Водоворот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687763" y="434975"/>
            <a:ext cx="146208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CC00"/>
                </a:solidFill>
                <a:latin typeface="Book Antiqua" pitchFamily="18" charset="0"/>
              </a:rPr>
              <a:t>Спиральная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2987675" y="1844675"/>
            <a:ext cx="28686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CC00"/>
                </a:solidFill>
                <a:latin typeface="Book Antiqua" pitchFamily="18" charset="0"/>
              </a:rPr>
              <a:t>галактика с перемычкой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6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6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2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10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900"/>
                            </p:stCondLst>
                            <p:childTnLst>
                              <p:par>
                                <p:cTn id="26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59" grpId="0"/>
      <p:bldP spid="2060" grpId="0"/>
      <p:bldP spid="2061" grpId="0"/>
      <p:bldP spid="2063" grpId="0"/>
      <p:bldP spid="2065" grpId="0"/>
      <p:bldP spid="2066" grpId="0"/>
      <p:bldP spid="2068" grpId="0"/>
      <p:bldP spid="2068" grpId="1"/>
      <p:bldP spid="2070" grpId="0"/>
      <p:bldP spid="2070" grpId="1"/>
      <p:bldP spid="2073" grpId="0" build="allAtOnce"/>
      <p:bldP spid="2075" grpId="0" build="allAtOnce"/>
      <p:bldP spid="2076" grpId="0"/>
      <p:bldP spid="2077" grpId="0" build="allAtOnce"/>
      <p:bldP spid="2078" grpId="0"/>
      <p:bldP spid="2079" grpId="0"/>
      <p:bldP spid="2080" grpId="0"/>
      <p:bldP spid="2080" grpId="1"/>
      <p:bldP spid="2084" grpId="0"/>
      <p:bldP spid="2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D:\Декада 2007-08\Ньют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895746"/>
            <a:ext cx="1914525" cy="2533650"/>
          </a:xfrm>
          <a:prstGeom prst="rect">
            <a:avLst/>
          </a:prstGeom>
          <a:noFill/>
        </p:spPr>
      </p:pic>
      <p:pic>
        <p:nvPicPr>
          <p:cNvPr id="7180" name="Picture 12" descr="D:\Декада 2007-08\Копер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105296"/>
            <a:ext cx="3190875" cy="2324100"/>
          </a:xfrm>
          <a:prstGeom prst="rect">
            <a:avLst/>
          </a:prstGeom>
          <a:noFill/>
        </p:spPr>
      </p:pic>
      <p:pic>
        <p:nvPicPr>
          <p:cNvPr id="7179" name="Picture 11" descr="D:\Декада 2007-08\Струв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1857375" cy="2457450"/>
          </a:xfrm>
          <a:prstGeom prst="rect">
            <a:avLst/>
          </a:prstGeom>
          <a:noFill/>
        </p:spPr>
      </p:pic>
      <p:pic>
        <p:nvPicPr>
          <p:cNvPr id="7178" name="Picture 10" descr="D:\Декада 2007-08\Галиле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214422"/>
            <a:ext cx="2028825" cy="2686050"/>
          </a:xfrm>
          <a:prstGeom prst="rect">
            <a:avLst/>
          </a:prstGeom>
          <a:noFill/>
        </p:spPr>
      </p:pic>
      <p:pic>
        <p:nvPicPr>
          <p:cNvPr id="7177" name="Picture 9" descr="D:\Декада 2007-08\Кеплер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9059" y="1214422"/>
            <a:ext cx="2028825" cy="2686050"/>
          </a:xfrm>
          <a:prstGeom prst="rect">
            <a:avLst/>
          </a:prstGeom>
          <a:noFill/>
        </p:spPr>
      </p:pic>
      <p:pic>
        <p:nvPicPr>
          <p:cNvPr id="7176" name="Picture 8" descr="D:\Декада 2007-08\Гершель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214422"/>
            <a:ext cx="2019300" cy="2686050"/>
          </a:xfrm>
          <a:prstGeom prst="rect">
            <a:avLst/>
          </a:prstGeom>
          <a:noFill/>
        </p:spPr>
      </p:pic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2057400" y="533400"/>
            <a:ext cx="55784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CC00"/>
                </a:solidFill>
                <a:latin typeface="Bookman Old Style" pitchFamily="18" charset="0"/>
              </a:rPr>
              <a:t>Великие астрономы</a:t>
            </a:r>
          </a:p>
        </p:txBody>
      </p:sp>
      <p:sp>
        <p:nvSpPr>
          <p:cNvPr id="26636" name="Text Box 1036"/>
          <p:cNvSpPr txBox="1">
            <a:spLocks noChangeArrowheads="1"/>
          </p:cNvSpPr>
          <p:nvPr/>
        </p:nvSpPr>
        <p:spPr bwMode="auto">
          <a:xfrm>
            <a:off x="357158" y="2924175"/>
            <a:ext cx="3206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Showcard Gothic" pitchFamily="82" charset="0"/>
              </a:rPr>
              <a:t>1</a:t>
            </a:r>
          </a:p>
        </p:txBody>
      </p:sp>
      <p:sp>
        <p:nvSpPr>
          <p:cNvPr id="26637" name="Text Box 1037"/>
          <p:cNvSpPr txBox="1">
            <a:spLocks noChangeArrowheads="1"/>
          </p:cNvSpPr>
          <p:nvPr/>
        </p:nvSpPr>
        <p:spPr bwMode="auto">
          <a:xfrm>
            <a:off x="3248019" y="2997200"/>
            <a:ext cx="3952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Showcard Gothic" pitchFamily="82" charset="0"/>
              </a:rPr>
              <a:t>2</a:t>
            </a:r>
          </a:p>
        </p:txBody>
      </p:sp>
      <p:sp>
        <p:nvSpPr>
          <p:cNvPr id="26638" name="Text Box 1038"/>
          <p:cNvSpPr txBox="1">
            <a:spLocks noChangeArrowheads="1"/>
          </p:cNvSpPr>
          <p:nvPr/>
        </p:nvSpPr>
        <p:spPr bwMode="auto">
          <a:xfrm>
            <a:off x="6234127" y="2997200"/>
            <a:ext cx="4095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Showcard Gothic" pitchFamily="82" charset="0"/>
              </a:rPr>
              <a:t>3</a:t>
            </a:r>
          </a:p>
        </p:txBody>
      </p:sp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357158" y="5661025"/>
            <a:ext cx="4429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Showcard Gothic" pitchFamily="82" charset="0"/>
              </a:rPr>
              <a:t>4</a:t>
            </a:r>
          </a:p>
        </p:txBody>
      </p:sp>
      <p:sp>
        <p:nvSpPr>
          <p:cNvPr id="26640" name="Text Box 1040"/>
          <p:cNvSpPr txBox="1">
            <a:spLocks noChangeArrowheads="1"/>
          </p:cNvSpPr>
          <p:nvPr/>
        </p:nvSpPr>
        <p:spPr bwMode="auto">
          <a:xfrm>
            <a:off x="2916238" y="5589588"/>
            <a:ext cx="4127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Showcard Gothic" pitchFamily="82" charset="0"/>
              </a:rPr>
              <a:t>5</a:t>
            </a:r>
          </a:p>
        </p:txBody>
      </p:sp>
      <p:sp>
        <p:nvSpPr>
          <p:cNvPr id="26641" name="Text Box 1041"/>
          <p:cNvSpPr txBox="1">
            <a:spLocks noChangeArrowheads="1"/>
          </p:cNvSpPr>
          <p:nvPr/>
        </p:nvSpPr>
        <p:spPr bwMode="auto">
          <a:xfrm>
            <a:off x="6227763" y="5589588"/>
            <a:ext cx="4286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>
                <a:latin typeface="Showcard Gothic" pitchFamily="82" charset="0"/>
              </a:rPr>
              <a:t>6</a:t>
            </a:r>
          </a:p>
        </p:txBody>
      </p:sp>
      <p:sp>
        <p:nvSpPr>
          <p:cNvPr id="26642" name="Text Box 1042"/>
          <p:cNvSpPr txBox="1">
            <a:spLocks noChangeArrowheads="1"/>
          </p:cNvSpPr>
          <p:nvPr/>
        </p:nvSpPr>
        <p:spPr bwMode="auto">
          <a:xfrm>
            <a:off x="827088" y="3429000"/>
            <a:ext cx="17065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У. Гершель</a:t>
            </a:r>
          </a:p>
        </p:txBody>
      </p:sp>
      <p:sp>
        <p:nvSpPr>
          <p:cNvPr id="26643" name="Text Box 1043"/>
          <p:cNvSpPr txBox="1">
            <a:spLocks noChangeArrowheads="1"/>
          </p:cNvSpPr>
          <p:nvPr/>
        </p:nvSpPr>
        <p:spPr bwMode="auto">
          <a:xfrm>
            <a:off x="4114807" y="3500438"/>
            <a:ext cx="15287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</a:rPr>
              <a:t>И. Кеплер</a:t>
            </a:r>
          </a:p>
        </p:txBody>
      </p:sp>
      <p:sp>
        <p:nvSpPr>
          <p:cNvPr id="26644" name="Text Box 1044"/>
          <p:cNvSpPr txBox="1">
            <a:spLocks noChangeArrowheads="1"/>
          </p:cNvSpPr>
          <p:nvPr/>
        </p:nvSpPr>
        <p:spPr bwMode="auto">
          <a:xfrm>
            <a:off x="6804025" y="3429000"/>
            <a:ext cx="16462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Г. Галилей</a:t>
            </a:r>
          </a:p>
        </p:txBody>
      </p:sp>
      <p:sp>
        <p:nvSpPr>
          <p:cNvPr id="26645" name="Text Box 1045"/>
          <p:cNvSpPr txBox="1">
            <a:spLocks noChangeArrowheads="1"/>
          </p:cNvSpPr>
          <p:nvPr/>
        </p:nvSpPr>
        <p:spPr bwMode="auto">
          <a:xfrm>
            <a:off x="755650" y="5949950"/>
            <a:ext cx="19002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В. Я. Струве</a:t>
            </a:r>
          </a:p>
        </p:txBody>
      </p:sp>
      <p:sp>
        <p:nvSpPr>
          <p:cNvPr id="26646" name="Text Box 1046"/>
          <p:cNvSpPr txBox="1">
            <a:spLocks noChangeArrowheads="1"/>
          </p:cNvSpPr>
          <p:nvPr/>
        </p:nvSpPr>
        <p:spPr bwMode="auto">
          <a:xfrm>
            <a:off x="3708400" y="6021388"/>
            <a:ext cx="1882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Н. Коперник</a:t>
            </a:r>
          </a:p>
        </p:txBody>
      </p:sp>
      <p:sp>
        <p:nvSpPr>
          <p:cNvPr id="26647" name="Text Box 1047"/>
          <p:cNvSpPr txBox="1">
            <a:spLocks noChangeArrowheads="1"/>
          </p:cNvSpPr>
          <p:nvPr/>
        </p:nvSpPr>
        <p:spPr bwMode="auto">
          <a:xfrm>
            <a:off x="6948488" y="5949950"/>
            <a:ext cx="1730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И. Ньютон</a:t>
            </a:r>
          </a:p>
        </p:txBody>
      </p:sp>
      <p:sp>
        <p:nvSpPr>
          <p:cNvPr id="26648" name="Text Box 1048"/>
          <p:cNvSpPr txBox="1">
            <a:spLocks noChangeArrowheads="1"/>
          </p:cNvSpPr>
          <p:nvPr/>
        </p:nvSpPr>
        <p:spPr bwMode="auto">
          <a:xfrm>
            <a:off x="1042988" y="620713"/>
            <a:ext cx="71072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Автор гелиоцентрической системы мира</a:t>
            </a:r>
          </a:p>
        </p:txBody>
      </p:sp>
      <p:sp>
        <p:nvSpPr>
          <p:cNvPr id="26649" name="Text Box 1049"/>
          <p:cNvSpPr txBox="1">
            <a:spLocks noChangeArrowheads="1"/>
          </p:cNvSpPr>
          <p:nvPr/>
        </p:nvSpPr>
        <p:spPr bwMode="auto">
          <a:xfrm>
            <a:off x="2700338" y="620713"/>
            <a:ext cx="38211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Открыл планету Уран</a:t>
            </a:r>
          </a:p>
        </p:txBody>
      </p:sp>
      <p:sp>
        <p:nvSpPr>
          <p:cNvPr id="26650" name="Text Box 1050"/>
          <p:cNvSpPr txBox="1">
            <a:spLocks noChangeArrowheads="1"/>
          </p:cNvSpPr>
          <p:nvPr/>
        </p:nvSpPr>
        <p:spPr bwMode="auto">
          <a:xfrm>
            <a:off x="1258888" y="549275"/>
            <a:ext cx="6607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Основатель Пулковской обсерватории</a:t>
            </a:r>
          </a:p>
        </p:txBody>
      </p:sp>
      <p:sp>
        <p:nvSpPr>
          <p:cNvPr id="26651" name="Text Box 1051"/>
          <p:cNvSpPr txBox="1">
            <a:spLocks noChangeArrowheads="1"/>
          </p:cNvSpPr>
          <p:nvPr/>
        </p:nvSpPr>
        <p:spPr bwMode="auto">
          <a:xfrm>
            <a:off x="2124075" y="549275"/>
            <a:ext cx="5086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Открыл 4 спутника Юпитера</a:t>
            </a:r>
          </a:p>
        </p:txBody>
      </p:sp>
      <p:sp>
        <p:nvSpPr>
          <p:cNvPr id="26652" name="Text Box 1052"/>
          <p:cNvSpPr txBox="1">
            <a:spLocks noChangeArrowheads="1"/>
          </p:cNvSpPr>
          <p:nvPr/>
        </p:nvSpPr>
        <p:spPr bwMode="auto">
          <a:xfrm>
            <a:off x="1258888" y="549275"/>
            <a:ext cx="64944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Изобретатель телескопа - рефлектора</a:t>
            </a:r>
          </a:p>
        </p:txBody>
      </p:sp>
      <p:sp>
        <p:nvSpPr>
          <p:cNvPr id="26653" name="Text Box 1053"/>
          <p:cNvSpPr txBox="1">
            <a:spLocks noChangeArrowheads="1"/>
          </p:cNvSpPr>
          <p:nvPr/>
        </p:nvSpPr>
        <p:spPr bwMode="auto">
          <a:xfrm>
            <a:off x="1979613" y="549275"/>
            <a:ext cx="49387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Обнаружил пятна на Солнце</a:t>
            </a:r>
          </a:p>
        </p:txBody>
      </p:sp>
      <p:sp>
        <p:nvSpPr>
          <p:cNvPr id="26654" name="Text Box 1054"/>
          <p:cNvSpPr txBox="1">
            <a:spLocks noChangeArrowheads="1"/>
          </p:cNvSpPr>
          <p:nvPr/>
        </p:nvSpPr>
        <p:spPr bwMode="auto">
          <a:xfrm>
            <a:off x="1403350" y="476250"/>
            <a:ext cx="63976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Открыл 3 закона небесной механики</a:t>
            </a:r>
          </a:p>
        </p:txBody>
      </p:sp>
      <p:sp>
        <p:nvSpPr>
          <p:cNvPr id="26655" name="Text Box 1055"/>
          <p:cNvSpPr txBox="1">
            <a:spLocks noChangeArrowheads="1"/>
          </p:cNvSpPr>
          <p:nvPr/>
        </p:nvSpPr>
        <p:spPr bwMode="auto">
          <a:xfrm>
            <a:off x="1403350" y="476250"/>
            <a:ext cx="6323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Автор закона всемирного тяготения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4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6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2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2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utoUpdateAnimBg="0"/>
      <p:bldP spid="26635" grpId="1"/>
      <p:bldP spid="26636" grpId="0"/>
      <p:bldP spid="26636" grpId="1"/>
      <p:bldP spid="26637" grpId="0"/>
      <p:bldP spid="26637" grpId="1"/>
      <p:bldP spid="26638" grpId="0"/>
      <p:bldP spid="26638" grpId="1"/>
      <p:bldP spid="26638" grpId="2"/>
      <p:bldP spid="26639" grpId="0"/>
      <p:bldP spid="26639" grpId="1"/>
      <p:bldP spid="26640" grpId="0"/>
      <p:bldP spid="26640" grpId="1"/>
      <p:bldP spid="26641" grpId="0"/>
      <p:bldP spid="26641" grpId="1"/>
      <p:bldP spid="26641" grpId="2"/>
      <p:bldP spid="26642" grpId="0" autoUpdateAnimBg="0"/>
      <p:bldP spid="26642" grpId="1"/>
      <p:bldP spid="26643" grpId="0" autoUpdateAnimBg="0"/>
      <p:bldP spid="26643" grpId="1"/>
      <p:bldP spid="26644" grpId="0" build="allAtOnce" autoUpdateAnimBg="0"/>
      <p:bldP spid="26644" grpId="1" build="allAtOnce"/>
      <p:bldP spid="26645" grpId="0" autoUpdateAnimBg="0"/>
      <p:bldP spid="26645" grpId="1"/>
      <p:bldP spid="26646" grpId="0" autoUpdateAnimBg="0"/>
      <p:bldP spid="26646" grpId="1"/>
      <p:bldP spid="26647" grpId="0"/>
      <p:bldP spid="26647" grpId="1"/>
      <p:bldP spid="26647" grpId="2"/>
      <p:bldP spid="26648" grpId="0" autoUpdateAnimBg="0"/>
      <p:bldP spid="26648" grpId="1"/>
      <p:bldP spid="26649" grpId="0" autoUpdateAnimBg="0"/>
      <p:bldP spid="26649" grpId="1"/>
      <p:bldP spid="26650" grpId="0" autoUpdateAnimBg="0"/>
      <p:bldP spid="26650" grpId="1"/>
      <p:bldP spid="26651" grpId="0" autoUpdateAnimBg="0"/>
      <p:bldP spid="26651" grpId="1"/>
      <p:bldP spid="26652" grpId="0" autoUpdateAnimBg="0"/>
      <p:bldP spid="26652" grpId="1"/>
      <p:bldP spid="26653" grpId="0" autoUpdateAnimBg="0"/>
      <p:bldP spid="26653" grpId="1"/>
      <p:bldP spid="26654" grpId="0" autoUpdateAnimBg="0"/>
      <p:bldP spid="26654" grpId="1"/>
      <p:bldP spid="26655" grpId="0"/>
      <p:bldP spid="26655" grpId="1"/>
    </p:bld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5">
      <a:dk1>
        <a:srgbClr val="808080"/>
      </a:dk1>
      <a:lt1>
        <a:srgbClr val="00FFFF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00DADA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de Lati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de Lati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808080"/>
        </a:dk1>
        <a:lt1>
          <a:srgbClr val="00FFFF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00DADA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2496</TotalTime>
  <Words>498</Words>
  <Application>Microsoft PowerPoint</Application>
  <PresentationFormat>Экран (4:3)</PresentationFormat>
  <Paragraphs>180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Selling a Product or Service</vt:lpstr>
      <vt:lpstr>Рисунок</vt:lpstr>
      <vt:lpstr>Игра «Звёздный час»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617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«Звёздный час»</dc:title>
  <dc:creator>Оля и Ира</dc:creator>
  <cp:lastModifiedBy>XTreme</cp:lastModifiedBy>
  <cp:revision>80</cp:revision>
  <cp:lastPrinted>1601-01-01T00:00:00Z</cp:lastPrinted>
  <dcterms:created xsi:type="dcterms:W3CDTF">2008-03-27T17:43:26Z</dcterms:created>
  <dcterms:modified xsi:type="dcterms:W3CDTF">2009-01-27T20:54:10Z</dcterms:modified>
</cp:coreProperties>
</file>