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CD9448-49E9-4306-94E6-4F29B57890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9E1935B-FE3A-49F2-A636-7903139B5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5950-BB7E-432C-BFC4-C191CD065CC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A6B2-173F-4BE5-AD24-3E03BB585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9275"/>
            <a:ext cx="7772400" cy="1008063"/>
          </a:xfrm>
        </p:spPr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Загадка: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2492375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>
                <a:solidFill>
                  <a:srgbClr val="0000FF"/>
                </a:solidFill>
              </a:rPr>
              <a:t>Сговорились две ноги делать дуги и круги.</a:t>
            </a:r>
          </a:p>
          <a:p>
            <a:r>
              <a:rPr lang="ru-RU" sz="14400" dirty="0">
                <a:solidFill>
                  <a:srgbClr val="FF0000"/>
                </a:solidFill>
              </a:rPr>
              <a:t>Циркуль</a:t>
            </a:r>
          </a:p>
          <a:p>
            <a:endParaRPr lang="ru-RU" sz="14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endParaRPr lang="ru-RU" sz="5400" dirty="0">
              <a:solidFill>
                <a:srgbClr val="0000FF"/>
              </a:solidFill>
            </a:endParaRPr>
          </a:p>
          <a:p>
            <a:r>
              <a:rPr lang="ru-RU" sz="5400" dirty="0" err="1">
                <a:solidFill>
                  <a:srgbClr val="0000FF"/>
                </a:solidFill>
              </a:rPr>
              <a:t>ать</a:t>
            </a:r>
            <a:r>
              <a:rPr lang="ru-RU" sz="5400" dirty="0">
                <a:solidFill>
                  <a:srgbClr val="0000FF"/>
                </a:solidFill>
              </a:rPr>
              <a:t> дуги и круги.</a:t>
            </a:r>
          </a:p>
          <a:p>
            <a:r>
              <a:rPr lang="ru-RU" dirty="0">
                <a:solidFill>
                  <a:srgbClr val="FF3300"/>
                </a:solidFill>
              </a:rPr>
              <a:t>циркуль</a:t>
            </a:r>
          </a:p>
        </p:txBody>
      </p:sp>
      <p:pic>
        <p:nvPicPr>
          <p:cNvPr id="50180" name="Picture 4" descr="j01857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357694"/>
            <a:ext cx="2443162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0"/>
            <a:ext cx="8229600" cy="1143000"/>
          </a:xfrm>
        </p:spPr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Отметить центр колобка.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500174"/>
            <a:ext cx="4038600" cy="4637087"/>
          </a:xfrm>
        </p:spPr>
        <p:txBody>
          <a:bodyPr/>
          <a:lstStyle/>
          <a:p>
            <a:pPr algn="ctr"/>
            <a:r>
              <a:rPr lang="ru-RU" sz="2800">
                <a:solidFill>
                  <a:srgbClr val="33CC33"/>
                </a:solidFill>
                <a:latin typeface="Arial Black" pitchFamily="34" charset="0"/>
              </a:rPr>
              <a:t>Слово </a:t>
            </a:r>
            <a:r>
              <a:rPr lang="ru-RU" sz="2800">
                <a:solidFill>
                  <a:srgbClr val="FF33CC"/>
                </a:solidFill>
                <a:latin typeface="Arial Black" pitchFamily="34" charset="0"/>
              </a:rPr>
              <a:t>«центр»</a:t>
            </a:r>
            <a:r>
              <a:rPr lang="ru-RU" sz="2800">
                <a:solidFill>
                  <a:srgbClr val="33CC33"/>
                </a:solidFill>
                <a:latin typeface="Arial Black" pitchFamily="34" charset="0"/>
              </a:rPr>
              <a:t> - произошло от латинского слова </a:t>
            </a:r>
            <a:r>
              <a:rPr lang="ru-RU" sz="2800">
                <a:solidFill>
                  <a:srgbClr val="FF33CC"/>
                </a:solidFill>
                <a:latin typeface="Arial Black" pitchFamily="34" charset="0"/>
              </a:rPr>
              <a:t>«центриум»</a:t>
            </a:r>
            <a:r>
              <a:rPr lang="ru-RU" sz="2800">
                <a:solidFill>
                  <a:srgbClr val="33CC33"/>
                </a:solidFill>
                <a:latin typeface="Arial Black" pitchFamily="34" charset="0"/>
              </a:rPr>
              <a:t> - палка с заостренным концом, которым погоняли быков.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pPr lvl="4"/>
            <a:endParaRPr lang="ru-RU" sz="1600"/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6011863" y="4149725"/>
            <a:ext cx="1490662" cy="1439863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6732588" y="4824413"/>
            <a:ext cx="46037" cy="4445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>
            <a:off x="5246688" y="4868863"/>
            <a:ext cx="148590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4886325" y="5589588"/>
            <a:ext cx="162083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200"/>
              <a:t>Центр окружности</a:t>
            </a:r>
          </a:p>
        </p:txBody>
      </p:sp>
      <p:pic>
        <p:nvPicPr>
          <p:cNvPr id="1026" name="Picture 2" descr="C:\Documents and Settings\Admin\Мои документы\Мои рисунки\Рисунок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97286" y="1428736"/>
            <a:ext cx="3616134" cy="2323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22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22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8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1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  <p:bldP spid="52229" grpId="0" animBg="1"/>
      <p:bldP spid="52229" grpId="1" animBg="1"/>
      <p:bldP spid="52230" grpId="0" animBg="1"/>
      <p:bldP spid="52231" grpId="0" animBg="1"/>
      <p:bldP spid="52231" grpId="1" animBg="1"/>
      <p:bldP spid="52232" grpId="0" animBg="1"/>
      <p:bldP spid="5223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0000"/>
                </a:solidFill>
              </a:rPr>
              <a:t>Измерить радиус своего колобка.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62488" y="1538288"/>
            <a:ext cx="4038600" cy="4530725"/>
          </a:xfrm>
        </p:spPr>
        <p:txBody>
          <a:bodyPr/>
          <a:lstStyle/>
          <a:p>
            <a:pPr algn="ctr"/>
            <a:endParaRPr lang="ru-RU" sz="1000">
              <a:solidFill>
                <a:srgbClr val="FF9933"/>
              </a:solidFill>
              <a:latin typeface="Baltica Sakha" pitchFamily="34" charset="0"/>
            </a:endParaRPr>
          </a:p>
        </p:txBody>
      </p:sp>
      <p:sp>
        <p:nvSpPr>
          <p:cNvPr id="53253" name="WordArt 5"/>
          <p:cNvSpPr>
            <a:spLocks noChangeArrowheads="1" noChangeShapeType="1" noTextEdit="1"/>
          </p:cNvSpPr>
          <p:nvPr/>
        </p:nvSpPr>
        <p:spPr bwMode="auto">
          <a:xfrm>
            <a:off x="4976813" y="1943100"/>
            <a:ext cx="3644900" cy="177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"Радиус" -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 переводится как 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"спица колеса"</a:t>
            </a:r>
          </a:p>
        </p:txBody>
      </p:sp>
      <p:sp>
        <p:nvSpPr>
          <p:cNvPr id="53254" name="Oval 6"/>
          <p:cNvSpPr>
            <a:spLocks noChangeArrowheads="1"/>
          </p:cNvSpPr>
          <p:nvPr/>
        </p:nvSpPr>
        <p:spPr bwMode="auto">
          <a:xfrm>
            <a:off x="927100" y="1989138"/>
            <a:ext cx="2924175" cy="2835275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1800">
              <a:latin typeface="Arial Black" pitchFamily="34" charset="0"/>
            </a:endParaRP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366963" y="3429000"/>
            <a:ext cx="90487" cy="44450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V="1">
            <a:off x="2411413" y="2754313"/>
            <a:ext cx="1260475" cy="7191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59" name="WordArt 11"/>
          <p:cNvSpPr>
            <a:spLocks noChangeArrowheads="1" noChangeShapeType="1" noTextEdit="1"/>
          </p:cNvSpPr>
          <p:nvPr/>
        </p:nvSpPr>
        <p:spPr bwMode="auto">
          <a:xfrm>
            <a:off x="4787900" y="4149725"/>
            <a:ext cx="3736975" cy="1366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Сколько радиусов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имеет окружность?</a:t>
            </a: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 flipH="1" flipV="1">
            <a:off x="1331913" y="2420938"/>
            <a:ext cx="107950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 flipH="1">
            <a:off x="1042988" y="3429000"/>
            <a:ext cx="13684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2195513" y="3429000"/>
            <a:ext cx="2159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2411413" y="3429000"/>
            <a:ext cx="1008062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2411413" y="3429000"/>
            <a:ext cx="14398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5" name="Line 17"/>
          <p:cNvSpPr>
            <a:spLocks noChangeShapeType="1"/>
          </p:cNvSpPr>
          <p:nvPr/>
        </p:nvSpPr>
        <p:spPr bwMode="auto">
          <a:xfrm flipV="1">
            <a:off x="2411413" y="1989138"/>
            <a:ext cx="21590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 flipV="1">
            <a:off x="2411413" y="2205038"/>
            <a:ext cx="7921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7" name="WordArt 19"/>
          <p:cNvSpPr>
            <a:spLocks noChangeArrowheads="1" noChangeShapeType="1" noTextEdit="1"/>
          </p:cNvSpPr>
          <p:nvPr/>
        </p:nvSpPr>
        <p:spPr bwMode="auto">
          <a:xfrm>
            <a:off x="5076825" y="5876925"/>
            <a:ext cx="3154363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Бесконечно много.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H="1">
            <a:off x="1403350" y="3429000"/>
            <a:ext cx="100806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2411413" y="3429000"/>
            <a:ext cx="5048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0" name="Line 22"/>
          <p:cNvSpPr>
            <a:spLocks noChangeShapeType="1"/>
          </p:cNvSpPr>
          <p:nvPr/>
        </p:nvSpPr>
        <p:spPr bwMode="auto">
          <a:xfrm>
            <a:off x="2411413" y="3429000"/>
            <a:ext cx="13684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 flipH="1" flipV="1">
            <a:off x="971550" y="3141663"/>
            <a:ext cx="1439863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2" name="Line 24"/>
          <p:cNvSpPr>
            <a:spLocks noChangeShapeType="1"/>
          </p:cNvSpPr>
          <p:nvPr/>
        </p:nvSpPr>
        <p:spPr bwMode="auto">
          <a:xfrm flipH="1" flipV="1">
            <a:off x="1979613" y="2060575"/>
            <a:ext cx="4318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3" name="Line 25"/>
          <p:cNvSpPr>
            <a:spLocks noChangeShapeType="1"/>
          </p:cNvSpPr>
          <p:nvPr/>
        </p:nvSpPr>
        <p:spPr bwMode="auto">
          <a:xfrm>
            <a:off x="2411413" y="3429000"/>
            <a:ext cx="1444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4" name="Line 26"/>
          <p:cNvSpPr>
            <a:spLocks noChangeShapeType="1"/>
          </p:cNvSpPr>
          <p:nvPr/>
        </p:nvSpPr>
        <p:spPr bwMode="auto">
          <a:xfrm flipH="1">
            <a:off x="1763713" y="3500438"/>
            <a:ext cx="6477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5" name="Line 27"/>
          <p:cNvSpPr>
            <a:spLocks noChangeShapeType="1"/>
          </p:cNvSpPr>
          <p:nvPr/>
        </p:nvSpPr>
        <p:spPr bwMode="auto">
          <a:xfrm flipH="1">
            <a:off x="900113" y="3429000"/>
            <a:ext cx="15113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3276" name="Line 28"/>
          <p:cNvSpPr>
            <a:spLocks noChangeShapeType="1"/>
          </p:cNvSpPr>
          <p:nvPr/>
        </p:nvSpPr>
        <p:spPr bwMode="auto">
          <a:xfrm flipV="1">
            <a:off x="2411413" y="2420938"/>
            <a:ext cx="1081087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2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27" dur="3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decel="1000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00" accel="100000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53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build="p"/>
      <p:bldP spid="53252" grpId="1" build="p"/>
      <p:bldP spid="53253" grpId="0" animBg="1"/>
      <p:bldP spid="53254" grpId="0" animBg="1"/>
      <p:bldP spid="53255" grpId="0" animBg="1"/>
      <p:bldP spid="53256" grpId="0" animBg="1"/>
      <p:bldP spid="53259" grpId="0" animBg="1"/>
      <p:bldP spid="53260" grpId="0" animBg="1"/>
      <p:bldP spid="53261" grpId="0" animBg="1"/>
      <p:bldP spid="53262" grpId="0" animBg="1"/>
      <p:bldP spid="53263" grpId="0" animBg="1"/>
      <p:bldP spid="53263" grpId="1" animBg="1"/>
      <p:bldP spid="53264" grpId="0" animBg="1"/>
      <p:bldP spid="53265" grpId="0" animBg="1"/>
      <p:bldP spid="53266" grpId="0" animBg="1"/>
      <p:bldP spid="53267" grpId="0" animBg="1"/>
      <p:bldP spid="53268" grpId="0" animBg="1"/>
      <p:bldP spid="53269" grpId="0" animBg="1"/>
      <p:bldP spid="53270" grpId="0" animBg="1"/>
      <p:bldP spid="53271" grpId="0" animBg="1"/>
      <p:bldP spid="53272" grpId="0" animBg="1"/>
      <p:bldP spid="53273" grpId="0" animBg="1"/>
      <p:bldP spid="53274" grpId="0" animBg="1"/>
      <p:bldP spid="53275" grpId="0" animBg="1"/>
      <p:bldP spid="532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>
                <a:solidFill>
                  <a:srgbClr val="FF0000"/>
                </a:solidFill>
              </a:rPr>
              <a:t>Найдите диаметр своего колобка.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8800">
                <a:solidFill>
                  <a:srgbClr val="800000"/>
                </a:solidFill>
                <a:latin typeface="Arial Black" pitchFamily="34" charset="0"/>
              </a:rPr>
              <a:t>d = 2 r</a:t>
            </a:r>
          </a:p>
          <a:p>
            <a:pPr algn="ctr">
              <a:buFont typeface="Wingdings" pitchFamily="2" charset="2"/>
              <a:buNone/>
            </a:pPr>
            <a:r>
              <a:rPr lang="ru-RU" sz="4400">
                <a:solidFill>
                  <a:srgbClr val="0000FF"/>
                </a:solidFill>
                <a:latin typeface="Arial Black" pitchFamily="34" charset="0"/>
              </a:rPr>
              <a:t>Диаметр равен двум радиусам.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5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400">
                <a:solidFill>
                  <a:srgbClr val="FF0000"/>
                </a:solidFill>
              </a:rPr>
              <a:t>Найдите радиус сказочного колобка и запишите в тетради.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800">
              <a:solidFill>
                <a:srgbClr val="0000FF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4800">
                <a:solidFill>
                  <a:srgbClr val="0033CC"/>
                </a:solidFill>
              </a:rPr>
              <a:t>r-</a:t>
            </a:r>
            <a:r>
              <a:rPr lang="ru-RU" sz="4800">
                <a:solidFill>
                  <a:srgbClr val="0033CC"/>
                </a:solidFill>
              </a:rPr>
              <a:t>?, если </a:t>
            </a:r>
            <a:r>
              <a:rPr lang="en-US" sz="4800">
                <a:solidFill>
                  <a:srgbClr val="0033CC"/>
                </a:solidFill>
              </a:rPr>
              <a:t>d=</a:t>
            </a:r>
            <a:r>
              <a:rPr lang="ru-RU" sz="4800">
                <a:solidFill>
                  <a:srgbClr val="0033CC"/>
                </a:solidFill>
              </a:rPr>
              <a:t>8,4см</a:t>
            </a:r>
          </a:p>
          <a:p>
            <a:pPr algn="ctr">
              <a:buFont typeface="Wingdings" pitchFamily="2" charset="2"/>
              <a:buNone/>
            </a:pPr>
            <a:r>
              <a:rPr lang="ru-RU" sz="4800">
                <a:solidFill>
                  <a:schemeClr val="folHlink"/>
                </a:solidFill>
              </a:rPr>
              <a:t> </a:t>
            </a:r>
            <a:r>
              <a:rPr lang="en-US" sz="4800">
                <a:solidFill>
                  <a:schemeClr val="folHlink"/>
                </a:solidFill>
              </a:rPr>
              <a:t>r = </a:t>
            </a:r>
            <a:r>
              <a:rPr lang="ru-RU" sz="4800">
                <a:solidFill>
                  <a:schemeClr val="folHlink"/>
                </a:solidFill>
              </a:rPr>
              <a:t>4,2см</a:t>
            </a:r>
            <a:endParaRPr lang="en-US" sz="4800">
              <a:solidFill>
                <a:schemeClr val="fol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ru-RU" sz="4800">
              <a:solidFill>
                <a:schemeClr val="folHlink"/>
              </a:solidFill>
            </a:endParaRPr>
          </a:p>
          <a:p>
            <a:pPr algn="ctr">
              <a:buFont typeface="Wingdings" pitchFamily="2" charset="2"/>
              <a:buNone/>
            </a:pPr>
            <a:endParaRPr lang="ru-RU" sz="4800">
              <a:solidFill>
                <a:srgbClr val="0000FF"/>
              </a:solidFill>
            </a:endParaRPr>
          </a:p>
          <a:p>
            <a:pPr algn="ctr">
              <a:buFont typeface="Wingdings" pitchFamily="2" charset="2"/>
              <a:buNone/>
            </a:pPr>
            <a:endParaRPr lang="en-US" sz="4800"/>
          </a:p>
          <a:p>
            <a:pPr algn="ctr">
              <a:buFont typeface="Wingdings" pitchFamily="2" charset="2"/>
              <a:buNone/>
            </a:pPr>
            <a:endParaRPr lang="ru-RU" sz="4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2708275"/>
            <a:ext cx="8229600" cy="1143000"/>
          </a:xfrm>
        </p:spPr>
        <p:txBody>
          <a:bodyPr/>
          <a:lstStyle/>
          <a:p>
            <a:r>
              <a:rPr lang="ru-RU" sz="4500">
                <a:solidFill>
                  <a:srgbClr val="FF3300"/>
                </a:solidFill>
                <a:latin typeface="Arial Black" pitchFamily="34" charset="0"/>
              </a:rPr>
              <a:t>Спасибо за внимание!</a:t>
            </a:r>
          </a:p>
        </p:txBody>
      </p:sp>
      <p:pic>
        <p:nvPicPr>
          <p:cNvPr id="65539" name="Picture 3" descr="j01857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725" y="3933825"/>
            <a:ext cx="2443163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8" grpId="1"/>
      <p:bldP spid="65538" grpId="2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106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Загадка:</vt:lpstr>
      <vt:lpstr>Отметить центр колобка.</vt:lpstr>
      <vt:lpstr>Измерить радиус своего колобка.</vt:lpstr>
      <vt:lpstr>Найдите диаметр своего колобка.</vt:lpstr>
      <vt:lpstr>Найдите радиус сказочного колобка и запишите в тетради.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Загадка:</dc:title>
  <dc:creator>Admin</dc:creator>
  <cp:lastModifiedBy>Admin</cp:lastModifiedBy>
  <cp:revision>4</cp:revision>
  <dcterms:created xsi:type="dcterms:W3CDTF">2009-01-29T09:39:16Z</dcterms:created>
  <dcterms:modified xsi:type="dcterms:W3CDTF">2009-01-30T12:03:37Z</dcterms:modified>
</cp:coreProperties>
</file>