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72" r:id="rId2"/>
    <p:sldId id="273" r:id="rId3"/>
    <p:sldId id="301" r:id="rId4"/>
    <p:sldId id="296" r:id="rId5"/>
    <p:sldId id="307" r:id="rId6"/>
    <p:sldId id="308" r:id="rId7"/>
    <p:sldId id="309" r:id="rId8"/>
    <p:sldId id="310" r:id="rId9"/>
    <p:sldId id="311" r:id="rId10"/>
    <p:sldId id="313" r:id="rId11"/>
    <p:sldId id="297" r:id="rId12"/>
    <p:sldId id="302" r:id="rId13"/>
    <p:sldId id="284" r:id="rId14"/>
    <p:sldId id="290" r:id="rId15"/>
    <p:sldId id="260" r:id="rId16"/>
    <p:sldId id="288" r:id="rId17"/>
    <p:sldId id="286" r:id="rId18"/>
    <p:sldId id="298" r:id="rId19"/>
    <p:sldId id="257" r:id="rId20"/>
    <p:sldId id="267" r:id="rId21"/>
    <p:sldId id="269" r:id="rId22"/>
    <p:sldId id="303" r:id="rId23"/>
    <p:sldId id="265" r:id="rId24"/>
    <p:sldId id="300" r:id="rId25"/>
    <p:sldId id="304" r:id="rId26"/>
    <p:sldId id="271" r:id="rId27"/>
    <p:sldId id="293" r:id="rId28"/>
    <p:sldId id="266" r:id="rId29"/>
    <p:sldId id="292" r:id="rId30"/>
    <p:sldId id="305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66"/>
    <a:srgbClr val="FFFFFF"/>
    <a:srgbClr val="008000"/>
    <a:srgbClr val="990033"/>
    <a:srgbClr val="003399"/>
    <a:srgbClr val="FF0000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69363" autoAdjust="0"/>
  </p:normalViewPr>
  <p:slideViewPr>
    <p:cSldViewPr>
      <p:cViewPr varScale="1">
        <p:scale>
          <a:sx n="79" d="100"/>
          <a:sy n="79" d="100"/>
        </p:scale>
        <p:origin x="-9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24579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4580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4581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4582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4583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4584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24585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4586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4587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9A96818-5B6D-4295-892D-E195C679BA7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58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BA42A-B09B-499A-982F-92A1BD8B91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B0C2E-9DC9-4C04-8CE1-EF4F7F9E82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ED8EED1-1A6C-4145-A008-7853029075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E0CF803-AFDC-48EC-882A-73D755627B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9E646CE-B21D-4FE1-A4D5-C9CF649576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765957F-3A45-4426-8604-204409F2A4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61476D7-6D73-4B1C-906A-91216847F0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7D1B8-48C2-4AB2-960D-0E5B353167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9D8D3-D024-4B63-9692-3B54D210AD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9B6D3-AC88-4091-B8D8-ED00D3213F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0B7DF-58E1-498F-91B3-61B4B760D8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6184D-F9BD-4E06-B3A2-ECA927CC4D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42AEC-DD34-4EA4-BCC6-1E576B8D09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97B1A-48BD-4FCD-A37C-FE79C35969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6F1E5-FD9E-44DA-830B-54B3A2C5D9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23555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3556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3557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3558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3559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2356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2356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235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EDED6613-621A-483F-8752-1886B56C83F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356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hlink"/>
                </a:solidFill>
              </a:rPr>
              <a:t>Кобяконская сош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5400">
                <a:solidFill>
                  <a:srgbClr val="0000FF"/>
                </a:solidFill>
              </a:rPr>
              <a:t>Урок </a:t>
            </a:r>
          </a:p>
          <a:p>
            <a:pPr algn="ctr">
              <a:buFont typeface="Wingdings" pitchFamily="2" charset="2"/>
              <a:buNone/>
            </a:pPr>
            <a:r>
              <a:rPr lang="ru-RU" sz="6600">
                <a:solidFill>
                  <a:srgbClr val="FF0000"/>
                </a:solidFill>
                <a:latin typeface="Haettenschweiler" pitchFamily="34" charset="0"/>
              </a:rPr>
              <a:t>«Длина окружности»</a:t>
            </a:r>
          </a:p>
          <a:p>
            <a:pPr algn="ctr">
              <a:buFont typeface="Wingdings" pitchFamily="2" charset="2"/>
              <a:buNone/>
            </a:pPr>
            <a:r>
              <a:rPr lang="ru-RU" sz="5400"/>
              <a:t> </a:t>
            </a:r>
            <a:r>
              <a:rPr lang="ru-RU" sz="5400">
                <a:solidFill>
                  <a:schemeClr val="folHlink"/>
                </a:solidFill>
              </a:rPr>
              <a:t>в 6 классе.</a:t>
            </a:r>
          </a:p>
          <a:p>
            <a:pPr algn="r">
              <a:buFont typeface="Wingdings" pitchFamily="2" charset="2"/>
              <a:buNone/>
            </a:pPr>
            <a:r>
              <a:rPr lang="ru-RU" sz="2800">
                <a:solidFill>
                  <a:srgbClr val="009900"/>
                </a:solidFill>
              </a:rPr>
              <a:t>Учитель Колесова М.Е.</a:t>
            </a:r>
          </a:p>
          <a:p>
            <a:pPr algn="r">
              <a:buFont typeface="Wingdings" pitchFamily="2" charset="2"/>
              <a:buNone/>
            </a:pPr>
            <a:endParaRPr lang="ru-RU" sz="280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13" y="2708275"/>
            <a:ext cx="8229600" cy="1143000"/>
          </a:xfrm>
        </p:spPr>
        <p:txBody>
          <a:bodyPr/>
          <a:lstStyle/>
          <a:p>
            <a:r>
              <a:rPr lang="ru-RU" sz="4500">
                <a:solidFill>
                  <a:srgbClr val="FF3300"/>
                </a:solidFill>
                <a:latin typeface="Arial Black" pitchFamily="34" charset="0"/>
              </a:rPr>
              <a:t>Спасибо за внимание!</a:t>
            </a:r>
          </a:p>
        </p:txBody>
      </p:sp>
      <p:pic>
        <p:nvPicPr>
          <p:cNvPr id="65539" name="Picture 3" descr="j01857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3933825"/>
            <a:ext cx="2443163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8" grpId="1"/>
      <p:bldP spid="65538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Мои рисунки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5106" y="1600200"/>
            <a:ext cx="7673787" cy="4530725"/>
          </a:xfrm>
          <a:prstGeom prst="rect">
            <a:avLst/>
          </a:prstGeom>
          <a:noFill/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9877" name="AutoShape 5"/>
          <p:cNvSpPr>
            <a:spLocks noChangeArrowheads="1"/>
          </p:cNvSpPr>
          <p:nvPr/>
        </p:nvSpPr>
        <p:spPr bwMode="auto">
          <a:xfrm>
            <a:off x="2916238" y="4941888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9878" name="Picture 6" descr="j01857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3573463"/>
            <a:ext cx="230505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3" y="458788"/>
            <a:ext cx="8243887" cy="5938837"/>
          </a:xfrm>
          <a:prstGeom prst="rect">
            <a:avLst/>
          </a:prstGeom>
          <a:noFill/>
        </p:spPr>
      </p:pic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lum contrast="42000"/>
          </a:blip>
          <a:srcRect/>
          <a:stretch>
            <a:fillRect/>
          </a:stretch>
        </p:blipFill>
        <p:spPr bwMode="auto">
          <a:xfrm>
            <a:off x="1403350" y="1484313"/>
            <a:ext cx="2592388" cy="3889375"/>
          </a:xfrm>
          <a:prstGeom prst="rect">
            <a:avLst/>
          </a:prstGeom>
          <a:noFill/>
        </p:spPr>
      </p:pic>
      <p:sp>
        <p:nvSpPr>
          <p:cNvPr id="93190" name="AutoShape 6"/>
          <p:cNvSpPr>
            <a:spLocks noChangeArrowheads="1"/>
          </p:cNvSpPr>
          <p:nvPr/>
        </p:nvSpPr>
        <p:spPr bwMode="auto">
          <a:xfrm>
            <a:off x="5364163" y="42926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 animBg="1"/>
      <p:bldP spid="9319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7019925" y="2060575"/>
            <a:ext cx="1511300" cy="1081088"/>
          </a:xfrm>
        </p:spPr>
        <p:txBody>
          <a:bodyPr/>
          <a:lstStyle/>
          <a:p>
            <a:endParaRPr lang="ru-RU"/>
          </a:p>
        </p:txBody>
      </p:sp>
      <p:pic>
        <p:nvPicPr>
          <p:cNvPr id="6145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628775"/>
            <a:ext cx="4103687" cy="2016125"/>
          </a:xfrm>
          <a:prstGeom prst="rect">
            <a:avLst/>
          </a:prstGeom>
          <a:noFill/>
        </p:spPr>
      </p:pic>
      <p:pic>
        <p:nvPicPr>
          <p:cNvPr id="61453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628775"/>
            <a:ext cx="1957388" cy="1944688"/>
          </a:xfrm>
          <a:prstGeom prst="rect">
            <a:avLst/>
          </a:prstGeom>
          <a:noFill/>
        </p:spPr>
      </p:pic>
      <p:sp>
        <p:nvSpPr>
          <p:cNvPr id="61454" name="WordArt 14"/>
          <p:cNvSpPr>
            <a:spLocks noChangeArrowheads="1" noChangeShapeType="1" noTextEdit="1"/>
          </p:cNvSpPr>
          <p:nvPr/>
        </p:nvSpPr>
        <p:spPr bwMode="auto">
          <a:xfrm>
            <a:off x="6804025" y="2133600"/>
            <a:ext cx="17748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Сфера</a:t>
            </a:r>
          </a:p>
        </p:txBody>
      </p:sp>
      <p:sp>
        <p:nvSpPr>
          <p:cNvPr id="61455" name="Rectangle 15"/>
          <p:cNvSpPr>
            <a:spLocks noGrp="1" noChangeArrowheads="1"/>
          </p:cNvSpPr>
          <p:nvPr>
            <p:ph sz="quarter" idx="3"/>
          </p:nvPr>
        </p:nvSpPr>
        <p:spPr>
          <a:xfrm>
            <a:off x="1619250" y="3860800"/>
            <a:ext cx="1800225" cy="1728788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00FF"/>
            </a:solidFill>
            <a:round/>
          </a:ln>
        </p:spPr>
        <p:txBody>
          <a:bodyPr/>
          <a:lstStyle/>
          <a:p>
            <a:endParaRPr lang="ru-RU" sz="2400"/>
          </a:p>
        </p:txBody>
      </p:sp>
      <p:sp>
        <p:nvSpPr>
          <p:cNvPr id="61456" name="WordArt 16"/>
          <p:cNvSpPr>
            <a:spLocks noChangeArrowheads="1" noChangeShapeType="1" noTextEdit="1"/>
          </p:cNvSpPr>
          <p:nvPr/>
        </p:nvSpPr>
        <p:spPr bwMode="auto">
          <a:xfrm>
            <a:off x="1619250" y="5734050"/>
            <a:ext cx="187166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Круг</a:t>
            </a:r>
          </a:p>
        </p:txBody>
      </p:sp>
      <p:sp>
        <p:nvSpPr>
          <p:cNvPr id="61457" name="WordArt 17"/>
          <p:cNvSpPr>
            <a:spLocks noChangeArrowheads="1" noChangeShapeType="1" noTextEdit="1"/>
          </p:cNvSpPr>
          <p:nvPr/>
        </p:nvSpPr>
        <p:spPr bwMode="auto">
          <a:xfrm>
            <a:off x="5219700" y="5661025"/>
            <a:ext cx="3324225" cy="566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Окружность</a:t>
            </a:r>
          </a:p>
        </p:txBody>
      </p:sp>
      <p:sp>
        <p:nvSpPr>
          <p:cNvPr id="61458" name="Oval 18"/>
          <p:cNvSpPr>
            <a:spLocks noChangeArrowheads="1"/>
          </p:cNvSpPr>
          <p:nvPr/>
        </p:nvSpPr>
        <p:spPr bwMode="auto">
          <a:xfrm>
            <a:off x="5724525" y="3789363"/>
            <a:ext cx="1655763" cy="1655762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800">
              <a:solidFill>
                <a:srgbClr val="0000FF"/>
              </a:solidFill>
            </a:endParaRPr>
          </a:p>
        </p:txBody>
      </p:sp>
      <p:sp>
        <p:nvSpPr>
          <p:cNvPr id="61459" name="Rectangle 19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ru-RU" sz="2400"/>
          </a:p>
        </p:txBody>
      </p:sp>
      <p:sp>
        <p:nvSpPr>
          <p:cNvPr id="61460" name="Rectangle 20"/>
          <p:cNvSpPr>
            <a:spLocks noGrp="1" noChangeArrowheads="1"/>
          </p:cNvSpPr>
          <p:nvPr>
            <p:ph sz="quarter" idx="2"/>
          </p:nvPr>
        </p:nvSpPr>
        <p:spPr>
          <a:xfrm>
            <a:off x="4716463" y="1557338"/>
            <a:ext cx="4038600" cy="2189162"/>
          </a:xfrm>
        </p:spPr>
        <p:txBody>
          <a:bodyPr/>
          <a:lstStyle/>
          <a:p>
            <a:endParaRPr lang="ru-RU" sz="2400"/>
          </a:p>
        </p:txBody>
      </p:sp>
      <p:pic>
        <p:nvPicPr>
          <p:cNvPr id="61469" name="Picture 2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lum contrast="42000"/>
          </a:blip>
          <a:srcRect/>
          <a:stretch>
            <a:fillRect/>
          </a:stretch>
        </p:blipFill>
        <p:spPr bwMode="auto">
          <a:xfrm>
            <a:off x="3708400" y="3644900"/>
            <a:ext cx="1368425" cy="2160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4" grpId="0" animBg="1"/>
      <p:bldP spid="61455" grpId="0" animBg="1"/>
      <p:bldP spid="61456" grpId="0" animBg="1"/>
      <p:bldP spid="61457" grpId="0" animBg="1"/>
      <p:bldP spid="614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1900">
                <a:solidFill>
                  <a:srgbClr val="CC0000"/>
                </a:solidFill>
              </a:rPr>
              <a:t>У круга есть одна подруга,</a:t>
            </a:r>
            <a:br>
              <a:rPr lang="ru-RU" sz="1900">
                <a:solidFill>
                  <a:srgbClr val="CC0000"/>
                </a:solidFill>
              </a:rPr>
            </a:br>
            <a:r>
              <a:rPr lang="ru-RU" sz="1900">
                <a:solidFill>
                  <a:srgbClr val="CC0000"/>
                </a:solidFill>
              </a:rPr>
              <a:t>Знакома всем ее наружность:</a:t>
            </a:r>
            <a:br>
              <a:rPr lang="ru-RU" sz="1900">
                <a:solidFill>
                  <a:srgbClr val="CC0000"/>
                </a:solidFill>
              </a:rPr>
            </a:br>
            <a:r>
              <a:rPr lang="ru-RU" sz="1900">
                <a:solidFill>
                  <a:srgbClr val="CC0000"/>
                </a:solidFill>
              </a:rPr>
              <a:t>Она идет по краю круга</a:t>
            </a:r>
            <a:br>
              <a:rPr lang="ru-RU" sz="1900">
                <a:solidFill>
                  <a:srgbClr val="CC0000"/>
                </a:solidFill>
              </a:rPr>
            </a:br>
            <a:r>
              <a:rPr lang="ru-RU" sz="1900">
                <a:solidFill>
                  <a:srgbClr val="CC0000"/>
                </a:solidFill>
              </a:rPr>
              <a:t>И называется окружность</a:t>
            </a:r>
            <a:br>
              <a:rPr lang="ru-RU" sz="1900">
                <a:solidFill>
                  <a:srgbClr val="CC0000"/>
                </a:solidFill>
              </a:rPr>
            </a:br>
            <a:endParaRPr lang="ru-RU" sz="1900">
              <a:solidFill>
                <a:srgbClr val="CC0000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628775"/>
            <a:ext cx="4038600" cy="1368425"/>
          </a:xfrm>
          <a:solidFill>
            <a:srgbClr val="FFFFFF"/>
          </a:solidFill>
        </p:spPr>
        <p:txBody>
          <a:bodyPr/>
          <a:lstStyle/>
          <a:p>
            <a:endParaRPr lang="ru-RU" sz="2400"/>
          </a:p>
        </p:txBody>
      </p:sp>
      <p:sp>
        <p:nvSpPr>
          <p:cNvPr id="70660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8200" y="1600200"/>
            <a:ext cx="4038600" cy="1397000"/>
          </a:xfrm>
        </p:spPr>
        <p:txBody>
          <a:bodyPr/>
          <a:lstStyle/>
          <a:p>
            <a:endParaRPr lang="ru-RU" sz="2400"/>
          </a:p>
        </p:txBody>
      </p:sp>
      <p:sp>
        <p:nvSpPr>
          <p:cNvPr id="70661" name="Rectangle 5"/>
          <p:cNvSpPr>
            <a:spLocks noGrp="1" noChangeArrowheads="1"/>
          </p:cNvSpPr>
          <p:nvPr>
            <p:ph sz="quarter" idx="3"/>
          </p:nvPr>
        </p:nvSpPr>
        <p:spPr>
          <a:xfrm>
            <a:off x="4716463" y="3213100"/>
            <a:ext cx="4038600" cy="2846388"/>
          </a:xfrm>
        </p:spPr>
        <p:txBody>
          <a:bodyPr/>
          <a:lstStyle/>
          <a:p>
            <a:endParaRPr lang="ru-RU" sz="2400"/>
          </a:p>
        </p:txBody>
      </p:sp>
      <p:sp>
        <p:nvSpPr>
          <p:cNvPr id="70662" name="WordArt 6"/>
          <p:cNvSpPr>
            <a:spLocks noChangeArrowheads="1" noChangeShapeType="1" noTextEdit="1"/>
          </p:cNvSpPr>
          <p:nvPr/>
        </p:nvSpPr>
        <p:spPr bwMode="auto">
          <a:xfrm>
            <a:off x="4787900" y="1844675"/>
            <a:ext cx="3600450" cy="957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Окружность</a:t>
            </a:r>
          </a:p>
        </p:txBody>
      </p:sp>
      <p:sp>
        <p:nvSpPr>
          <p:cNvPr id="70663" name="Oval 7"/>
          <p:cNvSpPr>
            <a:spLocks noChangeArrowheads="1"/>
          </p:cNvSpPr>
          <p:nvPr/>
        </p:nvSpPr>
        <p:spPr bwMode="auto">
          <a:xfrm>
            <a:off x="5724525" y="3500438"/>
            <a:ext cx="2087563" cy="208915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800">
              <a:solidFill>
                <a:srgbClr val="0000FF"/>
              </a:solidFill>
            </a:endParaRPr>
          </a:p>
        </p:txBody>
      </p:sp>
      <p:sp>
        <p:nvSpPr>
          <p:cNvPr id="70664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1331913" y="3429000"/>
            <a:ext cx="2170112" cy="2189163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00FF"/>
            </a:solidFill>
            <a:round/>
          </a:ln>
        </p:spPr>
        <p:txBody>
          <a:bodyPr/>
          <a:lstStyle/>
          <a:p>
            <a:endParaRPr lang="ru-RU" sz="2400"/>
          </a:p>
        </p:txBody>
      </p:sp>
      <p:sp>
        <p:nvSpPr>
          <p:cNvPr id="70665" name="WordArt 9"/>
          <p:cNvSpPr>
            <a:spLocks noChangeArrowheads="1" noChangeShapeType="1" noTextEdit="1"/>
          </p:cNvSpPr>
          <p:nvPr/>
        </p:nvSpPr>
        <p:spPr bwMode="auto">
          <a:xfrm>
            <a:off x="1331913" y="1989138"/>
            <a:ext cx="2159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Круг</a:t>
            </a:r>
          </a:p>
        </p:txBody>
      </p:sp>
      <p:pic>
        <p:nvPicPr>
          <p:cNvPr id="70666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lum contrast="42000"/>
          </a:blip>
          <a:srcRect/>
          <a:stretch>
            <a:fillRect/>
          </a:stretch>
        </p:blipFill>
        <p:spPr bwMode="auto">
          <a:xfrm>
            <a:off x="3851275" y="3068638"/>
            <a:ext cx="1584325" cy="273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62" grpId="0" animBg="1"/>
      <p:bldP spid="70663" grpId="0" animBg="1"/>
      <p:bldP spid="70664" grpId="0" animBg="1"/>
      <p:bldP spid="706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Запишите в тетрадях: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1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5400">
              <a:solidFill>
                <a:srgbClr val="CC0000"/>
              </a:solidFill>
            </a:endParaRPr>
          </a:p>
          <a:p>
            <a:pPr algn="ctr"/>
            <a:r>
              <a:rPr lang="ru-RU" sz="4800" b="1">
                <a:solidFill>
                  <a:srgbClr val="CC0000"/>
                </a:solidFill>
              </a:rPr>
              <a:t>Длина окружности прямопропорциональна длине диаметра.</a:t>
            </a:r>
          </a:p>
          <a:p>
            <a:pPr>
              <a:buFont typeface="Wingdings" pitchFamily="2" charset="2"/>
              <a:buNone/>
            </a:pPr>
            <a:endParaRPr lang="ru-RU" sz="4800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Ответ запишите в тетрадях.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4800">
                <a:solidFill>
                  <a:schemeClr val="folHlink"/>
                </a:solidFill>
              </a:rPr>
              <a:t>Радиус колобка  4,2 см,</a:t>
            </a:r>
          </a:p>
          <a:p>
            <a:pPr algn="ctr">
              <a:buFont typeface="Wingdings" pitchFamily="2" charset="2"/>
              <a:buNone/>
            </a:pPr>
            <a:r>
              <a:rPr lang="ru-RU" sz="4800">
                <a:solidFill>
                  <a:srgbClr val="0000FF"/>
                </a:solidFill>
              </a:rPr>
              <a:t>тогда диаметр равен?</a:t>
            </a:r>
            <a:r>
              <a:rPr lang="ru-RU" sz="4800"/>
              <a:t> </a:t>
            </a:r>
          </a:p>
          <a:p>
            <a:pPr algn="ctr">
              <a:buFont typeface="Wingdings" pitchFamily="2" charset="2"/>
              <a:buNone/>
            </a:pPr>
            <a:endParaRPr lang="ru-RU" sz="4800"/>
          </a:p>
          <a:p>
            <a:pPr algn="ctr">
              <a:buFont typeface="Wingdings" pitchFamily="2" charset="2"/>
              <a:buNone/>
            </a:pPr>
            <a:r>
              <a:rPr lang="ru-RU" sz="4800">
                <a:solidFill>
                  <a:srgbClr val="CC0000"/>
                </a:solidFill>
              </a:rPr>
              <a:t>Правильно </a:t>
            </a:r>
          </a:p>
          <a:p>
            <a:pPr algn="ctr">
              <a:buFont typeface="Wingdings" pitchFamily="2" charset="2"/>
              <a:buNone/>
            </a:pPr>
            <a:r>
              <a:rPr lang="en-US" sz="4800">
                <a:solidFill>
                  <a:srgbClr val="0000FF"/>
                </a:solidFill>
              </a:rPr>
              <a:t>d </a:t>
            </a:r>
            <a:r>
              <a:rPr lang="ru-RU" sz="4800">
                <a:solidFill>
                  <a:srgbClr val="0000FF"/>
                </a:solidFill>
              </a:rPr>
              <a:t>= 8,4 см.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4516" name="WordArt 4"/>
          <p:cNvSpPr>
            <a:spLocks noChangeArrowheads="1" noChangeShapeType="1" noTextEdit="1"/>
          </p:cNvSpPr>
          <p:nvPr/>
        </p:nvSpPr>
        <p:spPr bwMode="auto">
          <a:xfrm>
            <a:off x="755650" y="2852738"/>
            <a:ext cx="7524750" cy="187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Проверка домашнего задания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>
                <a:solidFill>
                  <a:srgbClr val="0033CC"/>
                </a:solidFill>
              </a:rPr>
              <a:t>Длина окружности и площадь круга.</a:t>
            </a:r>
            <a:br>
              <a:rPr lang="ru-RU" sz="3400">
                <a:solidFill>
                  <a:srgbClr val="0033CC"/>
                </a:solidFill>
              </a:rPr>
            </a:br>
            <a:endParaRPr lang="ru-RU" sz="3400">
              <a:solidFill>
                <a:srgbClr val="0033CC"/>
              </a:solidFill>
            </a:endParaRPr>
          </a:p>
        </p:txBody>
      </p:sp>
      <p:graphicFrame>
        <p:nvGraphicFramePr>
          <p:cNvPr id="84075" name="Group 10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65603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r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Длина нитки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Длина нитки: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Grp="1" noChangeArrowheads="1"/>
          </p:cNvSpPr>
          <p:nvPr>
            <p:ph/>
          </p:nvPr>
        </p:nvSpPr>
        <p:spPr>
          <a:xfrm>
            <a:off x="539750" y="-315913"/>
            <a:ext cx="8229600" cy="1944688"/>
          </a:xfrm>
        </p:spPr>
        <p:txBody>
          <a:bodyPr/>
          <a:lstStyle/>
          <a:p>
            <a:endParaRPr lang="ru-RU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3050"/>
            <a:ext cx="8226425" cy="1143000"/>
          </a:xfrm>
        </p:spPr>
        <p:txBody>
          <a:bodyPr/>
          <a:lstStyle/>
          <a:p>
            <a:r>
              <a:rPr lang="ru-RU" sz="4000" b="1">
                <a:solidFill>
                  <a:srgbClr val="FF0066"/>
                </a:solidFill>
              </a:rPr>
              <a:t>З а п и ш и: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916113"/>
            <a:ext cx="8351837" cy="4537075"/>
          </a:xfrm>
          <a:solidFill>
            <a:srgbClr val="FFFFFF"/>
          </a:solidFill>
        </p:spPr>
        <p:txBody>
          <a:bodyPr/>
          <a:lstStyle/>
          <a:p>
            <a:pPr algn="ctr"/>
            <a:r>
              <a:rPr lang="ru-RU" sz="4400">
                <a:solidFill>
                  <a:srgbClr val="0000FF"/>
                </a:solidFill>
              </a:rPr>
              <a:t>Отношение длины окружности к длине его диаметра является одним и тем же числом:</a:t>
            </a:r>
          </a:p>
          <a:p>
            <a:pPr algn="ctr">
              <a:buFont typeface="Wingdings" pitchFamily="2" charset="2"/>
              <a:buNone/>
            </a:pPr>
            <a:r>
              <a:rPr lang="ru-RU" sz="5400">
                <a:solidFill>
                  <a:srgbClr val="FF0000"/>
                </a:solidFill>
              </a:rPr>
              <a:t>      </a:t>
            </a:r>
            <a:r>
              <a:rPr lang="en-US" sz="5400">
                <a:solidFill>
                  <a:srgbClr val="FF0000"/>
                </a:solidFill>
              </a:rPr>
              <a:t>3</a:t>
            </a:r>
            <a:r>
              <a:rPr lang="ru-RU" sz="5400">
                <a:solidFill>
                  <a:srgbClr val="FF0000"/>
                </a:solidFill>
              </a:rPr>
              <a:t>,</a:t>
            </a:r>
            <a:r>
              <a:rPr lang="en-US" sz="5400">
                <a:solidFill>
                  <a:srgbClr val="FF0000"/>
                </a:solidFill>
              </a:rPr>
              <a:t>14</a:t>
            </a:r>
            <a:endParaRPr lang="ru-RU" sz="540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400">
                <a:solidFill>
                  <a:srgbClr val="FF0066"/>
                </a:solidFill>
              </a:rPr>
              <a:t>                      </a:t>
            </a: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4652963"/>
            <a:ext cx="1331913" cy="1223962"/>
          </a:xfrm>
          <a:prstGeom prst="rect">
            <a:avLst/>
          </a:prstGeom>
          <a:noFill/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4797425"/>
            <a:ext cx="438150" cy="82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3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1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400">
                <a:solidFill>
                  <a:srgbClr val="FF0000"/>
                </a:solidFill>
              </a:rPr>
              <a:t>Откройте тетради и напишите число. Тема урока «Длина окружности».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5400">
                <a:solidFill>
                  <a:srgbClr val="0000FF"/>
                </a:solidFill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ru-RU" sz="6600">
                <a:solidFill>
                  <a:srgbClr val="0033CC"/>
                </a:solidFill>
                <a:latin typeface="Haettenschweiler" pitchFamily="34" charset="0"/>
              </a:rPr>
              <a:t>Давным-давно в одной скаэочной стране</a:t>
            </a:r>
          </a:p>
          <a:p>
            <a:pPr algn="ctr">
              <a:buFont typeface="Wingdings" pitchFamily="2" charset="2"/>
              <a:buNone/>
            </a:pPr>
            <a:r>
              <a:rPr lang="ru-RU" sz="6600">
                <a:solidFill>
                  <a:srgbClr val="0033CC"/>
                </a:solidFill>
                <a:latin typeface="Haettenschweiler" pitchFamily="34" charset="0"/>
              </a:rPr>
              <a:t> жили-были  … </a:t>
            </a:r>
            <a:endParaRPr lang="ru-RU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4000">
                <a:solidFill>
                  <a:srgbClr val="0000FF"/>
                </a:solidFill>
              </a:rPr>
              <a:t>Если обозначить длину окружности буквой </a:t>
            </a:r>
            <a:r>
              <a:rPr lang="ru-RU" sz="4000">
                <a:solidFill>
                  <a:srgbClr val="CC0000"/>
                </a:solidFill>
              </a:rPr>
              <a:t>С</a:t>
            </a:r>
            <a:r>
              <a:rPr lang="ru-RU" sz="4000">
                <a:solidFill>
                  <a:srgbClr val="0000FF"/>
                </a:solidFill>
              </a:rPr>
              <a:t>, а длину диаметра буквой </a:t>
            </a:r>
            <a:r>
              <a:rPr lang="en-US" sz="4000">
                <a:solidFill>
                  <a:srgbClr val="CC0000"/>
                </a:solidFill>
              </a:rPr>
              <a:t>d</a:t>
            </a:r>
            <a:r>
              <a:rPr lang="ru-RU" sz="4000">
                <a:solidFill>
                  <a:srgbClr val="0000FF"/>
                </a:solidFill>
              </a:rPr>
              <a:t>, то</a:t>
            </a:r>
            <a:r>
              <a:rPr lang="ru-RU"/>
              <a:t> </a:t>
            </a:r>
            <a:r>
              <a:rPr lang="en-US" sz="4800"/>
              <a:t>                      </a:t>
            </a:r>
          </a:p>
          <a:p>
            <a:r>
              <a:rPr lang="en-US" sz="6000">
                <a:solidFill>
                  <a:srgbClr val="CC0000"/>
                </a:solidFill>
              </a:rPr>
              <a:t>     </a:t>
            </a:r>
            <a:r>
              <a:rPr lang="ru-RU" sz="6000">
                <a:solidFill>
                  <a:srgbClr val="CC0000"/>
                </a:solidFill>
              </a:rPr>
              <a:t>С : </a:t>
            </a:r>
            <a:r>
              <a:rPr lang="en-US" sz="6000">
                <a:solidFill>
                  <a:srgbClr val="CC0000"/>
                </a:solidFill>
              </a:rPr>
              <a:t>d =            </a:t>
            </a:r>
            <a:r>
              <a:rPr lang="ru-RU" sz="4000">
                <a:solidFill>
                  <a:srgbClr val="0000FF"/>
                </a:solidFill>
              </a:rPr>
              <a:t>или</a:t>
            </a:r>
          </a:p>
          <a:p>
            <a:r>
              <a:rPr lang="en-US" sz="6000">
                <a:solidFill>
                  <a:srgbClr val="CC0000"/>
                </a:solidFill>
              </a:rPr>
              <a:t>     </a:t>
            </a:r>
            <a:r>
              <a:rPr lang="ru-RU" sz="6000">
                <a:solidFill>
                  <a:srgbClr val="CC0000"/>
                </a:solidFill>
              </a:rPr>
              <a:t>С=         </a:t>
            </a:r>
            <a:r>
              <a:rPr lang="en-US" sz="6000">
                <a:solidFill>
                  <a:srgbClr val="CC0000"/>
                </a:solidFill>
              </a:rPr>
              <a:t>d</a:t>
            </a:r>
            <a:r>
              <a:rPr lang="ru-RU" sz="6000">
                <a:solidFill>
                  <a:srgbClr val="CC0000"/>
                </a:solidFill>
              </a:rPr>
              <a:t>      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3644900"/>
            <a:ext cx="1512887" cy="1225550"/>
          </a:xfrm>
          <a:prstGeom prst="rect">
            <a:avLst/>
          </a:prstGeom>
          <a:noFill/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4724400"/>
            <a:ext cx="1584325" cy="1225550"/>
          </a:xfrm>
          <a:prstGeom prst="rect">
            <a:avLst/>
          </a:prstGeom>
          <a:noFill/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755650" y="620713"/>
            <a:ext cx="79200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>
                <a:solidFill>
                  <a:srgbClr val="FF0066"/>
                </a:solidFill>
              </a:rPr>
              <a:t>Запиши формулы в тетрадь.</a:t>
            </a:r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4859338" y="5300663"/>
            <a:ext cx="73025" cy="71437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38237"/>
          </a:xfrm>
        </p:spPr>
        <p:txBody>
          <a:bodyPr/>
          <a:lstStyle/>
          <a:p>
            <a:r>
              <a:rPr lang="ru-RU" sz="3400">
                <a:solidFill>
                  <a:srgbClr val="FF0000"/>
                </a:solidFill>
              </a:rPr>
              <a:t>Вычислим длину окружности колобка и запишем в тетрадь.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5021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6000">
              <a:solidFill>
                <a:srgbClr val="CC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6000">
                <a:solidFill>
                  <a:schemeClr val="folHlink"/>
                </a:solidFill>
              </a:rPr>
              <a:t>С = 3,14  </a:t>
            </a:r>
            <a:r>
              <a:rPr lang="en-US" sz="6000">
                <a:solidFill>
                  <a:schemeClr val="folHlink"/>
                </a:solidFill>
              </a:rPr>
              <a:t>d =</a:t>
            </a:r>
            <a:r>
              <a:rPr lang="ru-RU" sz="6000">
                <a:solidFill>
                  <a:schemeClr val="folHlink"/>
                </a:solidFill>
              </a:rPr>
              <a:t>3,14  8,4   </a:t>
            </a:r>
          </a:p>
          <a:p>
            <a:pPr algn="ctr">
              <a:buFont typeface="Wingdings" pitchFamily="2" charset="2"/>
              <a:buNone/>
            </a:pPr>
            <a:r>
              <a:rPr lang="ru-RU" sz="6000">
                <a:solidFill>
                  <a:schemeClr val="folHlink"/>
                </a:solidFill>
              </a:rPr>
              <a:t>=26,376</a:t>
            </a:r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3635375" y="3213100"/>
            <a:ext cx="73025" cy="714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6588125" y="3213100"/>
            <a:ext cx="73025" cy="714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Мои рисунки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57232"/>
            <a:ext cx="7322123" cy="5273693"/>
          </a:xfrm>
          <a:prstGeom prst="rect">
            <a:avLst/>
          </a:prstGeom>
          <a:noFill/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lum contrast="42000"/>
          </a:blip>
          <a:srcRect/>
          <a:stretch>
            <a:fillRect/>
          </a:stretch>
        </p:blipFill>
        <p:spPr bwMode="auto">
          <a:xfrm>
            <a:off x="1403350" y="1484313"/>
            <a:ext cx="2592388" cy="3889375"/>
          </a:xfrm>
          <a:prstGeom prst="rect">
            <a:avLst/>
          </a:prstGeom>
          <a:noFill/>
        </p:spPr>
      </p:pic>
      <p:sp>
        <p:nvSpPr>
          <p:cNvPr id="94214" name="AutoShape 6"/>
          <p:cNvSpPr>
            <a:spLocks noChangeArrowheads="1"/>
          </p:cNvSpPr>
          <p:nvPr/>
        </p:nvSpPr>
        <p:spPr bwMode="auto">
          <a:xfrm>
            <a:off x="5364163" y="42926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FF0000"/>
              </a:solidFill>
            </a:endParaRPr>
          </a:p>
        </p:txBody>
      </p:sp>
      <p:pic>
        <p:nvPicPr>
          <p:cNvPr id="34820" name="Picture 4" descr="j021549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67175" y="2276475"/>
            <a:ext cx="3600450" cy="3600450"/>
          </a:xfrm>
          <a:noFill/>
          <a:ln/>
        </p:spPr>
      </p:pic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1835150" y="4941888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1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8 0.01066  -0.017 0.02131  -0.021 0.03463  C -0.025 0.04929  -0.027 0.0666  -0.029 0.08392  C -0.031 0.10124  -0.029 0.11589  -0.027 0.13188  C -0.025 0.14653  -0.022 0.16252  -0.015 0.17584  C -0.009 0.18916  0.001 0.19981  0.012 0.20781  C 0.022 0.2158  0.034 0.22113  0.046 0.22379  C 0.058 0.22646  0.07 0.22646  0.081 0.22379  C 0.093 0.22113  0.104 0.21447  0.113 0.20381  C 0.122 0.19449  0.13 0.1825  0.134 0.16784  C 0.139 0.15452  0.141 0.13587  0.141 0.12122  C 0.142 0.10657  0.141 0.08925  0.136 0.0746  C 0.131 0.06128  0.122 0.05062  0.11 0.04529  C 0.098 0.0413  0.086 0.04662  0.078 0.05595  C 0.071 0.06527  0.066 0.07993  0.065 0.09724  C 0.065 0.11456  0.066 0.13055  0.071 0.14387  C 0.076 0.15719  0.075 0.15985  0.095 0.17717  C 0.113 0.19582  0.131 0.19049  0.142 0.19182  C 0.153 0.19182  0.162 0.18649  0.173 0.18117  C 0.185 0.17451  0.195 0.16252  0.202 0.15186  C 0.209 0.1412  0.212 0.12788  0.216 0.10657  C 0.219 0.08525  0.219 0.0746  0.219 0.05861  C 0.219 0.04263  0.219 0.02664  0.219 0.01066  E" pathEditMode="relative" ptsTypes="">
                                      <p:cBhvr>
                                        <p:cTn id="26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  <p:bldP spid="34821" grpId="1" animBg="1"/>
      <p:bldP spid="34821" grpId="2" animBg="1"/>
      <p:bldP spid="34821" grpId="3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1930400"/>
          </a:xfrm>
        </p:spPr>
        <p:txBody>
          <a:bodyPr/>
          <a:lstStyle/>
          <a:p>
            <a:pPr marL="723900" indent="-723900"/>
            <a:r>
              <a:rPr lang="ru-RU">
                <a:solidFill>
                  <a:srgbClr val="FF0000"/>
                </a:solidFill>
              </a:rPr>
              <a:t>      Вычислите длину окружности своего колобка. </a:t>
            </a:r>
          </a:p>
        </p:txBody>
      </p:sp>
      <p:pic>
        <p:nvPicPr>
          <p:cNvPr id="90115" name="Picture 3" descr="j021549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67175" y="2276475"/>
            <a:ext cx="3600450" cy="3600450"/>
          </a:xfrm>
          <a:noFill/>
          <a:ln/>
        </p:spPr>
      </p:pic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1835150" y="4941888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6" grpId="0" animBg="1"/>
      <p:bldP spid="9011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Сделай тест правильно,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z="5400">
              <a:solidFill>
                <a:srgbClr val="FF0000"/>
              </a:solidFill>
            </a:endParaRPr>
          </a:p>
          <a:p>
            <a:endParaRPr lang="ru-RU" sz="5400">
              <a:solidFill>
                <a:srgbClr val="FF0000"/>
              </a:solidFill>
            </a:endParaRPr>
          </a:p>
          <a:p>
            <a:r>
              <a:rPr lang="ru-RU" sz="5400">
                <a:solidFill>
                  <a:srgbClr val="FF0000"/>
                </a:solidFill>
              </a:rPr>
              <a:t>тогда не съем!</a:t>
            </a:r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00080"/>
              </a:clrFrom>
              <a:clrTo>
                <a:srgbClr val="8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1268413"/>
            <a:ext cx="2073275" cy="4471987"/>
          </a:xfrm>
          <a:prstGeom prst="rect">
            <a:avLst/>
          </a:prstGeom>
          <a:noFill/>
        </p:spPr>
      </p:pic>
      <p:sp>
        <p:nvSpPr>
          <p:cNvPr id="95237" name="AutoShape 5"/>
          <p:cNvSpPr>
            <a:spLocks noChangeArrowheads="1"/>
          </p:cNvSpPr>
          <p:nvPr/>
        </p:nvSpPr>
        <p:spPr bwMode="auto">
          <a:xfrm>
            <a:off x="6011863" y="404813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004 0.09227 C 0.55799 0.01804 0.53611 -0.0562 0.48143 0.00624 C 0.42674 0.06868 0.33247 0.46808 0.25226 0.46716 C 0.17205 0.46623 0.04341 0.07955 -2.77778E-6 -1.64662E-6 " pathEditMode="relative" ptsTypes="aaaA">
                                      <p:cBhvr>
                                        <p:cTn id="6" dur="2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313 -0.33811 C 0.26094 -0.38876 0.21893 -0.43918 0.18785 -0.43039 C 0.15678 -0.4216 0.12032 -0.34436 0.11702 -0.28492 C 0.11372 -0.22549 0.15608 -0.16189 0.16771 -0.07378 C 0.17935 0.01434 0.20799 0.19218 0.18629 0.24375 C 0.16459 0.29533 0.08542 0.24584 0.03699 0.23566 C -0.01146 0.22548 -0.08125 0.21785 -0.10452 0.18224 C -0.12778 0.14662 -0.09549 0.11794 -0.10295 0.02243 C -0.11042 -0.07308 -0.16632 -0.38784 -0.14914 -0.39154 C -0.13195 -0.39524 -0.06598 -0.19774 5E-6 5.73543E-7 " pathEditMode="relative" ptsTypes="aaaaaaaaaA">
                                      <p:cBhvr>
                                        <p:cTn id="29" dur="20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24699E-6 C -0.09149 -0.04325 -0.18281 -0.08626 -0.21528 0.04718 C -0.24774 0.18062 -0.14809 0.68247 -0.19531 0.80134 C -0.24254 0.92021 -0.41927 0.84505 -0.49844 0.76041 C -0.57761 0.67576 -0.64167 0.36841 -0.67066 0.29302 " pathEditMode="relative" ptsTypes="aaaaA">
                                      <p:cBhvr>
                                        <p:cTn id="33" dur="2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4" grpId="1"/>
      <p:bldP spid="95237" grpId="0" animBg="1"/>
      <p:bldP spid="95237" grpId="1" animBg="1"/>
      <p:bldP spid="95237" grpId="2" animBg="1"/>
      <p:bldP spid="95237" grpId="3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Мои рисунки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" y="795338"/>
            <a:ext cx="7497763" cy="5267325"/>
          </a:xfrm>
          <a:prstGeom prst="rect">
            <a:avLst/>
          </a:prstGeom>
          <a:noFill/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1979613" y="47244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3563938" y="4149725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52513"/>
            <a:ext cx="8229600" cy="1143000"/>
          </a:xfrm>
        </p:spPr>
        <p:txBody>
          <a:bodyPr/>
          <a:lstStyle/>
          <a:p>
            <a:pPr algn="ctr"/>
            <a:r>
              <a:rPr lang="ru-RU" sz="4600">
                <a:solidFill>
                  <a:srgbClr val="0000FF"/>
                </a:solidFill>
              </a:rPr>
              <a:t>Итог урока.</a:t>
            </a:r>
          </a:p>
        </p:txBody>
      </p:sp>
      <p:pic>
        <p:nvPicPr>
          <p:cNvPr id="7373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71775" y="2276475"/>
            <a:ext cx="1509713" cy="1368425"/>
          </a:xfrm>
          <a:noFill/>
          <a:ln/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4211638" y="2492375"/>
            <a:ext cx="25193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= 3</a:t>
            </a:r>
            <a:r>
              <a:rPr lang="ru-RU" sz="5400">
                <a:solidFill>
                  <a:srgbClr val="FF0000"/>
                </a:solidFill>
              </a:rPr>
              <a:t>,</a:t>
            </a:r>
            <a:r>
              <a:rPr lang="en-US" sz="5400">
                <a:solidFill>
                  <a:srgbClr val="FF0000"/>
                </a:solidFill>
              </a:rPr>
              <a:t>14</a:t>
            </a:r>
            <a:endParaRPr lang="ru-RU" sz="5400">
              <a:solidFill>
                <a:srgbClr val="FF0000"/>
              </a:solidFill>
            </a:endParaRP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2411413" y="3500438"/>
            <a:ext cx="5832475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CC0000"/>
                </a:solidFill>
              </a:rPr>
              <a:t>С = 3,14  </a:t>
            </a:r>
            <a:r>
              <a:rPr lang="en-US" sz="6600" b="1">
                <a:solidFill>
                  <a:srgbClr val="CC0000"/>
                </a:solidFill>
              </a:rPr>
              <a:t>d</a:t>
            </a:r>
          </a:p>
          <a:p>
            <a:r>
              <a:rPr lang="ru-RU" sz="6600" b="1">
                <a:solidFill>
                  <a:schemeClr val="hlink"/>
                </a:solidFill>
              </a:rPr>
              <a:t>С = </a:t>
            </a:r>
            <a:r>
              <a:rPr lang="en-US" sz="6600" b="1">
                <a:solidFill>
                  <a:schemeClr val="hlink"/>
                </a:solidFill>
              </a:rPr>
              <a:t>2  </a:t>
            </a:r>
            <a:r>
              <a:rPr lang="ru-RU" sz="6600" b="1">
                <a:solidFill>
                  <a:schemeClr val="hlink"/>
                </a:solidFill>
              </a:rPr>
              <a:t>3,14 </a:t>
            </a:r>
            <a:r>
              <a:rPr lang="en-US" sz="6600" b="1">
                <a:solidFill>
                  <a:schemeClr val="hlink"/>
                </a:solidFill>
              </a:rPr>
              <a:t>r</a:t>
            </a:r>
          </a:p>
          <a:p>
            <a:endParaRPr lang="ru-RU" sz="6600" b="1">
              <a:solidFill>
                <a:srgbClr val="CC0000"/>
              </a:solidFill>
            </a:endParaRPr>
          </a:p>
        </p:txBody>
      </p:sp>
      <p:sp>
        <p:nvSpPr>
          <p:cNvPr id="73736" name="Oval 8"/>
          <p:cNvSpPr>
            <a:spLocks noChangeArrowheads="1"/>
          </p:cNvSpPr>
          <p:nvPr/>
        </p:nvSpPr>
        <p:spPr bwMode="auto">
          <a:xfrm>
            <a:off x="5940425" y="4076700"/>
            <a:ext cx="73025" cy="714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CC0000"/>
              </a:solidFill>
            </a:endParaRPr>
          </a:p>
        </p:txBody>
      </p:sp>
      <p:sp>
        <p:nvSpPr>
          <p:cNvPr id="73737" name="Oval 9"/>
          <p:cNvSpPr>
            <a:spLocks noChangeArrowheads="1"/>
          </p:cNvSpPr>
          <p:nvPr/>
        </p:nvSpPr>
        <p:spPr bwMode="auto">
          <a:xfrm>
            <a:off x="6732588" y="5084763"/>
            <a:ext cx="73025" cy="714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CC0000"/>
              </a:solidFill>
            </a:endParaRPr>
          </a:p>
        </p:txBody>
      </p:sp>
      <p:sp>
        <p:nvSpPr>
          <p:cNvPr id="73738" name="Oval 10"/>
          <p:cNvSpPr>
            <a:spLocks noChangeArrowheads="1"/>
          </p:cNvSpPr>
          <p:nvPr/>
        </p:nvSpPr>
        <p:spPr bwMode="auto">
          <a:xfrm>
            <a:off x="4716463" y="5084763"/>
            <a:ext cx="73025" cy="714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hlink"/>
              </a:solidFill>
            </a:endParaRPr>
          </a:p>
        </p:txBody>
      </p:sp>
      <p:sp>
        <p:nvSpPr>
          <p:cNvPr id="73739" name="AutoShape 11"/>
          <p:cNvSpPr>
            <a:spLocks noChangeArrowheads="1"/>
          </p:cNvSpPr>
          <p:nvPr/>
        </p:nvSpPr>
        <p:spPr bwMode="auto">
          <a:xfrm>
            <a:off x="755650" y="836613"/>
            <a:ext cx="1944688" cy="2016125"/>
          </a:xfrm>
          <a:prstGeom prst="smileyFace">
            <a:avLst>
              <a:gd name="adj" fmla="val 465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/>
      <p:bldP spid="73736" grpId="0" animBg="1"/>
      <p:bldP spid="73737" grpId="0" animBg="1"/>
      <p:bldP spid="73738" grpId="0" animBg="1"/>
      <p:bldP spid="737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sz="3600">
                <a:solidFill>
                  <a:srgbClr val="0000FF"/>
                </a:solidFill>
              </a:rPr>
              <a:t>Домашнее задание.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ru-RU" sz="3600">
              <a:solidFill>
                <a:srgbClr val="0000FF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ru-RU" sz="2800">
              <a:solidFill>
                <a:srgbClr val="0000FF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sz="3600">
                <a:solidFill>
                  <a:srgbClr val="FF0000"/>
                </a:solidFill>
              </a:rPr>
              <a:t>Заполнить таблицу дальше, найти длину окружностей.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ru-RU" sz="36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ru-RU" sz="280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endParaRPr lang="ru-RU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3203575" y="620713"/>
            <a:ext cx="720725" cy="769937"/>
          </a:xfrm>
          <a:prstGeom prst="smileyFace">
            <a:avLst>
              <a:gd name="adj" fmla="val 465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250825" y="5876925"/>
            <a:ext cx="1490663" cy="1489075"/>
          </a:xfrm>
          <a:prstGeom prst="smileyFace">
            <a:avLst>
              <a:gd name="adj" fmla="val 465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4356100" y="2205038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6227763" y="5157788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5508625" y="188913"/>
            <a:ext cx="1439863" cy="1439862"/>
          </a:xfrm>
          <a:prstGeom prst="smileyFace">
            <a:avLst>
              <a:gd name="adj" fmla="val 465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8229600" y="25654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611188" y="2060575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5" grpId="0" animBg="1"/>
      <p:bldP spid="35846" grpId="0" animBg="1"/>
      <p:bldP spid="35847" grpId="0" animBg="1"/>
      <p:bldP spid="35848" grpId="0" animBg="1"/>
      <p:bldP spid="35849" grpId="0" animBg="1"/>
      <p:bldP spid="3585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13" y="2708275"/>
            <a:ext cx="8229600" cy="1143000"/>
          </a:xfrm>
        </p:spPr>
        <p:txBody>
          <a:bodyPr/>
          <a:lstStyle/>
          <a:p>
            <a:pPr algn="ctr"/>
            <a:r>
              <a:rPr lang="ru-RU" sz="6000">
                <a:solidFill>
                  <a:srgbClr val="A8007C"/>
                </a:solidFill>
                <a:latin typeface="Arial Black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6" grpId="2"/>
      <p:bldP spid="72706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550" y="868363"/>
            <a:ext cx="8216900" cy="5121275"/>
          </a:xfrm>
          <a:prstGeom prst="rect">
            <a:avLst/>
          </a:prstGeom>
          <a:noFill/>
        </p:spPr>
      </p:pic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Приготовьте линейку и циркуль.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contrast="66000"/>
          </a:blip>
          <a:srcRect/>
          <a:stretch>
            <a:fillRect/>
          </a:stretch>
        </p:blipFill>
        <p:spPr bwMode="auto">
          <a:xfrm>
            <a:off x="1403350" y="1125538"/>
            <a:ext cx="5976938" cy="4751387"/>
          </a:xfrm>
          <a:prstGeom prst="rect">
            <a:avLst/>
          </a:prstGeom>
          <a:noFill/>
        </p:spPr>
      </p:pic>
      <p:pic>
        <p:nvPicPr>
          <p:cNvPr id="92167" name="Picture 7" descr="j028273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3284538"/>
            <a:ext cx="1655763" cy="1944687"/>
          </a:xfrm>
          <a:prstGeom prst="rect">
            <a:avLst/>
          </a:prstGeom>
          <a:noFill/>
        </p:spPr>
      </p:pic>
      <p:pic>
        <p:nvPicPr>
          <p:cNvPr id="92168" name="Picture 8" descr="j028274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3500438"/>
            <a:ext cx="1577975" cy="1579562"/>
          </a:xfrm>
          <a:prstGeom prst="rect">
            <a:avLst/>
          </a:prstGeom>
          <a:noFill/>
        </p:spPr>
      </p:pic>
      <p:sp>
        <p:nvSpPr>
          <p:cNvPr id="92169" name="AutoShape 9"/>
          <p:cNvSpPr>
            <a:spLocks noChangeArrowheads="1"/>
          </p:cNvSpPr>
          <p:nvPr/>
        </p:nvSpPr>
        <p:spPr bwMode="auto">
          <a:xfrm>
            <a:off x="4284663" y="4005263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754 C -0.01181 0.13414 -0.02327 0.19288 0.0368 0.21277 C 0.09687 0.23266 0.31302 0.29325 0.35989 0.19427 C 0.40677 0.09528 0.3526 -0.287 0.3184 -0.38159 C 0.2842 -0.47618 0.21961 -0.42484 0.1552 -0.37349 " pathEditMode="relative" ptsTypes="aaaaA">
                                      <p:cBhvr>
                                        <p:cTn id="26" dur="20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9" grpId="0" animBg="1"/>
      <p:bldP spid="92169" grpId="1" animBg="1"/>
      <p:bldP spid="92169" grpId="2" animBg="1"/>
      <p:bldP spid="92169" grpId="3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Использованный материал: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ru-RU">
                <a:solidFill>
                  <a:schemeClr val="folHlink"/>
                </a:solidFill>
              </a:rPr>
              <a:t>1. Математика: Учебник для 6 кл. общеобр.учреждений/Н.Я.Виленкин и др.</a:t>
            </a:r>
          </a:p>
          <a:p>
            <a:r>
              <a:rPr lang="ru-RU">
                <a:solidFill>
                  <a:schemeClr val="folHlink"/>
                </a:solidFill>
              </a:rPr>
              <a:t>2. Математика 6 класс.Поурочные планы по уч. Н.Я.Виленкин и др.</a:t>
            </a:r>
          </a:p>
          <a:p>
            <a:r>
              <a:rPr lang="ru-RU">
                <a:solidFill>
                  <a:schemeClr val="folHlink"/>
                </a:solidFill>
              </a:rPr>
              <a:t>3. «ПС» «Математика» 3/2004.</a:t>
            </a:r>
          </a:p>
          <a:p>
            <a:r>
              <a:rPr lang="ru-RU">
                <a:solidFill>
                  <a:schemeClr val="folHlink"/>
                </a:solidFill>
              </a:rPr>
              <a:t>Материалы из интернета.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5106" y="1600200"/>
            <a:ext cx="7673787" cy="4530725"/>
          </a:xfrm>
          <a:prstGeom prst="rect">
            <a:avLst/>
          </a:prstGeom>
          <a:noFill/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>
                <a:solidFill>
                  <a:srgbClr val="FF0000"/>
                </a:solidFill>
              </a:rPr>
              <a:t>Нарисуйте в тетрадях, при помощи циркуля, свой колобок.</a:t>
            </a:r>
          </a:p>
        </p:txBody>
      </p:sp>
      <p:pic>
        <p:nvPicPr>
          <p:cNvPr id="78853" name="Picture 5" descr="j01857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716338"/>
            <a:ext cx="2443162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4" name="AutoShape 6"/>
          <p:cNvSpPr>
            <a:spLocks noChangeArrowheads="1"/>
          </p:cNvSpPr>
          <p:nvPr/>
        </p:nvSpPr>
        <p:spPr bwMode="auto">
          <a:xfrm>
            <a:off x="2771775" y="47244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4" grpId="0" animBg="1"/>
      <p:bldP spid="7885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49275"/>
            <a:ext cx="7772400" cy="1008063"/>
          </a:xfrm>
        </p:spPr>
        <p:txBody>
          <a:bodyPr/>
          <a:lstStyle/>
          <a:p>
            <a:r>
              <a:rPr lang="ru-RU">
                <a:solidFill>
                  <a:srgbClr val="FF3300"/>
                </a:solidFill>
              </a:rPr>
              <a:t>Загадка: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2492375"/>
            <a:ext cx="6400800" cy="1752600"/>
          </a:xfrm>
        </p:spPr>
        <p:txBody>
          <a:bodyPr>
            <a:normAutofit fontScale="25000" lnSpcReduction="20000"/>
          </a:bodyPr>
          <a:lstStyle/>
          <a:p>
            <a:r>
              <a:rPr lang="ru-RU" sz="14400" dirty="0">
                <a:solidFill>
                  <a:srgbClr val="0000FF"/>
                </a:solidFill>
              </a:rPr>
              <a:t>Сговорились две ноги делать дуги и круги.</a:t>
            </a:r>
          </a:p>
          <a:p>
            <a:r>
              <a:rPr lang="ru-RU" sz="14400" dirty="0">
                <a:solidFill>
                  <a:srgbClr val="FF0000"/>
                </a:solidFill>
              </a:rPr>
              <a:t>Циркуль</a:t>
            </a:r>
          </a:p>
          <a:p>
            <a:endParaRPr lang="ru-RU" sz="14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endParaRPr lang="ru-RU" sz="5400" dirty="0">
              <a:solidFill>
                <a:srgbClr val="0000FF"/>
              </a:solidFill>
            </a:endParaRPr>
          </a:p>
          <a:p>
            <a:r>
              <a:rPr lang="ru-RU" sz="5400" dirty="0" err="1">
                <a:solidFill>
                  <a:srgbClr val="0000FF"/>
                </a:solidFill>
              </a:rPr>
              <a:t>ать</a:t>
            </a:r>
            <a:r>
              <a:rPr lang="ru-RU" sz="5400" dirty="0">
                <a:solidFill>
                  <a:srgbClr val="0000FF"/>
                </a:solidFill>
              </a:rPr>
              <a:t> дуги и круги.</a:t>
            </a:r>
          </a:p>
          <a:p>
            <a:r>
              <a:rPr lang="ru-RU" dirty="0">
                <a:solidFill>
                  <a:srgbClr val="FF3300"/>
                </a:solidFill>
              </a:rPr>
              <a:t>циркуль</a:t>
            </a:r>
          </a:p>
        </p:txBody>
      </p:sp>
      <p:pic>
        <p:nvPicPr>
          <p:cNvPr id="50180" name="Picture 4" descr="j01857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4357694"/>
            <a:ext cx="2443162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0"/>
            <a:ext cx="8229600" cy="1143000"/>
          </a:xfrm>
        </p:spPr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Отметить центр колобка.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1500174"/>
            <a:ext cx="4038600" cy="4637087"/>
          </a:xfrm>
        </p:spPr>
        <p:txBody>
          <a:bodyPr/>
          <a:lstStyle/>
          <a:p>
            <a:pPr algn="ctr"/>
            <a:r>
              <a:rPr lang="ru-RU" sz="2800">
                <a:solidFill>
                  <a:srgbClr val="33CC33"/>
                </a:solidFill>
                <a:latin typeface="Arial Black" pitchFamily="34" charset="0"/>
              </a:rPr>
              <a:t>Слово </a:t>
            </a:r>
            <a:r>
              <a:rPr lang="ru-RU" sz="2800">
                <a:solidFill>
                  <a:srgbClr val="FF33CC"/>
                </a:solidFill>
                <a:latin typeface="Arial Black" pitchFamily="34" charset="0"/>
              </a:rPr>
              <a:t>«центр»</a:t>
            </a:r>
            <a:r>
              <a:rPr lang="ru-RU" sz="2800">
                <a:solidFill>
                  <a:srgbClr val="33CC33"/>
                </a:solidFill>
                <a:latin typeface="Arial Black" pitchFamily="34" charset="0"/>
              </a:rPr>
              <a:t> - произошло от латинского слова </a:t>
            </a:r>
            <a:r>
              <a:rPr lang="ru-RU" sz="2800">
                <a:solidFill>
                  <a:srgbClr val="FF33CC"/>
                </a:solidFill>
                <a:latin typeface="Arial Black" pitchFamily="34" charset="0"/>
              </a:rPr>
              <a:t>«центриум»</a:t>
            </a:r>
            <a:r>
              <a:rPr lang="ru-RU" sz="2800">
                <a:solidFill>
                  <a:srgbClr val="33CC33"/>
                </a:solidFill>
                <a:latin typeface="Arial Black" pitchFamily="34" charset="0"/>
              </a:rPr>
              <a:t> - палка с заостренным концом, которым погоняли быков.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lvl="4"/>
            <a:endParaRPr lang="ru-RU" sz="1600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6011863" y="4149725"/>
            <a:ext cx="1490662" cy="1439863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6732588" y="4824413"/>
            <a:ext cx="46037" cy="4445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 flipH="1">
            <a:off x="5246688" y="4868863"/>
            <a:ext cx="14859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4886325" y="5589588"/>
            <a:ext cx="1620838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/>
              <a:t>Центр окружности</a:t>
            </a:r>
          </a:p>
        </p:txBody>
      </p:sp>
      <p:pic>
        <p:nvPicPr>
          <p:cNvPr id="1026" name="Picture 2" descr="C:\Documents and Settings\Admin\Мои документы\Мои рисунки\Рисунок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97286" y="1428736"/>
            <a:ext cx="3616134" cy="2323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522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522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8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1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4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  <p:bldP spid="52229" grpId="0" animBg="1"/>
      <p:bldP spid="52229" grpId="1" animBg="1"/>
      <p:bldP spid="52230" grpId="0" animBg="1"/>
      <p:bldP spid="52231" grpId="0" animBg="1"/>
      <p:bldP spid="52231" grpId="1" animBg="1"/>
      <p:bldP spid="52232" grpId="0" animBg="1"/>
      <p:bldP spid="5223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Измерить радиус своего колобка.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800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62488" y="1538288"/>
            <a:ext cx="4038600" cy="4530725"/>
          </a:xfrm>
        </p:spPr>
        <p:txBody>
          <a:bodyPr/>
          <a:lstStyle/>
          <a:p>
            <a:pPr algn="ctr"/>
            <a:endParaRPr lang="ru-RU" sz="1000">
              <a:solidFill>
                <a:srgbClr val="FF9933"/>
              </a:solidFill>
              <a:latin typeface="Baltica Sakha" pitchFamily="34" charset="0"/>
            </a:endParaRPr>
          </a:p>
        </p:txBody>
      </p:sp>
      <p:sp>
        <p:nvSpPr>
          <p:cNvPr id="53253" name="WordArt 5"/>
          <p:cNvSpPr>
            <a:spLocks noChangeArrowheads="1" noChangeShapeType="1" noTextEdit="1"/>
          </p:cNvSpPr>
          <p:nvPr/>
        </p:nvSpPr>
        <p:spPr bwMode="auto">
          <a:xfrm>
            <a:off x="4976813" y="1943100"/>
            <a:ext cx="3644900" cy="177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"Радиус" -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переводится как 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"спица колеса"</a:t>
            </a:r>
          </a:p>
        </p:txBody>
      </p:sp>
      <p:sp>
        <p:nvSpPr>
          <p:cNvPr id="53254" name="Oval 6"/>
          <p:cNvSpPr>
            <a:spLocks noChangeArrowheads="1"/>
          </p:cNvSpPr>
          <p:nvPr/>
        </p:nvSpPr>
        <p:spPr bwMode="auto">
          <a:xfrm>
            <a:off x="927100" y="1989138"/>
            <a:ext cx="2924175" cy="2835275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800">
              <a:latin typeface="Arial Black" pitchFamily="34" charset="0"/>
            </a:endParaRPr>
          </a:p>
        </p:txBody>
      </p:sp>
      <p:sp>
        <p:nvSpPr>
          <p:cNvPr id="53255" name="Oval 7"/>
          <p:cNvSpPr>
            <a:spLocks noChangeArrowheads="1"/>
          </p:cNvSpPr>
          <p:nvPr/>
        </p:nvSpPr>
        <p:spPr bwMode="auto">
          <a:xfrm>
            <a:off x="2366963" y="3429000"/>
            <a:ext cx="90487" cy="4445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 flipV="1">
            <a:off x="2411413" y="2754313"/>
            <a:ext cx="1260475" cy="71913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59" name="WordArt 11"/>
          <p:cNvSpPr>
            <a:spLocks noChangeArrowheads="1" noChangeShapeType="1" noTextEdit="1"/>
          </p:cNvSpPr>
          <p:nvPr/>
        </p:nvSpPr>
        <p:spPr bwMode="auto">
          <a:xfrm>
            <a:off x="4787900" y="4149725"/>
            <a:ext cx="3736975" cy="1366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Сколько радиусов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имеет окружность?</a:t>
            </a:r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 flipH="1" flipV="1">
            <a:off x="1331913" y="2420938"/>
            <a:ext cx="107950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 flipH="1">
            <a:off x="1042988" y="3429000"/>
            <a:ext cx="13684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 flipH="1">
            <a:off x="2195513" y="3429000"/>
            <a:ext cx="21590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2411413" y="3429000"/>
            <a:ext cx="1008062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>
            <a:off x="2411413" y="3429000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 flipV="1">
            <a:off x="2411413" y="1989138"/>
            <a:ext cx="21590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66" name="Line 18"/>
          <p:cNvSpPr>
            <a:spLocks noChangeShapeType="1"/>
          </p:cNvSpPr>
          <p:nvPr/>
        </p:nvSpPr>
        <p:spPr bwMode="auto">
          <a:xfrm flipV="1">
            <a:off x="2411413" y="2205038"/>
            <a:ext cx="792162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67" name="WordArt 19"/>
          <p:cNvSpPr>
            <a:spLocks noChangeArrowheads="1" noChangeShapeType="1" noTextEdit="1"/>
          </p:cNvSpPr>
          <p:nvPr/>
        </p:nvSpPr>
        <p:spPr bwMode="auto">
          <a:xfrm>
            <a:off x="5076825" y="5876925"/>
            <a:ext cx="31543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Бесконечно много.</a:t>
            </a:r>
          </a:p>
        </p:txBody>
      </p:sp>
      <p:sp>
        <p:nvSpPr>
          <p:cNvPr id="53268" name="Line 20"/>
          <p:cNvSpPr>
            <a:spLocks noChangeShapeType="1"/>
          </p:cNvSpPr>
          <p:nvPr/>
        </p:nvSpPr>
        <p:spPr bwMode="auto">
          <a:xfrm flipH="1">
            <a:off x="1403350" y="3429000"/>
            <a:ext cx="1008063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69" name="Line 21"/>
          <p:cNvSpPr>
            <a:spLocks noChangeShapeType="1"/>
          </p:cNvSpPr>
          <p:nvPr/>
        </p:nvSpPr>
        <p:spPr bwMode="auto">
          <a:xfrm>
            <a:off x="2411413" y="3429000"/>
            <a:ext cx="504825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70" name="Line 22"/>
          <p:cNvSpPr>
            <a:spLocks noChangeShapeType="1"/>
          </p:cNvSpPr>
          <p:nvPr/>
        </p:nvSpPr>
        <p:spPr bwMode="auto">
          <a:xfrm>
            <a:off x="2411413" y="3429000"/>
            <a:ext cx="13684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71" name="Line 23"/>
          <p:cNvSpPr>
            <a:spLocks noChangeShapeType="1"/>
          </p:cNvSpPr>
          <p:nvPr/>
        </p:nvSpPr>
        <p:spPr bwMode="auto">
          <a:xfrm flipH="1" flipV="1">
            <a:off x="971550" y="3141663"/>
            <a:ext cx="1439863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72" name="Line 24"/>
          <p:cNvSpPr>
            <a:spLocks noChangeShapeType="1"/>
          </p:cNvSpPr>
          <p:nvPr/>
        </p:nvSpPr>
        <p:spPr bwMode="auto">
          <a:xfrm flipH="1" flipV="1">
            <a:off x="1979613" y="2060575"/>
            <a:ext cx="43180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73" name="Line 25"/>
          <p:cNvSpPr>
            <a:spLocks noChangeShapeType="1"/>
          </p:cNvSpPr>
          <p:nvPr/>
        </p:nvSpPr>
        <p:spPr bwMode="auto">
          <a:xfrm>
            <a:off x="2411413" y="3429000"/>
            <a:ext cx="144462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74" name="Line 26"/>
          <p:cNvSpPr>
            <a:spLocks noChangeShapeType="1"/>
          </p:cNvSpPr>
          <p:nvPr/>
        </p:nvSpPr>
        <p:spPr bwMode="auto">
          <a:xfrm flipH="1">
            <a:off x="1763713" y="3500438"/>
            <a:ext cx="64770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75" name="Line 27"/>
          <p:cNvSpPr>
            <a:spLocks noChangeShapeType="1"/>
          </p:cNvSpPr>
          <p:nvPr/>
        </p:nvSpPr>
        <p:spPr bwMode="auto">
          <a:xfrm flipH="1">
            <a:off x="900113" y="3429000"/>
            <a:ext cx="15113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76" name="Line 28"/>
          <p:cNvSpPr>
            <a:spLocks noChangeShapeType="1"/>
          </p:cNvSpPr>
          <p:nvPr/>
        </p:nvSpPr>
        <p:spPr bwMode="auto">
          <a:xfrm flipV="1">
            <a:off x="2411413" y="2420938"/>
            <a:ext cx="1081087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decel="100000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build="p"/>
      <p:bldP spid="53252" grpId="1" build="p"/>
      <p:bldP spid="53253" grpId="0" animBg="1"/>
      <p:bldP spid="53254" grpId="0" animBg="1"/>
      <p:bldP spid="53255" grpId="0" animBg="1"/>
      <p:bldP spid="53256" grpId="0" animBg="1"/>
      <p:bldP spid="53259" grpId="0" animBg="1"/>
      <p:bldP spid="53260" grpId="0" animBg="1"/>
      <p:bldP spid="53261" grpId="0" animBg="1"/>
      <p:bldP spid="53262" grpId="0" animBg="1"/>
      <p:bldP spid="53263" grpId="0" animBg="1"/>
      <p:bldP spid="53263" grpId="1" animBg="1"/>
      <p:bldP spid="53264" grpId="0" animBg="1"/>
      <p:bldP spid="53265" grpId="0" animBg="1"/>
      <p:bldP spid="53266" grpId="0" animBg="1"/>
      <p:bldP spid="53267" grpId="0" animBg="1"/>
      <p:bldP spid="53268" grpId="0" animBg="1"/>
      <p:bldP spid="53269" grpId="0" animBg="1"/>
      <p:bldP spid="53270" grpId="0" animBg="1"/>
      <p:bldP spid="53271" grpId="0" animBg="1"/>
      <p:bldP spid="53272" grpId="0" animBg="1"/>
      <p:bldP spid="53273" grpId="0" animBg="1"/>
      <p:bldP spid="53274" grpId="0" animBg="1"/>
      <p:bldP spid="53275" grpId="0" animBg="1"/>
      <p:bldP spid="532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>
                <a:solidFill>
                  <a:srgbClr val="FF0000"/>
                </a:solidFill>
              </a:rPr>
              <a:t>Найдите диаметр своего колобка.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8800">
                <a:solidFill>
                  <a:srgbClr val="800000"/>
                </a:solidFill>
                <a:latin typeface="Arial Black" pitchFamily="34" charset="0"/>
              </a:rPr>
              <a:t>d = 2 r</a:t>
            </a:r>
          </a:p>
          <a:p>
            <a:pPr algn="ctr">
              <a:buFont typeface="Wingdings" pitchFamily="2" charset="2"/>
              <a:buNone/>
            </a:pPr>
            <a:r>
              <a:rPr lang="ru-RU" sz="4400">
                <a:solidFill>
                  <a:srgbClr val="0000FF"/>
                </a:solidFill>
                <a:latin typeface="Arial Black" pitchFamily="34" charset="0"/>
              </a:rPr>
              <a:t>Диаметр равен двум радиусам.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  <p:bldP spid="54275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>
                <a:solidFill>
                  <a:srgbClr val="FF0000"/>
                </a:solidFill>
              </a:rPr>
              <a:t>Найдите радиус сказочного колобка и запишите в тетради.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ru-RU" sz="4800">
              <a:solidFill>
                <a:srgbClr val="0000FF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sz="4800">
                <a:solidFill>
                  <a:srgbClr val="0033CC"/>
                </a:solidFill>
              </a:rPr>
              <a:t>r-</a:t>
            </a:r>
            <a:r>
              <a:rPr lang="ru-RU" sz="4800">
                <a:solidFill>
                  <a:srgbClr val="0033CC"/>
                </a:solidFill>
              </a:rPr>
              <a:t>?, если </a:t>
            </a:r>
            <a:r>
              <a:rPr lang="en-US" sz="4800">
                <a:solidFill>
                  <a:srgbClr val="0033CC"/>
                </a:solidFill>
              </a:rPr>
              <a:t>d=</a:t>
            </a:r>
            <a:r>
              <a:rPr lang="ru-RU" sz="4800">
                <a:solidFill>
                  <a:srgbClr val="0033CC"/>
                </a:solidFill>
              </a:rPr>
              <a:t>8,4см</a:t>
            </a:r>
          </a:p>
          <a:p>
            <a:pPr algn="ctr">
              <a:buFont typeface="Wingdings" pitchFamily="2" charset="2"/>
              <a:buNone/>
            </a:pPr>
            <a:r>
              <a:rPr lang="ru-RU" sz="4800">
                <a:solidFill>
                  <a:schemeClr val="folHlink"/>
                </a:solidFill>
              </a:rPr>
              <a:t> </a:t>
            </a:r>
            <a:r>
              <a:rPr lang="en-US" sz="4800">
                <a:solidFill>
                  <a:schemeClr val="folHlink"/>
                </a:solidFill>
              </a:rPr>
              <a:t>r = </a:t>
            </a:r>
            <a:r>
              <a:rPr lang="ru-RU" sz="4800">
                <a:solidFill>
                  <a:schemeClr val="folHlink"/>
                </a:solidFill>
              </a:rPr>
              <a:t>4,2см</a:t>
            </a:r>
            <a:endParaRPr lang="en-US" sz="4800">
              <a:solidFill>
                <a:schemeClr val="folHlink"/>
              </a:solidFill>
            </a:endParaRPr>
          </a:p>
          <a:p>
            <a:pPr algn="ctr">
              <a:buFont typeface="Wingdings" pitchFamily="2" charset="2"/>
              <a:buNone/>
            </a:pPr>
            <a:endParaRPr lang="ru-RU" sz="4800">
              <a:solidFill>
                <a:schemeClr val="folHlink"/>
              </a:solidFill>
            </a:endParaRPr>
          </a:p>
          <a:p>
            <a:pPr algn="ctr">
              <a:buFont typeface="Wingdings" pitchFamily="2" charset="2"/>
              <a:buNone/>
            </a:pPr>
            <a:endParaRPr lang="ru-RU" sz="4800">
              <a:solidFill>
                <a:srgbClr val="0000FF"/>
              </a:solidFill>
            </a:endParaRPr>
          </a:p>
          <a:p>
            <a:pPr algn="ctr">
              <a:buFont typeface="Wingdings" pitchFamily="2" charset="2"/>
              <a:buNone/>
            </a:pPr>
            <a:endParaRPr lang="en-US" sz="4800"/>
          </a:p>
          <a:p>
            <a:pPr algn="ctr">
              <a:buFont typeface="Wingdings" pitchFamily="2" charset="2"/>
              <a:buNone/>
            </a:pPr>
            <a:endParaRPr lang="ru-RU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theme/theme1.xml><?xml version="1.0" encoding="utf-8"?>
<a:theme xmlns:a="http://schemas.openxmlformats.org/drawingml/2006/main" name="Водяные знаки">
  <a:themeElements>
    <a:clrScheme name="Водяные зна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Водяные зна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одяные зна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1451</TotalTime>
  <Words>381</Words>
  <Application>Microsoft Office PowerPoint</Application>
  <PresentationFormat>Экран (4:3)</PresentationFormat>
  <Paragraphs>140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Водяные знаки</vt:lpstr>
      <vt:lpstr>Кобяконская сош</vt:lpstr>
      <vt:lpstr>Откройте тетради и напишите число. Тема урока «Длина окружности».</vt:lpstr>
      <vt:lpstr>Приготовьте линейку и циркуль.</vt:lpstr>
      <vt:lpstr>Нарисуйте в тетрадях, при помощи циркуля, свой колобок.</vt:lpstr>
      <vt:lpstr>Загадка:</vt:lpstr>
      <vt:lpstr>Отметить центр колобка.</vt:lpstr>
      <vt:lpstr>Измерить радиус своего колобка.</vt:lpstr>
      <vt:lpstr>Найдите диаметр своего колобка.</vt:lpstr>
      <vt:lpstr>Найдите радиус сказочного колобка и запишите в тетради. </vt:lpstr>
      <vt:lpstr>Спасибо за внимание!</vt:lpstr>
      <vt:lpstr>Слайд 11</vt:lpstr>
      <vt:lpstr>Слайд 12</vt:lpstr>
      <vt:lpstr>Слайд 13</vt:lpstr>
      <vt:lpstr>У круга есть одна подруга, Знакома всем ее наружность: Она идет по краю круга И называется окружность </vt:lpstr>
      <vt:lpstr>Запишите в тетрадях:</vt:lpstr>
      <vt:lpstr>Ответ запишите в тетрадях.</vt:lpstr>
      <vt:lpstr>Слайд 17</vt:lpstr>
      <vt:lpstr>Длина окружности и площадь круга. </vt:lpstr>
      <vt:lpstr>З а п и ш и:</vt:lpstr>
      <vt:lpstr> </vt:lpstr>
      <vt:lpstr>Вычислим длину окружности колобка и запишем в тетрадь.</vt:lpstr>
      <vt:lpstr>Слайд 22</vt:lpstr>
      <vt:lpstr>Слайд 23</vt:lpstr>
      <vt:lpstr>      Вычислите длину окружности своего колобка. </vt:lpstr>
      <vt:lpstr>Сделай тест правильно,</vt:lpstr>
      <vt:lpstr>Слайд 26</vt:lpstr>
      <vt:lpstr>Итог урока.</vt:lpstr>
      <vt:lpstr>Слайд 28</vt:lpstr>
      <vt:lpstr>Спасибо за внимание!</vt:lpstr>
      <vt:lpstr>Использованный материал:</vt:lpstr>
    </vt:vector>
  </TitlesOfParts>
  <Company>Частник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Решите примеры:</dc:title>
  <dc:creator>111</dc:creator>
  <cp:lastModifiedBy>Admin</cp:lastModifiedBy>
  <cp:revision>45</cp:revision>
  <dcterms:created xsi:type="dcterms:W3CDTF">2003-01-11T02:53:37Z</dcterms:created>
  <dcterms:modified xsi:type="dcterms:W3CDTF">2009-01-30T11:39:42Z</dcterms:modified>
</cp:coreProperties>
</file>