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29CA-8BFC-456C-8844-C19E43615064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4CBA-02B8-4D5E-85F6-EF53AA5F1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4261-A543-4BAD-890E-AC7F64043223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42A4-60B2-4C7C-BD00-0525F467A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FABB-D554-4D5E-BEC3-07BFD430F1B7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7338-4C65-4645-86A2-A7BC6321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3184-FB05-4D35-86A7-643E67427126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D71B-D6FD-4A8A-9AC8-4AD35F2F3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E775-EA09-4C77-88CC-B539240523F5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8E3C-9C23-408D-82FC-4C1355B9A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56AB-7ACA-40AC-81C1-1EEB23AD8D91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2458-3449-4036-818E-21A0764CE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647A-EC51-491A-A670-17D49239962C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02DB-822D-4C2E-9EB8-B5F679E08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F42A-D3E4-4054-AB96-73D559960D64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B56B-84A8-4579-BC01-BD5A31D7F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A301-0B42-4239-9C39-641542171347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137F-6D5E-44AB-BBC7-310E03B7F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7BDA-98DB-4806-90AD-921F483CE926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40A5-401D-4987-AF26-C691B34BC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B2C7-C7B3-4871-9535-93C0B104BE45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EB58-9457-4824-8732-E3109B84C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896C73-97E3-47D6-A461-437D7CE8FDD2}" type="datetimeFigureOut">
              <a:rPr lang="ru-RU"/>
              <a:pPr>
                <a:defRPr/>
              </a:pPr>
              <a:t>27.01.2009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FE2634-0785-4777-ABFE-6C4720422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gif"/><Relationship Id="rId9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uss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3292371"/>
            <a:ext cx="7479851" cy="762000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ИНТЕРЕСЫ РОССИИ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4267200"/>
            <a:ext cx="7715304" cy="762000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 СОВРЕМЕННОМ МИРЕ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150" y="457200"/>
            <a:ext cx="7362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Раздел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. Основы безопасности личности, общества и государства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150" y="762000"/>
            <a:ext cx="75390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Глава 1. Национальная безопасность России в современном мире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813" y="1643063"/>
            <a:ext cx="137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УРОК 2: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5786" y="2317543"/>
            <a:ext cx="5551025" cy="762000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НАЦИОНАЛЬНЫЕ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38" y="5219719"/>
            <a:ext cx="5572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СОЦИАЛЬНОЙ СФЕРЕ ЗАКЛЮЧАЮТСЯ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обеспечении высокого уровня жизни народа</a:t>
            </a:r>
          </a:p>
        </p:txBody>
      </p:sp>
      <p:pic>
        <p:nvPicPr>
          <p:cNvPr id="4" name="Рисунок 3" descr="1208538991_-730x-5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05190" y="3249549"/>
            <a:ext cx="2024028" cy="151663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216267507_853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01880" y="1947052"/>
            <a:ext cx="2027338" cy="124580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Abramovic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25094" y="514093"/>
            <a:ext cx="2004124" cy="13817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edvedev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3458607" y="508378"/>
            <a:ext cx="2992582" cy="425611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rep_31_03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6804" y="520158"/>
            <a:ext cx="2811878" cy="19058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39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2600" y="2520421"/>
            <a:ext cx="2778116" cy="2265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72074"/>
            <a:ext cx="8072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ДУХОВНОЙ СФЕРЕ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состоят в сохранении и укреплении нравственных ценностей общества, традиций патриотизма и гуманизма, культурного и научного потенциала страны.</a:t>
            </a:r>
          </a:p>
        </p:txBody>
      </p:sp>
      <p:pic>
        <p:nvPicPr>
          <p:cNvPr id="4" name="Рисунок 3" descr="b_55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29" y="500042"/>
            <a:ext cx="523878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60249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428596" y="500042"/>
            <a:ext cx="294681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06-12-22-1222sdgala24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285720" y="500042"/>
            <a:ext cx="428628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75161m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4714876" y="500042"/>
            <a:ext cx="410885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2" descr="kompi.jpg"/>
          <p:cNvPicPr>
            <a:picLocks noChangeAspect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317804" y="571480"/>
            <a:ext cx="351880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3" descr="news_16231_12.jpg"/>
          <p:cNvPicPr>
            <a:picLocks noChangeAspect="1"/>
          </p:cNvPicPr>
          <p:nvPr/>
        </p:nvPicPr>
        <p:blipFill>
          <a:blip r:embed="rId7">
            <a:lum contrast="10000"/>
          </a:blip>
          <a:srcRect/>
          <a:stretch>
            <a:fillRect/>
          </a:stretch>
        </p:blipFill>
        <p:spPr bwMode="auto">
          <a:xfrm>
            <a:off x="3983436" y="571480"/>
            <a:ext cx="483549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1071546"/>
            <a:ext cx="46434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МЕЖДУНАРОДНОЙ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обеспечении суверенитета;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упрочении позиций России как великой державы — одного из влиятельных центров многополярного мира;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развитии равноправных и взаимовыгодных  отношений со всеми странами и интеграционными объединениями, прежде всего с государствами — участниками Содружества Независимых Государств и традиционными партнерами России;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повсеместном соблюдении прав и свобод человека и недопустимости применения при этом двойных стандартов.</a:t>
            </a:r>
          </a:p>
        </p:txBody>
      </p:sp>
      <p:pic>
        <p:nvPicPr>
          <p:cNvPr id="3" name="Рисунок 2" descr="d0e6e891a29578365a42af23fa846559_ful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3571876"/>
            <a:ext cx="353618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ме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3524252" cy="26431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1000108"/>
            <a:ext cx="414337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ИНФОРМАЦИОННОЙ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соблюдении конституционных прав и свобод граждан в области получения информации и пользования ею;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развитии современных телекоммуникационных технологий;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защите государственных информационных ресурсов от несанкционированного доступа.</a:t>
            </a:r>
          </a:p>
        </p:txBody>
      </p:sp>
      <p:pic>
        <p:nvPicPr>
          <p:cNvPr id="4" name="Рисунок 3" descr="3460403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498077" y="642918"/>
            <a:ext cx="3788171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634.jpg"/>
          <p:cNvPicPr>
            <a:picLocks noChangeAspect="1"/>
          </p:cNvPicPr>
          <p:nvPr/>
        </p:nvPicPr>
        <p:blipFill>
          <a:blip r:embed="rId3">
            <a:lum contrast="10000"/>
          </a:blip>
          <a:srcRect l="3750" t="20000" r="2499" b="14999"/>
          <a:stretch>
            <a:fillRect/>
          </a:stretch>
        </p:blipFill>
        <p:spPr>
          <a:xfrm>
            <a:off x="4507627" y="5000636"/>
            <a:ext cx="247285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img289712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7051919" y="5000636"/>
            <a:ext cx="159204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rec1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214282" y="4400544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05150"/>
            <a:ext cx="7143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защите ее независимости, суверенитета, государственной и территориальной целостности;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предотвращении военной агрессии против России и ее союзников;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обеспечении условий для мирного, демократического развития государства.</a:t>
            </a:r>
          </a:p>
        </p:txBody>
      </p:sp>
      <p:pic>
        <p:nvPicPr>
          <p:cNvPr id="3" name="Рисунок 2" descr="warair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976577" y="4678589"/>
            <a:ext cx="3936992" cy="19586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zen-2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6977105" y="4684230"/>
            <a:ext cx="1881175" cy="19544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_01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7211974" y="285729"/>
            <a:ext cx="164307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_213736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261965" y="4662478"/>
            <a:ext cx="2641642" cy="19812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2f1aa6279a0.jpg"/>
          <p:cNvPicPr>
            <a:picLocks noChangeAspect="1"/>
          </p:cNvPicPr>
          <p:nvPr/>
        </p:nvPicPr>
        <p:blipFill>
          <a:blip r:embed="rId6" cstate="email">
            <a:lum contrast="10000"/>
          </a:blip>
          <a:stretch>
            <a:fillRect/>
          </a:stretch>
        </p:blipFill>
        <p:spPr>
          <a:xfrm>
            <a:off x="4979860" y="285728"/>
            <a:ext cx="2163908" cy="16383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00059.jpg"/>
          <p:cNvPicPr>
            <a:picLocks noChangeAspect="1"/>
          </p:cNvPicPr>
          <p:nvPr/>
        </p:nvPicPr>
        <p:blipFill>
          <a:blip r:embed="rId7" cstate="email">
            <a:lum contrast="10000"/>
          </a:blip>
          <a:stretch>
            <a:fillRect/>
          </a:stretch>
        </p:blipFill>
        <p:spPr>
          <a:xfrm>
            <a:off x="2928926" y="285728"/>
            <a:ext cx="197990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-2.jpg"/>
          <p:cNvPicPr>
            <a:picLocks noChangeAspect="1"/>
          </p:cNvPicPr>
          <p:nvPr/>
        </p:nvPicPr>
        <p:blipFill>
          <a:blip r:embed="rId8" cstate="email">
            <a:lum contrast="10000"/>
          </a:blip>
          <a:stretch>
            <a:fillRect/>
          </a:stretch>
        </p:blipFill>
        <p:spPr>
          <a:xfrm>
            <a:off x="285720" y="285729"/>
            <a:ext cx="2571768" cy="16305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500188" y="2143125"/>
            <a:ext cx="60721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ВОЕННОЙ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заключаются: 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1479343"/>
            <a:ext cx="44291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создании политических, правовых, организационных и других условий для обеспечения надежной охраны государственной границы Российской Федерации;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соблюдении установленных законодательством Российской Федерации порядка и правил осуществления экономической и иных видов деятельности в пограничном пространстве Российской Федерации.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9624" y="572231"/>
            <a:ext cx="4714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ПОГРАНИЧНОЙ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заключаются:</a:t>
            </a:r>
            <a:endParaRPr lang="ru-RU" sz="1600" dirty="0">
              <a:latin typeface="+mj-lt"/>
            </a:endParaRPr>
          </a:p>
        </p:txBody>
      </p:sp>
      <p:pic>
        <p:nvPicPr>
          <p:cNvPr id="4" name="Рисунок 3" descr="квы.bmp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7050147" y="4439958"/>
            <a:ext cx="1879571" cy="19179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_1659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4357686" y="4429132"/>
            <a:ext cx="2578779" cy="19340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ogran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337780" y="571480"/>
            <a:ext cx="3869707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5500688"/>
            <a:ext cx="7786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ЭКОЛОГИЧЕСКОЙ СФЕРЕ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 в сохранении и оздоровлении окружающей среды.</a:t>
            </a:r>
          </a:p>
        </p:txBody>
      </p:sp>
      <p:pic>
        <p:nvPicPr>
          <p:cNvPr id="3" name="Рисунок 2" descr="Zagryaznenie%20vodi.jpg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480984" y="500042"/>
            <a:ext cx="480087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4(1)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5481644" y="519092"/>
            <a:ext cx="3233860" cy="4624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5-ecology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4357686" y="3143248"/>
            <a:ext cx="1785950" cy="170939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981316"/>
            <a:ext cx="55721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защита личности, общества и государства от терроризма, в том числе международного;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защита от чрезвычайных ситуаций природного и техногенного характера и их последствий, а в военное время — от опасностей, возникающих при ведении военных действий или вследствие этих действий.</a:t>
            </a:r>
          </a:p>
        </p:txBody>
      </p:sp>
      <p:pic>
        <p:nvPicPr>
          <p:cNvPr id="1026" name="Picture 2" descr="D:\ОБЖ\УРОКИ\9 КЛАСС\УРОК 2_НАЦИОНАЛЬНЫЕ ИНТЕРЕСЫ РОССИИ В СОВРЕМЕННОМ МИРЕ\ФОТО\35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2808" y="394588"/>
            <a:ext cx="222886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ОБЖ\УРОКИ\9 КЛАСС\УРОК 2_НАЦИОНАЛЬНЫЕ ИНТЕРЕСЫ РОССИИ В СОВРЕМЕННОМ МИРЕ\ФОТО\3(19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73111" y="405740"/>
            <a:ext cx="1500198" cy="17033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3208" y="2215912"/>
            <a:ext cx="4286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ВАЖНЕЙШИМИ СОСТАВЛЯЮЩИМИ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НАЦИОНАЛЬНЫХ ИНТЕРЕСОВ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являются :</a:t>
            </a:r>
            <a:endParaRPr lang="ru-RU" sz="1600" dirty="0">
              <a:latin typeface="+mj-lt"/>
            </a:endParaRPr>
          </a:p>
        </p:txBody>
      </p:sp>
      <p:pic>
        <p:nvPicPr>
          <p:cNvPr id="8" name="Рисунок 7" descr="01_01_samolet.gif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4239985" y="392774"/>
            <a:ext cx="2392606" cy="17226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02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6709699" y="394589"/>
            <a:ext cx="2143139" cy="171451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3004-medvedev2008.jpg"/>
          <p:cNvPicPr>
            <a:picLocks noChangeAspect="1"/>
          </p:cNvPicPr>
          <p:nvPr/>
        </p:nvPicPr>
        <p:blipFill>
          <a:blip r:embed="rId6" cstate="email">
            <a:lum contrast="10000"/>
          </a:blip>
          <a:stretch>
            <a:fillRect/>
          </a:stretch>
        </p:blipFill>
        <p:spPr>
          <a:xfrm>
            <a:off x="6000760" y="2262862"/>
            <a:ext cx="2857520" cy="41325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ОБЖ\УРОКИ\7 КЛАСС\УРОК 4_ЗЕМЛЕТРЕСЕНИЕ_ПРИЧИНЫ ВОЗНИКНОВЕНИЯ И ЕГО ВОЗМОЖНЫЕ ПОСЛЕДСТВИЯ\ФОТО\197197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387" y="4857758"/>
            <a:ext cx="1357321" cy="15185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:\ОБЖ\УРОКИ\5 КЛАСС\УРОК 10_ПОЖАРНАЯ БЕЗОПАСНОСТЬ\ФОТО\43331.gif"/>
          <p:cNvPicPr>
            <a:picLocks noChangeAspect="1" noChangeArrowheads="1"/>
          </p:cNvPicPr>
          <p:nvPr/>
        </p:nvPicPr>
        <p:blipFill>
          <a:blip r:embed="rId8"/>
          <a:srcRect b="2499"/>
          <a:stretch>
            <a:fillRect/>
          </a:stretch>
        </p:blipFill>
        <p:spPr bwMode="auto">
          <a:xfrm>
            <a:off x="1764146" y="4843968"/>
            <a:ext cx="2357454" cy="15323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9" descr="Последствия землетрясения в городе Ганунг-Ситоли, что на острове Ниас, Индонезия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193038" y="4858182"/>
            <a:ext cx="1714512" cy="15180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ergey_2\Мои документы\Мои рисунки\РАЗНОЕ\ДОСКА Копироват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779978" cy="58674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728" y="1142984"/>
            <a:ext cx="5910274" cy="7543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КОНТРОЛЬНЫЕ ВОПРОСЫ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857364"/>
            <a:ext cx="721523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представляет собой в общем виде национальные интересы России?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представляют собой интересы личности, общества и государства в общем содержании национальных интересов России?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заключаются национальные интересы России во внутриполитической, в социальной, международной и в военных сферах жизнедеятельности страны?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 ли составляющими национальных интересов страны мероприятия по защите населения от чрезвычайных ситуаций природного, техногенного и социального характера?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влияние на обеспечение национальных интересов России может оказывать индивидуально каждый человек и в чем это выражается?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j028053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5429264"/>
            <a:ext cx="1317920" cy="1180455"/>
          </a:xfrm>
          <a:prstGeom prst="rect">
            <a:avLst/>
          </a:prstGeom>
        </p:spPr>
      </p:pic>
      <p:pic>
        <p:nvPicPr>
          <p:cNvPr id="6" name="Рисунок 5" descr="j0398587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0" y="5557600"/>
            <a:ext cx="1500198" cy="118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ergey_2\Мои документы\Мои рисунки\РАЗНОЕ\ДОСКА Копироват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" y="533400"/>
            <a:ext cx="7779978" cy="58674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0298" y="1285860"/>
            <a:ext cx="4015740" cy="704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 УРОКА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057390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интересы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Интересы личности, общества и государства в общем содержании национальных интересов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интересы России во внутриполитической, в социальной, международной и в военных сферах жизнедеятельности страны.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защите населения страны от чрезвычайных ситуаций природного, техногенного и социального характера как составляющая национальных интересов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на обеспечение национальных интересов России каждого человека.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4572000"/>
            <a:ext cx="7786688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совокупность сбалансированных интересов личности, общества и государства в экономической, внутриполитической, социальной, международной, информационной, военной, пограничной, экологической и других сферах.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носят долгосрочный характер и определяют основные цели, стратегические и текущие задачи внутренней и внешней политики государства. </a:t>
            </a:r>
          </a:p>
        </p:txBody>
      </p:sp>
      <p:pic>
        <p:nvPicPr>
          <p:cNvPr id="5" name="Рисунок 4" descr="226060-f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7" y="571480"/>
            <a:ext cx="6873109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991" y="2428875"/>
            <a:ext cx="4570413" cy="180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обеспечиваются институтами государственной власти, осуществляющими свои функции в том числе во взаимодействии с действующими на основе Конституции Российской Федерации и законодательства Российской Федерации общественными организациями.</a:t>
            </a:r>
          </a:p>
        </p:txBody>
      </p:sp>
      <p:pic>
        <p:nvPicPr>
          <p:cNvPr id="6" name="Рисунок 5" descr="консттуция.gif"/>
          <p:cNvPicPr>
            <a:picLocks noChangeAspect="1"/>
          </p:cNvPicPr>
          <p:nvPr/>
        </p:nvPicPr>
        <p:blipFill>
          <a:blip r:embed="rId2">
            <a:lum contrast="10000"/>
          </a:blip>
          <a:srcRect l="5358" t="1322" r="3571" b="2156"/>
          <a:stretch>
            <a:fillRect/>
          </a:stretch>
        </p:blipFill>
        <p:spPr>
          <a:xfrm>
            <a:off x="714375" y="1341438"/>
            <a:ext cx="3057525" cy="43783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200511141534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3432" y="214290"/>
            <a:ext cx="2862262" cy="21463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123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844" y="2519340"/>
            <a:ext cx="2882900" cy="19224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17738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1844" y="4606903"/>
            <a:ext cx="2882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bimg2555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857232"/>
            <a:ext cx="3269227" cy="24519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7" name="Picture 11" descr="GOV13127446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384" y="3500452"/>
            <a:ext cx="3238503" cy="24288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Ta4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785794"/>
            <a:ext cx="3384550" cy="21955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Picture 9" descr="_41383026_203b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14414" y="3357562"/>
            <a:ext cx="193357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2643182"/>
            <a:ext cx="364331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ИНТЕРЕСЫ ЛИЧНОСТИ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состоят в реализации конституционных прав и свобод, в обеспечении личной безопасности, в повышении качества и уровня жизни, в физическом, духовном и интеллектуальном развитии человека и гражданина.</a:t>
            </a:r>
          </a:p>
        </p:txBody>
      </p:sp>
      <p:pic>
        <p:nvPicPr>
          <p:cNvPr id="5124" name="Picture 4" descr="3686_350j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235217" cy="29813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125129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714488"/>
            <a:ext cx="4268849" cy="36560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23380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785794"/>
            <a:ext cx="3643338" cy="54449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0" name="Picture 10" descr="moskva4-0309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928802"/>
            <a:ext cx="4195774" cy="31546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1214422"/>
            <a:ext cx="39290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ИНТЕРЕСЫ ОБЩЕСТВА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состоят в упрочении демократии, в создании правового социального государства, в достижении и поддержании общественного согласия, в духовном обновлении России.</a:t>
            </a:r>
          </a:p>
        </p:txBody>
      </p:sp>
      <p:pic>
        <p:nvPicPr>
          <p:cNvPr id="6148" name="Picture 4" descr="l10487524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052513"/>
            <a:ext cx="3505200" cy="51530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i2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33375"/>
            <a:ext cx="1484313" cy="22320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286124"/>
            <a:ext cx="39052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859736"/>
            <a:ext cx="80010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ИНТЕРЕСЫ ГОСУДАРСТВА 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состоят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незыблемости конституционного строя, суверенитета и территориальной целостности России, в политической, экономической и социальной стабильности, в безусловном обеспечении законности и поддержании правопорядка, в развитии равноправного и взаимовыгодного международного сотрудничества.</a:t>
            </a:r>
          </a:p>
        </p:txBody>
      </p:sp>
      <p:pic>
        <p:nvPicPr>
          <p:cNvPr id="1027" name="Picture 3" descr="H:\9 касс\УРОК 2_НАЦИОНАЛЬНЫЕ ИНТЕРЕСЫ РОССИИ В СОВРЕМЕННОМ МИРЕ\ФОТО\193-32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714480" y="357166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:\9 касс\УРОК 2_НАЦИОНАЛЬНЫЕ ИНТЕРЕСЫ РОССИИ В СОВРЕМЕННОМ МИРЕ\ФОТО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630850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:\9 касс\УРОК 2_НАЦИОНАЛЬНЫЕ ИНТЕРЕСЫ РОССИИ В СОВРЕМЕННОМ МИРЕ\ФОТО\261_main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571472" y="928670"/>
            <a:ext cx="7927975" cy="34559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216125467487c9a1b638e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19" y="642918"/>
            <a:ext cx="5370517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62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86446" y="642918"/>
            <a:ext cx="3000396" cy="37979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137864"/>
            <a:ext cx="7929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ИНТЕРЕСЫ В СФЕРЕ ЭКОНОМИКИ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Реализация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национальных интересов России возможна только на основе устойчивого развития экономики.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Поэтому национальные интересы России в этой сфере являются ключевыми.</a:t>
            </a:r>
          </a:p>
        </p:txBody>
      </p:sp>
      <p:pic>
        <p:nvPicPr>
          <p:cNvPr id="3" name="Рисунок 2" descr="dscn6952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571472" y="432280"/>
            <a:ext cx="361950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MO_085447_01313_1_t208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4500562" y="428604"/>
            <a:ext cx="4071966" cy="27040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7699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3286116" y="2428868"/>
            <a:ext cx="2428892" cy="23094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age_7_1_46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71" y="428604"/>
            <a:ext cx="6630473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sfrr175_2.jpg"/>
          <p:cNvPicPr>
            <a:picLocks noChangeAspect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>
          <a:xfrm>
            <a:off x="571472" y="1500174"/>
            <a:ext cx="2591251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736"/>
            <a:ext cx="53578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 ВНУТРИПОЛИТИЧЕСКОЙ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СОСТОЯТ: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сохранении стабильности конституционного строя, институтов государственной власти;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обеспечении гражданского мира и национального согласия;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территориальной целостности;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единства правового пространства;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правопорядка и в завершении процесса становления демократического общества;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нейтрализации причин и условий, способствующих возникновению политического и религиозного экстремизма, этносепаратизма и их последствий — социальных, межэтнических и религиозных конфликтов, терроризма.</a:t>
            </a:r>
          </a:p>
        </p:txBody>
      </p:sp>
      <p:pic>
        <p:nvPicPr>
          <p:cNvPr id="5" name="Рисунок 4" descr="177382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6265216" y="4607961"/>
            <a:ext cx="2664501" cy="18214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5114775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6286512" y="2571920"/>
            <a:ext cx="2643206" cy="19465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RO20050708105925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6286512" y="500042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522</TotalTime>
  <Words>753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School1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Sergey_2</dc:creator>
  <cp:lastModifiedBy>Sergey_2</cp:lastModifiedBy>
  <cp:revision>148</cp:revision>
  <dcterms:created xsi:type="dcterms:W3CDTF">2008-10-27T10:55:51Z</dcterms:created>
  <dcterms:modified xsi:type="dcterms:W3CDTF">2009-01-20T14:37:17Z</dcterms:modified>
</cp:coreProperties>
</file>