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80" r:id="rId17"/>
    <p:sldId id="28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7/29/2008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7/29/2008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7/29/2008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7/29/2008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7/29/2008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7/29/2008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7/29/2008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7/29/2008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7/29/2008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7/29/2008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7/29/2008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7/29/2008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audio" Target="file:///C:\Users\&#1050;&#1072;&#1090;&#1103;\Desktop\&#1053;&#1086;&#1074;&#1072;&#1103;%20&#1087;&#1072;&#1087;&#1082;&#1072;\how_save.wav" TargetMode="Externa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audio" Target="file:///C:\Users\&#1050;&#1072;&#1090;&#1103;\Desktop\&#1053;&#1086;&#1074;&#1072;&#1103;%20&#1087;&#1072;&#1087;&#1082;&#1072;\trockiy.wav" TargetMode="External"/><Relationship Id="rId5" Type="http://schemas.openxmlformats.org/officeDocument/2006/relationships/image" Target="../media/image14.png"/><Relationship Id="rId4" Type="http://schemas.openxmlformats.org/officeDocument/2006/relationships/image" Target="../media/image13.jpeg"/></Relationships>
</file>

<file path=ppt/slides/_rels/slide25.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81000"/>
            <a:ext cx="7772400" cy="2990850"/>
          </a:xfrm>
          <a:gradFill>
            <a:gsLst>
              <a:gs pos="0">
                <a:srgbClr val="5E9EFF"/>
              </a:gs>
              <a:gs pos="39999">
                <a:srgbClr val="85C2FF"/>
              </a:gs>
              <a:gs pos="70000">
                <a:srgbClr val="C4D6EB"/>
              </a:gs>
              <a:gs pos="100000">
                <a:srgbClr val="FFEBFA"/>
              </a:gs>
            </a:gsLst>
            <a:lin ang="5400000" scaled="0"/>
          </a:gradFill>
          <a:ln>
            <a:solidFill>
              <a:schemeClr val="tx1"/>
            </a:solidFill>
          </a:ln>
        </p:spPr>
        <p:txBody>
          <a:bodyPr>
            <a:normAutofit/>
          </a:bodyPr>
          <a:lstStyle/>
          <a:p>
            <a:r>
              <a:rPr lang="ru-RU" sz="3200" b="1" dirty="0" smtClean="0">
                <a:solidFill>
                  <a:srgbClr val="FF0000"/>
                </a:solidFill>
              </a:rPr>
              <a:t>«МГНОВЕНИЯ СЕМНАДЦАТОЙ ОСЕНИ. ИСТОРИЯ РОССИИ.20 ВЕК»</a:t>
            </a:r>
            <a:endParaRPr lang="ru-RU" sz="3200" b="1" dirty="0">
              <a:solidFill>
                <a:srgbClr val="FF0000"/>
              </a:solidFill>
            </a:endParaRPr>
          </a:p>
        </p:txBody>
      </p:sp>
      <p:sp>
        <p:nvSpPr>
          <p:cNvPr id="3" name="Подзаголовок 2"/>
          <p:cNvSpPr>
            <a:spLocks noGrp="1"/>
          </p:cNvSpPr>
          <p:nvPr>
            <p:ph type="subTitle" idx="1"/>
          </p:nvPr>
        </p:nvSpPr>
        <p:spPr>
          <a:gradFill>
            <a:gsLst>
              <a:gs pos="0">
                <a:srgbClr val="CCCCFF"/>
              </a:gs>
              <a:gs pos="17999">
                <a:srgbClr val="99CCFF"/>
              </a:gs>
              <a:gs pos="36000">
                <a:srgbClr val="9966FF"/>
              </a:gs>
              <a:gs pos="61000">
                <a:srgbClr val="CC99FF"/>
              </a:gs>
              <a:gs pos="82001">
                <a:srgbClr val="99CCFF"/>
              </a:gs>
              <a:gs pos="100000">
                <a:srgbClr val="CCCCFF"/>
              </a:gs>
            </a:gsLst>
            <a:lin ang="5400000" scaled="0"/>
          </a:gradFill>
          <a:ln>
            <a:solidFill>
              <a:schemeClr val="tx1"/>
            </a:solidFill>
          </a:ln>
        </p:spPr>
        <p:txBody>
          <a:bodyPr/>
          <a:lstStyle/>
          <a:p>
            <a:endParaRPr lang="ru-RU" b="1" dirty="0" smtClean="0"/>
          </a:p>
          <a:p>
            <a:r>
              <a:rPr lang="ru-RU" b="1" dirty="0" smtClean="0">
                <a:solidFill>
                  <a:srgbClr val="002060"/>
                </a:solidFill>
              </a:rPr>
              <a:t>            ДОКУМЕНТАЛЬНАЯ</a:t>
            </a:r>
          </a:p>
          <a:p>
            <a:r>
              <a:rPr lang="ru-RU" b="1" dirty="0" smtClean="0">
                <a:solidFill>
                  <a:srgbClr val="002060"/>
                </a:solidFill>
              </a:rPr>
              <a:t>               ХРОНИКА</a:t>
            </a:r>
          </a:p>
          <a:p>
            <a:endParaRPr lang="ru-RU" b="1" dirty="0">
              <a:solidFill>
                <a:srgbClr val="002060"/>
              </a:solidFill>
            </a:endParaRPr>
          </a:p>
        </p:txBody>
      </p:sp>
      <p:sp>
        <p:nvSpPr>
          <p:cNvPr id="4" name="Выгнутая влево стрелка 3"/>
          <p:cNvSpPr/>
          <p:nvPr/>
        </p:nvSpPr>
        <p:spPr>
          <a:xfrm>
            <a:off x="1905000" y="4038600"/>
            <a:ext cx="1264920" cy="1216152"/>
          </a:xfrm>
          <a:prstGeom prst="curvedRightArrow">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381000"/>
            <a:ext cx="8229600" cy="4191000"/>
          </a:xfr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2700000" scaled="1"/>
            <a:tileRect/>
          </a:gradFill>
        </p:spPr>
        <p:txBody>
          <a:bodyPr>
            <a:noAutofit/>
          </a:bodyPr>
          <a:lstStyle/>
          <a:p>
            <a:r>
              <a:rPr lang="ru-RU" sz="6000" b="1" dirty="0" smtClean="0">
                <a:solidFill>
                  <a:srgbClr val="FF0000"/>
                </a:solidFill>
              </a:rPr>
              <a:t>5 – 6 января 1918 г– открытие и разгон Учредительного собрания</a:t>
            </a:r>
            <a:endParaRPr lang="ru-RU" sz="6000" b="1" dirty="0">
              <a:solidFill>
                <a:srgbClr val="FF0000"/>
              </a:solidFill>
            </a:endParaRPr>
          </a:p>
        </p:txBody>
      </p:sp>
      <p:sp>
        <p:nvSpPr>
          <p:cNvPr id="3" name="Содержимое 2"/>
          <p:cNvSpPr>
            <a:spLocks noGrp="1"/>
          </p:cNvSpPr>
          <p:nvPr>
            <p:ph idx="1"/>
          </p:nvPr>
        </p:nvSpPr>
        <p:spPr>
          <a:xfrm>
            <a:off x="457200" y="4800600"/>
            <a:ext cx="8229600" cy="1325563"/>
          </a:xfrm>
          <a:solidFill>
            <a:srgbClr val="FFCCCC"/>
          </a:solidFill>
          <a:scene3d>
            <a:camera prst="perspectiveRight"/>
            <a:lightRig rig="threePt" dir="t"/>
          </a:scene3d>
        </p:spPr>
        <p:txBody>
          <a:bodyPr>
            <a:normAutofit/>
          </a:bodyPr>
          <a:lstStyle/>
          <a:p>
            <a:r>
              <a:rPr lang="ru-RU" sz="2000" b="1" dirty="0" smtClean="0">
                <a:solidFill>
                  <a:schemeClr val="accent4">
                    <a:lumMod val="50000"/>
                  </a:schemeClr>
                </a:solidFill>
              </a:rPr>
              <a:t>Большевики в меньшинстве – покинули собрание. Начальник охраны дворца  Железняков: «Прошу немедленно покинуть </a:t>
            </a:r>
            <a:r>
              <a:rPr lang="ru-RU" sz="2000" b="1" dirty="0" err="1" smtClean="0">
                <a:solidFill>
                  <a:schemeClr val="accent4">
                    <a:lumMod val="50000"/>
                  </a:schemeClr>
                </a:solidFill>
              </a:rPr>
              <a:t>зал.Караул</a:t>
            </a:r>
            <a:r>
              <a:rPr lang="ru-RU" sz="2000" b="1" dirty="0" smtClean="0">
                <a:solidFill>
                  <a:schemeClr val="accent4">
                    <a:lumMod val="50000"/>
                  </a:schemeClr>
                </a:solidFill>
              </a:rPr>
              <a:t> устал»</a:t>
            </a:r>
            <a:endParaRPr lang="ru-RU" sz="2000" b="1" dirty="0">
              <a:solidFill>
                <a:schemeClr val="accent4">
                  <a:lumMod val="50000"/>
                </a:schemeClr>
              </a:solidFill>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62"/>
          </a:xfrm>
          <a:gradFill flip="none" rotWithShape="1">
            <a:gsLst>
              <a:gs pos="0">
                <a:srgbClr val="03D4A8"/>
              </a:gs>
              <a:gs pos="25000">
                <a:srgbClr val="21D6E0"/>
              </a:gs>
              <a:gs pos="75000">
                <a:srgbClr val="0087E6"/>
              </a:gs>
              <a:gs pos="100000">
                <a:srgbClr val="005CBF"/>
              </a:gs>
            </a:gsLst>
            <a:lin ang="16200000" scaled="1"/>
            <a:tileRect/>
          </a:gradFill>
        </p:spPr>
        <p:txBody>
          <a:bodyPr>
            <a:normAutofit fontScale="90000"/>
          </a:bodyPr>
          <a:lstStyle/>
          <a:p>
            <a:r>
              <a:rPr lang="ru-RU" sz="2000" b="1" dirty="0" smtClean="0">
                <a:solidFill>
                  <a:srgbClr val="C00000"/>
                </a:solidFill>
              </a:rPr>
              <a:t/>
            </a:r>
            <a:br>
              <a:rPr lang="ru-RU" sz="2000" b="1" dirty="0" smtClean="0">
                <a:solidFill>
                  <a:srgbClr val="C00000"/>
                </a:solidFill>
              </a:rPr>
            </a:br>
            <a:r>
              <a:rPr lang="ru-RU" sz="2000" b="1" dirty="0" smtClean="0">
                <a:solidFill>
                  <a:srgbClr val="C00000"/>
                </a:solidFill>
              </a:rPr>
              <a:t>Декрет о роспуске Учредительного собрания</a:t>
            </a:r>
            <a:r>
              <a:rPr lang="ru-RU" sz="2000" dirty="0" smtClean="0">
                <a:solidFill>
                  <a:srgbClr val="C00000"/>
                </a:solidFill>
              </a:rPr>
              <a:t/>
            </a:r>
            <a:br>
              <a:rPr lang="ru-RU" sz="2000" dirty="0" smtClean="0">
                <a:solidFill>
                  <a:srgbClr val="C00000"/>
                </a:solidFill>
              </a:rPr>
            </a:br>
            <a:r>
              <a:rPr lang="ru-RU" sz="2000" dirty="0" smtClean="0">
                <a:solidFill>
                  <a:srgbClr val="C00000"/>
                </a:solidFill>
              </a:rPr>
              <a:t>6(19) января 1918 г. (Извлечение )</a:t>
            </a:r>
            <a:r>
              <a:rPr lang="ru-RU" sz="2000" dirty="0" smtClean="0"/>
              <a:t/>
            </a:r>
            <a:br>
              <a:rPr lang="ru-RU" sz="2000" dirty="0" smtClean="0"/>
            </a:br>
            <a:r>
              <a:rPr lang="ru-RU" sz="2000" dirty="0" smtClean="0">
                <a:solidFill>
                  <a:srgbClr val="C00000"/>
                </a:solidFill>
              </a:rPr>
              <a:t/>
            </a:r>
            <a:br>
              <a:rPr lang="ru-RU" sz="2000" dirty="0" smtClean="0">
                <a:solidFill>
                  <a:srgbClr val="C00000"/>
                </a:solidFill>
              </a:rPr>
            </a:br>
            <a:r>
              <a:rPr lang="ru-RU" sz="2000" dirty="0" smtClean="0">
                <a:solidFill>
                  <a:srgbClr val="C00000"/>
                </a:solidFill>
              </a:rPr>
              <a:t> </a:t>
            </a:r>
            <a:endParaRPr lang="ru-RU" sz="2000" dirty="0">
              <a:solidFill>
                <a:srgbClr val="C00000"/>
              </a:solidFill>
            </a:endParaRPr>
          </a:p>
        </p:txBody>
      </p:sp>
      <p:sp>
        <p:nvSpPr>
          <p:cNvPr id="3" name="Содержимое 2"/>
          <p:cNvSpPr>
            <a:spLocks noGrp="1"/>
          </p:cNvSpPr>
          <p:nvPr>
            <p:ph idx="1"/>
          </p:nvPr>
        </p:nvSpPr>
        <p:spPr>
          <a:xfrm>
            <a:off x="457200" y="1295400"/>
            <a:ext cx="8686800" cy="5334000"/>
          </a:xfrm>
          <a:gradFill flip="none" rotWithShape="1">
            <a:gsLst>
              <a:gs pos="0">
                <a:srgbClr val="CCCCFF"/>
              </a:gs>
              <a:gs pos="17999">
                <a:srgbClr val="99CCFF"/>
              </a:gs>
              <a:gs pos="36000">
                <a:srgbClr val="9966FF"/>
              </a:gs>
              <a:gs pos="61000">
                <a:srgbClr val="CC99FF"/>
              </a:gs>
              <a:gs pos="82001">
                <a:srgbClr val="99CCFF"/>
              </a:gs>
              <a:gs pos="100000">
                <a:srgbClr val="CCCCFF"/>
              </a:gs>
            </a:gsLst>
            <a:lin ang="10800000" scaled="1"/>
            <a:tileRect/>
          </a:gradFill>
          <a:scene3d>
            <a:camera prst="perspectiveRight"/>
            <a:lightRig rig="threePt" dir="t"/>
          </a:scene3d>
        </p:spPr>
        <p:txBody>
          <a:bodyPr>
            <a:normAutofit fontScale="85000" lnSpcReduction="20000"/>
          </a:bodyPr>
          <a:lstStyle/>
          <a:p>
            <a:r>
              <a:rPr lang="ru-RU" sz="2200" b="1" dirty="0" smtClean="0">
                <a:solidFill>
                  <a:srgbClr val="FF0000"/>
                </a:solidFill>
              </a:rPr>
              <a:t>Российская революция,  с  самого  начала  своего,  выдвинула Советы рабочих, солдатских и крестьянских депутатов, как массовую организацию    всех   трудящихся   и   эксплуатируемых   классов, единственно способную  руководить  борьбою  этих  классов  за  их полное политическое и экономическое освобождение.</a:t>
            </a:r>
          </a:p>
          <a:p>
            <a:r>
              <a:rPr lang="ru-RU" sz="2200" b="1" dirty="0" smtClean="0">
                <a:solidFill>
                  <a:srgbClr val="FF0000"/>
                </a:solidFill>
              </a:rPr>
              <a:t>Учредительное собрание,  выбранное по спискам,  составленным до Октябрьской революции,  явилось выражением старого соотношения политических сил, когда у власти были соглашатели и кадеты.</a:t>
            </a:r>
          </a:p>
          <a:p>
            <a:r>
              <a:rPr lang="ru-RU" sz="2200" b="1" dirty="0" smtClean="0">
                <a:solidFill>
                  <a:srgbClr val="FF0000"/>
                </a:solidFill>
              </a:rPr>
              <a:t>Открытое 5   января  Учредительное  собрание  дало,  в  силу известных всем обстоятельств,  большинство партии правых  эсеров, партии Керенского, </a:t>
            </a:r>
            <a:r>
              <a:rPr lang="ru-RU" sz="2200" b="1" dirty="0" err="1" smtClean="0">
                <a:solidFill>
                  <a:srgbClr val="FF0000"/>
                </a:solidFill>
              </a:rPr>
              <a:t>Авксентьева</a:t>
            </a:r>
            <a:r>
              <a:rPr lang="ru-RU" sz="2200" b="1" dirty="0" smtClean="0">
                <a:solidFill>
                  <a:srgbClr val="FF0000"/>
                </a:solidFill>
              </a:rPr>
              <a:t> и Чернова</a:t>
            </a:r>
          </a:p>
          <a:p>
            <a:r>
              <a:rPr lang="ru-RU" sz="2200" b="1" dirty="0" smtClean="0">
                <a:solidFill>
                  <a:srgbClr val="FF0000"/>
                </a:solidFill>
              </a:rPr>
              <a:t>эта партия отказалась  признать «Декларацию прав трудящегося  и  эксплуатируемого  народа»,  признать  Октябрьскую революцию</a:t>
            </a:r>
          </a:p>
          <a:p>
            <a:r>
              <a:rPr lang="ru-RU" sz="2200" b="1" dirty="0" smtClean="0">
                <a:solidFill>
                  <a:srgbClr val="FF0000"/>
                </a:solidFill>
              </a:rPr>
              <a:t>Уход с такого Учредительного собрания фракций большевиков и левых эсеров был необходим </a:t>
            </a:r>
          </a:p>
          <a:p>
            <a:r>
              <a:rPr lang="ru-RU" sz="2200" b="1" dirty="0" smtClean="0">
                <a:solidFill>
                  <a:srgbClr val="FF0000"/>
                </a:solidFill>
              </a:rPr>
              <a:t>Поэтому Центральный Исполнительный Комитет постановляет:</a:t>
            </a:r>
          </a:p>
          <a:p>
            <a:r>
              <a:rPr lang="ru-RU" sz="2200" b="1" dirty="0" smtClean="0">
                <a:solidFill>
                  <a:srgbClr val="FF0000"/>
                </a:solidFill>
              </a:rPr>
              <a:t>Учредительное собрание распускается.</a:t>
            </a:r>
          </a:p>
          <a:p>
            <a:pPr>
              <a:buNone/>
            </a:pPr>
            <a:r>
              <a:rPr lang="ru-RU" sz="2200" b="1" dirty="0" smtClean="0">
                <a:solidFill>
                  <a:srgbClr val="FF0000"/>
                </a:solidFill>
              </a:rPr>
              <a:t/>
            </a:r>
            <a:br>
              <a:rPr lang="ru-RU" sz="2200" b="1" dirty="0" smtClean="0">
                <a:solidFill>
                  <a:srgbClr val="FF0000"/>
                </a:solidFill>
              </a:rPr>
            </a:br>
            <a:endParaRPr lang="ru-RU" sz="2200" b="1" dirty="0" smtClean="0">
              <a:solidFill>
                <a:srgbClr val="FF0000"/>
              </a:solidFill>
            </a:endParaRPr>
          </a:p>
          <a:p>
            <a:endParaRPr lang="ru-RU" sz="2000" dirty="0"/>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flip="none" rotWithShape="1">
            <a:gsLst>
              <a:gs pos="0">
                <a:srgbClr val="8488C4"/>
              </a:gs>
              <a:gs pos="53000">
                <a:srgbClr val="D4DEFF"/>
              </a:gs>
              <a:gs pos="83000">
                <a:srgbClr val="D4DEFF"/>
              </a:gs>
              <a:gs pos="100000">
                <a:srgbClr val="96AB94"/>
              </a:gs>
            </a:gsLst>
            <a:lin ang="2700000" scaled="1"/>
            <a:tileRect/>
          </a:gradFill>
        </p:spPr>
        <p:txBody>
          <a:bodyPr>
            <a:normAutofit fontScale="90000"/>
          </a:bodyPr>
          <a:lstStyle/>
          <a:p>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solidFill>
                  <a:srgbClr val="FF0000"/>
                </a:solidFill>
              </a:rPr>
              <a:t>ДЕКЛАРАЦИЯ ПРАВ ТРУДЯЩАГОСЯ И ЭКСПЛУАТИРУЕМОГО НАРОДА</a:t>
            </a:r>
            <a:r>
              <a:rPr lang="ru-RU" sz="2000" dirty="0" smtClean="0">
                <a:solidFill>
                  <a:srgbClr val="FF0000"/>
                </a:solidFill>
              </a:rPr>
              <a:t/>
            </a:r>
            <a:br>
              <a:rPr lang="ru-RU" sz="2000" dirty="0" smtClean="0">
                <a:solidFill>
                  <a:srgbClr val="FF0000"/>
                </a:solidFill>
              </a:rPr>
            </a:br>
            <a:r>
              <a:rPr lang="ru-RU" sz="2000" dirty="0" smtClean="0">
                <a:solidFill>
                  <a:srgbClr val="FF0000"/>
                </a:solidFill>
              </a:rPr>
              <a:t>Принята III Всероссийским Съездом Советов Рабочих и Солдатских Депутатов</a:t>
            </a:r>
            <a:br>
              <a:rPr lang="ru-RU" sz="2000" dirty="0" smtClean="0">
                <a:solidFill>
                  <a:srgbClr val="FF0000"/>
                </a:solidFill>
              </a:rPr>
            </a:br>
            <a:r>
              <a:rPr lang="ru-RU" sz="2000" dirty="0" smtClean="0">
                <a:solidFill>
                  <a:srgbClr val="FF0000"/>
                </a:solidFill>
              </a:rPr>
              <a:t>13 января 1918 года (Извлечение)</a:t>
            </a:r>
            <a:br>
              <a:rPr lang="ru-RU" sz="2000" dirty="0" smtClean="0">
                <a:solidFill>
                  <a:srgbClr val="FF0000"/>
                </a:solidFill>
              </a:rPr>
            </a:br>
            <a:r>
              <a:rPr lang="ru-RU" sz="2000" dirty="0" smtClean="0"/>
              <a:t/>
            </a:r>
            <a:br>
              <a:rPr lang="ru-RU" sz="2000" dirty="0" smtClean="0"/>
            </a:br>
            <a:r>
              <a:rPr lang="ru-RU" sz="2000" dirty="0" smtClean="0"/>
              <a:t/>
            </a:r>
            <a:br>
              <a:rPr lang="ru-RU" sz="2000" dirty="0" smtClean="0"/>
            </a:br>
            <a:endParaRPr lang="ru-RU" sz="2000" dirty="0"/>
          </a:p>
        </p:txBody>
      </p:sp>
      <p:sp>
        <p:nvSpPr>
          <p:cNvPr id="3" name="Содержимое 2"/>
          <p:cNvSpPr>
            <a:spLocks noGrp="1"/>
          </p:cNvSpPr>
          <p:nvPr>
            <p:ph idx="1"/>
          </p:nvPr>
        </p:nvSpPr>
        <p:sp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8100000" scaled="1"/>
            <a:tileRect/>
          </a:gradFill>
          <a:scene3d>
            <a:camera prst="perspectiveLeft"/>
            <a:lightRig rig="threePt" dir="t"/>
          </a:scene3d>
        </p:spPr>
        <p:txBody>
          <a:bodyPr>
            <a:normAutofit/>
          </a:bodyPr>
          <a:lstStyle/>
          <a:p>
            <a:r>
              <a:rPr lang="ru-RU" sz="2000" b="1" dirty="0" smtClean="0"/>
              <a:t>1) Россия объявляется Республикой Советов Рабочих, Солдатских и Крестьянских Депутатов. Вся власть в центре и на местах принадлежит этим советам.</a:t>
            </a:r>
          </a:p>
          <a:p>
            <a:r>
              <a:rPr lang="ru-RU" sz="2000" b="1" dirty="0" smtClean="0"/>
              <a:t>2) Советская Российская Республика учреждается на основе свободного союза свободных наций, как федерация советских национальных республик.</a:t>
            </a:r>
          </a:p>
          <a:p>
            <a:r>
              <a:rPr lang="ru-RU" sz="2000" b="1" dirty="0" smtClean="0"/>
              <a:t>В осуществление социализации земли, частная собственность на землю отменяется и весь земельный фонд объявляется общенародным достоянием и передается трудящимся без всякого выкупа, на началах уравнительного землепользования.</a:t>
            </a:r>
            <a:br>
              <a:rPr lang="ru-RU" sz="2000" b="1" dirty="0" smtClean="0"/>
            </a:br>
            <a:r>
              <a:rPr lang="ru-RU" sz="2000" b="1" dirty="0" smtClean="0"/>
              <a:t>Все леса, недра и воды общегосударственного значения, а равно и весь живой и мертвый инвентарь, образцовые поместья и сел. - </a:t>
            </a:r>
            <a:r>
              <a:rPr lang="ru-RU" sz="2000" b="1" dirty="0" err="1" smtClean="0"/>
              <a:t>хоз</a:t>
            </a:r>
            <a:r>
              <a:rPr lang="ru-RU" sz="2000" b="1" dirty="0" smtClean="0"/>
              <a:t>. предприятия объявляются национальным достоянием.</a:t>
            </a:r>
            <a:endParaRPr lang="ru-RU" sz="2000" b="1"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2700000" scaled="1"/>
            <a:tileRect/>
          </a:gradFill>
        </p:spPr>
        <p:txBody>
          <a:bodyPr>
            <a:noAutofit/>
          </a:bodyPr>
          <a:lstStyle/>
          <a:p>
            <a:r>
              <a:rPr lang="ru-RU" sz="2000" b="1" dirty="0" smtClean="0">
                <a:solidFill>
                  <a:srgbClr val="FF0000"/>
                </a:solidFill>
              </a:rPr>
              <a:t>Декрет об организации</a:t>
            </a:r>
            <a:br>
              <a:rPr lang="ru-RU" sz="2000" b="1" dirty="0" smtClean="0">
                <a:solidFill>
                  <a:srgbClr val="FF0000"/>
                </a:solidFill>
              </a:rPr>
            </a:br>
            <a:r>
              <a:rPr lang="ru-RU" sz="2000" b="1" dirty="0" err="1" smtClean="0">
                <a:solidFill>
                  <a:srgbClr val="FF0000"/>
                </a:solidFill>
              </a:rPr>
              <a:t>Рабоче-Крестьянской</a:t>
            </a:r>
            <a:r>
              <a:rPr lang="ru-RU" sz="2000" b="1" dirty="0" smtClean="0">
                <a:solidFill>
                  <a:srgbClr val="FF0000"/>
                </a:solidFill>
              </a:rPr>
              <a:t> Красной Армии</a:t>
            </a:r>
            <a:r>
              <a:rPr lang="ru-RU" sz="2000" dirty="0" smtClean="0">
                <a:solidFill>
                  <a:srgbClr val="FF0000"/>
                </a:solidFill>
              </a:rPr>
              <a:t/>
            </a:r>
            <a:br>
              <a:rPr lang="ru-RU" sz="2000" dirty="0" smtClean="0">
                <a:solidFill>
                  <a:srgbClr val="FF0000"/>
                </a:solidFill>
              </a:rPr>
            </a:br>
            <a:r>
              <a:rPr lang="ru-RU" sz="2000" dirty="0" smtClean="0">
                <a:solidFill>
                  <a:srgbClr val="FF0000"/>
                </a:solidFill>
              </a:rPr>
              <a:t>15(28) января 1918 г. (Извлечение)</a:t>
            </a:r>
            <a:br>
              <a:rPr lang="ru-RU" sz="2000" dirty="0" smtClean="0">
                <a:solidFill>
                  <a:srgbClr val="FF0000"/>
                </a:solidFill>
              </a:rPr>
            </a:br>
            <a:endParaRPr lang="ru-RU" sz="2000" dirty="0">
              <a:solidFill>
                <a:srgbClr val="FF0000"/>
              </a:solidFill>
            </a:endParaRPr>
          </a:p>
        </p:txBody>
      </p:sp>
      <p:sp>
        <p:nvSpPr>
          <p:cNvPr id="3" name="Содержимое 2"/>
          <p:cNvSpPr>
            <a:spLocks noGrp="1"/>
          </p:cNvSpPr>
          <p:nvPr>
            <p:ph idx="1"/>
          </p:nvPr>
        </p:nvSpPr>
        <p:spPr>
          <a:gradFill flip="none" rotWithShape="1">
            <a:gsLst>
              <a:gs pos="0">
                <a:srgbClr val="FBEAC7"/>
              </a:gs>
              <a:gs pos="17999">
                <a:srgbClr val="FEE7F2"/>
              </a:gs>
              <a:gs pos="36000">
                <a:srgbClr val="FAC77D"/>
              </a:gs>
              <a:gs pos="61000">
                <a:srgbClr val="FBA97D"/>
              </a:gs>
              <a:gs pos="82001">
                <a:srgbClr val="FBD49C"/>
              </a:gs>
              <a:gs pos="100000">
                <a:srgbClr val="FEE7F2"/>
              </a:gs>
            </a:gsLst>
            <a:lin ang="18900000" scaled="0"/>
            <a:tileRect/>
          </a:gradFill>
          <a:ln>
            <a:noFill/>
          </a:ln>
          <a:effectLst>
            <a:outerShdw blurRad="184150" dist="241300" dir="11520000" sx="110000" sy="110000" algn="ctr">
              <a:srgbClr val="000000">
                <a:alpha val="18000"/>
              </a:srgbClr>
            </a:outerShdw>
          </a:effectLst>
          <a:scene3d>
            <a:camera prst="perspectiveRight"/>
            <a:lightRig rig="flood" dir="t">
              <a:rot lat="0" lon="0" rev="13800000"/>
            </a:lightRig>
          </a:scene3d>
          <a:sp3d extrusionH="107950" prstMaterial="plastic">
            <a:bevelT w="82550" h="63500" prst="divot"/>
            <a:bevelB/>
          </a:sp3d>
        </p:spPr>
        <p:txBody>
          <a:bodyPr>
            <a:normAutofit fontScale="92500" lnSpcReduction="20000"/>
          </a:bodyPr>
          <a:lstStyle/>
          <a:p>
            <a:r>
              <a:rPr lang="ru-RU" sz="2000" b="1" dirty="0" smtClean="0">
                <a:solidFill>
                  <a:srgbClr val="002060"/>
                </a:solidFill>
              </a:rPr>
              <a:t>организовать  новую  армию  под  названием   «</a:t>
            </a:r>
            <a:r>
              <a:rPr lang="ru-RU" sz="2000" b="1" dirty="0" err="1" smtClean="0">
                <a:solidFill>
                  <a:srgbClr val="002060"/>
                </a:solidFill>
              </a:rPr>
              <a:t>Рабоче-Крестьянская</a:t>
            </a:r>
            <a:r>
              <a:rPr lang="ru-RU" sz="2000" b="1" dirty="0" smtClean="0">
                <a:solidFill>
                  <a:srgbClr val="002060"/>
                </a:solidFill>
              </a:rPr>
              <a:t> Красная Армия», на следующих основаниях:</a:t>
            </a:r>
            <a:br>
              <a:rPr lang="ru-RU" sz="2000" b="1" dirty="0" smtClean="0">
                <a:solidFill>
                  <a:srgbClr val="002060"/>
                </a:solidFill>
              </a:rPr>
            </a:br>
            <a:r>
              <a:rPr lang="ru-RU" sz="2000" b="1" dirty="0" smtClean="0">
                <a:solidFill>
                  <a:srgbClr val="002060"/>
                </a:solidFill>
              </a:rPr>
              <a:t>1) </a:t>
            </a:r>
            <a:r>
              <a:rPr lang="ru-RU" sz="2000" b="1" dirty="0" err="1" smtClean="0">
                <a:solidFill>
                  <a:srgbClr val="002060"/>
                </a:solidFill>
              </a:rPr>
              <a:t>Рабоче-Крестьянская</a:t>
            </a:r>
            <a:r>
              <a:rPr lang="ru-RU" sz="2000" b="1" dirty="0" smtClean="0">
                <a:solidFill>
                  <a:srgbClr val="002060"/>
                </a:solidFill>
              </a:rPr>
              <a:t>  Красная  Армия создается из наиболее сознательных и организованных элементов трудящихся масс.</a:t>
            </a:r>
            <a:br>
              <a:rPr lang="ru-RU" sz="2000" b="1" dirty="0" smtClean="0">
                <a:solidFill>
                  <a:srgbClr val="002060"/>
                </a:solidFill>
              </a:rPr>
            </a:br>
            <a:r>
              <a:rPr lang="ru-RU" sz="2000" b="1" dirty="0" smtClean="0">
                <a:solidFill>
                  <a:srgbClr val="002060"/>
                </a:solidFill>
              </a:rPr>
              <a:t>2) Доступ в ее  ряды  открыт  для  всех  граждан  Российской Республики  не  моложе 18 лет.  В Красную Армию поступает каждый, кто готов отдать свои силы,  свою  жизнь  для  защиты  завоеваний Октябрьской   революции,   власти   Советов   и  социализма.  Для вступления  в  ряды  Красной   Армии   необходимы   рекомендации: войсковых комитетов или общественных демократических организаций, стоящих   на   платформе   Советской   власти,   партийных    или профессиональных  организаций или,  по крайней мере, двух членов этих  организаций.  При  вступлении  целыми   частями   требуется круговая порука всех и поименное голосование.</a:t>
            </a:r>
            <a:br>
              <a:rPr lang="ru-RU" sz="2000" b="1" dirty="0" smtClean="0">
                <a:solidFill>
                  <a:srgbClr val="002060"/>
                </a:solidFill>
              </a:rPr>
            </a:br>
            <a:r>
              <a:rPr lang="ru-RU" sz="2000" b="1" dirty="0" smtClean="0">
                <a:solidFill>
                  <a:srgbClr val="002060"/>
                </a:solidFill>
              </a:rPr>
              <a:t/>
            </a:r>
            <a:br>
              <a:rPr lang="ru-RU" sz="2000" b="1" dirty="0" smtClean="0">
                <a:solidFill>
                  <a:srgbClr val="002060"/>
                </a:solidFill>
              </a:rPr>
            </a:br>
            <a:r>
              <a:rPr lang="ru-RU" sz="2000" b="1" dirty="0" smtClean="0">
                <a:solidFill>
                  <a:srgbClr val="002060"/>
                </a:solidFill>
              </a:rPr>
              <a:t> Непосредственное руководство и управление армией сосредоточено в  Комиссариате  по военным делам, в созданной при нем особой Всероссийской коллегии</a:t>
            </a:r>
            <a:endParaRPr lang="ru-RU" sz="2000" b="1" dirty="0">
              <a:solidFill>
                <a:srgbClr val="002060"/>
              </a:solidFill>
            </a:endParaRPr>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44562"/>
          </a:xfr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1"/>
            <a:tileRect/>
          </a:gradFill>
        </p:spPr>
        <p:txBody>
          <a:bodyPr>
            <a:noAutofit/>
          </a:bodyPr>
          <a:lstStyle/>
          <a:p>
            <a:r>
              <a:rPr lang="ru-RU" sz="2400" b="1" dirty="0" smtClean="0">
                <a:solidFill>
                  <a:srgbClr val="FF0000"/>
                </a:solidFill>
              </a:rPr>
              <a:t/>
            </a:r>
            <a:br>
              <a:rPr lang="ru-RU" sz="2400" b="1" dirty="0" smtClean="0">
                <a:solidFill>
                  <a:srgbClr val="FF0000"/>
                </a:solidFill>
              </a:rPr>
            </a:br>
            <a:r>
              <a:rPr lang="ru-RU" sz="2400" b="1" dirty="0" smtClean="0">
                <a:solidFill>
                  <a:srgbClr val="FF0000"/>
                </a:solidFill>
              </a:rPr>
              <a:t>Декрет об аннулировании государственных займов</a:t>
            </a:r>
            <a:r>
              <a:rPr lang="ru-RU" sz="2400" dirty="0" smtClean="0">
                <a:solidFill>
                  <a:srgbClr val="FF0000"/>
                </a:solidFill>
              </a:rPr>
              <a:t> </a:t>
            </a:r>
            <a:br>
              <a:rPr lang="ru-RU" sz="2400" dirty="0" smtClean="0">
                <a:solidFill>
                  <a:srgbClr val="FF0000"/>
                </a:solidFill>
              </a:rPr>
            </a:br>
            <a:r>
              <a:rPr lang="ru-RU" sz="2400" dirty="0" smtClean="0">
                <a:solidFill>
                  <a:srgbClr val="FF0000"/>
                </a:solidFill>
              </a:rPr>
              <a:t>21 января (3 февраля) 1918 г. (Извлечение)</a:t>
            </a:r>
            <a:br>
              <a:rPr lang="ru-RU" sz="2400" dirty="0" smtClean="0">
                <a:solidFill>
                  <a:srgbClr val="FF0000"/>
                </a:solidFill>
              </a:rPr>
            </a:br>
            <a:r>
              <a:rPr lang="ru-RU" sz="2400" dirty="0" smtClean="0">
                <a:solidFill>
                  <a:srgbClr val="FF0000"/>
                </a:solidFill>
              </a:rPr>
              <a:t> </a:t>
            </a:r>
            <a:br>
              <a:rPr lang="ru-RU" sz="2400" dirty="0" smtClean="0">
                <a:solidFill>
                  <a:srgbClr val="FF0000"/>
                </a:solidFill>
              </a:rPr>
            </a:br>
            <a:endParaRPr lang="ru-RU" sz="2400" dirty="0">
              <a:solidFill>
                <a:srgbClr val="FF0000"/>
              </a:solidFill>
            </a:endParaRPr>
          </a:p>
        </p:txBody>
      </p:sp>
      <p:sp>
        <p:nvSpPr>
          <p:cNvPr id="3" name="Содержимое 2"/>
          <p:cNvSpPr>
            <a:spLocks noGrp="1"/>
          </p:cNvSpPr>
          <p:nvPr>
            <p:ph idx="1"/>
          </p:nvPr>
        </p:nvSpPr>
        <p:spPr>
          <a:gradFill flip="none" rotWithShape="1">
            <a:gsLst>
              <a:gs pos="0">
                <a:srgbClr val="FF3399"/>
              </a:gs>
              <a:gs pos="25000">
                <a:srgbClr val="FF6633"/>
              </a:gs>
              <a:gs pos="50000">
                <a:srgbClr val="FFFF00"/>
              </a:gs>
              <a:gs pos="75000">
                <a:srgbClr val="01A78F"/>
              </a:gs>
              <a:gs pos="100000">
                <a:srgbClr val="3366FF"/>
              </a:gs>
            </a:gsLst>
            <a:lin ang="2700000" scaled="1"/>
            <a:tileRect/>
          </a:gradFill>
          <a:scene3d>
            <a:camera prst="perspectiveRight"/>
            <a:lightRig rig="threePt" dir="t"/>
          </a:scene3d>
        </p:spPr>
        <p:txBody>
          <a:bodyPr>
            <a:normAutofit/>
          </a:bodyPr>
          <a:lstStyle/>
          <a:p>
            <a:r>
              <a:rPr lang="ru-RU" b="1" dirty="0" smtClean="0">
                <a:solidFill>
                  <a:srgbClr val="002060"/>
                </a:solidFill>
              </a:rPr>
              <a:t>Все государственные  займы,  заключенные  </a:t>
            </a:r>
          </a:p>
          <a:p>
            <a:pPr>
              <a:buNone/>
            </a:pPr>
            <a:r>
              <a:rPr lang="ru-RU" b="1" dirty="0" smtClean="0">
                <a:solidFill>
                  <a:srgbClr val="002060"/>
                </a:solidFill>
              </a:rPr>
              <a:t>    правительствами российских  помещиков  и  российской  </a:t>
            </a:r>
          </a:p>
          <a:p>
            <a:pPr>
              <a:buNone/>
            </a:pPr>
            <a:r>
              <a:rPr lang="ru-RU" b="1" dirty="0" smtClean="0">
                <a:solidFill>
                  <a:srgbClr val="002060"/>
                </a:solidFill>
              </a:rPr>
              <a:t>   буржуазии  аннулируются </a:t>
            </a:r>
          </a:p>
          <a:p>
            <a:r>
              <a:rPr lang="ru-RU" b="1" dirty="0" smtClean="0">
                <a:solidFill>
                  <a:srgbClr val="002060"/>
                </a:solidFill>
              </a:rPr>
              <a:t>Безусловно  и  без  всяких  исключений  </a:t>
            </a:r>
          </a:p>
          <a:p>
            <a:pPr>
              <a:buNone/>
            </a:pPr>
            <a:r>
              <a:rPr lang="ru-RU" b="1" dirty="0" smtClean="0">
                <a:solidFill>
                  <a:srgbClr val="002060"/>
                </a:solidFill>
              </a:rPr>
              <a:t>    аннулируются  все иностранные займы.</a:t>
            </a:r>
          </a:p>
          <a:p>
            <a:endParaRPr lang="ru-RU"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a:gradFill flip="none" rotWithShape="1">
            <a:gsLst>
              <a:gs pos="0">
                <a:srgbClr val="FFFFFF"/>
              </a:gs>
              <a:gs pos="7001">
                <a:srgbClr val="E6E6E6"/>
              </a:gs>
              <a:gs pos="32001">
                <a:srgbClr val="7D8496"/>
              </a:gs>
              <a:gs pos="47000">
                <a:srgbClr val="E6E6E6"/>
              </a:gs>
              <a:gs pos="85001">
                <a:srgbClr val="7D8496"/>
              </a:gs>
              <a:gs pos="100000">
                <a:srgbClr val="E6E6E6"/>
              </a:gs>
            </a:gsLst>
            <a:lin ang="18900000" scaled="1"/>
            <a:tileRect/>
          </a:gradFill>
        </p:spPr>
        <p:txBody>
          <a:bodyPr>
            <a:normAutofit fontScale="90000"/>
          </a:bodyPr>
          <a:lstStyle/>
          <a:p>
            <a:r>
              <a:rPr lang="ru-RU" sz="2000" b="1" dirty="0" smtClean="0">
                <a:solidFill>
                  <a:srgbClr val="FF0000"/>
                </a:solidFill>
              </a:rPr>
              <a:t>Декрет СНК  о свободе совести, церковных и религиозных обществах </a:t>
            </a:r>
            <a:r>
              <a:rPr lang="ru-RU" sz="2000" dirty="0" smtClean="0">
                <a:solidFill>
                  <a:srgbClr val="FF0000"/>
                </a:solidFill>
              </a:rPr>
              <a:t/>
            </a:r>
            <a:br>
              <a:rPr lang="ru-RU" sz="2000" dirty="0" smtClean="0">
                <a:solidFill>
                  <a:srgbClr val="FF0000"/>
                </a:solidFill>
              </a:rPr>
            </a:br>
            <a:r>
              <a:rPr lang="ru-RU" sz="2000" dirty="0" smtClean="0">
                <a:solidFill>
                  <a:srgbClr val="FF0000"/>
                </a:solidFill>
              </a:rPr>
              <a:t>20 января 1918 г. (Извлечение)</a:t>
            </a:r>
            <a:br>
              <a:rPr lang="ru-RU" sz="2000" dirty="0" smtClean="0">
                <a:solidFill>
                  <a:srgbClr val="FF0000"/>
                </a:solidFill>
              </a:rPr>
            </a:br>
            <a:endParaRPr lang="ru-RU" sz="2000" dirty="0">
              <a:solidFill>
                <a:srgbClr val="FF0000"/>
              </a:solidFill>
            </a:endParaRPr>
          </a:p>
        </p:txBody>
      </p:sp>
      <p:sp>
        <p:nvSpPr>
          <p:cNvPr id="3" name="Содержимое 2"/>
          <p:cNvSpPr>
            <a:spLocks noGrp="1"/>
          </p:cNvSpPr>
          <p:nvPr>
            <p:ph idx="1"/>
          </p:nvPr>
        </p:nvSpPr>
        <p:spPr>
          <a:xfrm>
            <a:off x="457200" y="914400"/>
            <a:ext cx="8229600" cy="5211763"/>
          </a:xfrm>
          <a:gradFill>
            <a:gsLst>
              <a:gs pos="0">
                <a:srgbClr val="CCCCFF"/>
              </a:gs>
              <a:gs pos="17999">
                <a:srgbClr val="99CCFF"/>
              </a:gs>
              <a:gs pos="36000">
                <a:srgbClr val="9966FF"/>
              </a:gs>
              <a:gs pos="61000">
                <a:srgbClr val="CC99FF"/>
              </a:gs>
              <a:gs pos="82001">
                <a:srgbClr val="99CCFF"/>
              </a:gs>
              <a:gs pos="100000">
                <a:srgbClr val="CCCCFF"/>
              </a:gs>
            </a:gsLst>
            <a:lin ang="18900000" scaled="0"/>
          </a:gradFill>
          <a:scene3d>
            <a:camera prst="perspectiveRelaxedModerately"/>
            <a:lightRig rig="threePt" dir="t"/>
          </a:scene3d>
        </p:spPr>
        <p:txBody>
          <a:bodyPr>
            <a:normAutofit/>
          </a:bodyPr>
          <a:lstStyle/>
          <a:p>
            <a:r>
              <a:rPr lang="ru-RU" sz="2000" b="1" dirty="0" smtClean="0">
                <a:solidFill>
                  <a:srgbClr val="FF0000"/>
                </a:solidFill>
              </a:rPr>
              <a:t>Церковь отделяется от государства.</a:t>
            </a:r>
          </a:p>
          <a:p>
            <a:r>
              <a:rPr lang="ru-RU" sz="2000" b="1" dirty="0" smtClean="0">
                <a:solidFill>
                  <a:srgbClr val="FF0000"/>
                </a:solidFill>
              </a:rPr>
              <a:t>Свободное исполнение религиозных обрядов обеспечивается постольку, поскольку они не нарушают общественного порядка и не сопровождаются посягательством на права граждан и Советской республики. Местные власти имеют право принимать все необходимые меры для обеспечения в этих случаях общественного порядка и безопасности. </a:t>
            </a:r>
          </a:p>
          <a:p>
            <a:r>
              <a:rPr lang="ru-RU" sz="2000" b="1" dirty="0" smtClean="0">
                <a:solidFill>
                  <a:srgbClr val="FF0000"/>
                </a:solidFill>
              </a:rPr>
              <a:t>Школа отделяется от церкви.</a:t>
            </a:r>
          </a:p>
          <a:p>
            <a:r>
              <a:rPr lang="ru-RU" sz="2000" b="1" dirty="0" smtClean="0">
                <a:solidFill>
                  <a:srgbClr val="FF0000"/>
                </a:solidFill>
              </a:rPr>
              <a:t>Акты гражданского состояния ведутся исключительно гражданской властью: отделами записи браков и рождений. </a:t>
            </a:r>
          </a:p>
          <a:p>
            <a:r>
              <a:rPr lang="ru-RU" sz="2000" b="1" dirty="0" smtClean="0">
                <a:solidFill>
                  <a:srgbClr val="FF0000"/>
                </a:solidFill>
              </a:rPr>
              <a:t>Все имущества существующих в России церковных и религиозных обществ объявляются народным достоянием. Здания и предметы, предназначенные специально для богослужебных целей, отдаются, по особым постановлениям местной или центральной государственной власти, </a:t>
            </a:r>
            <a:endParaRPr lang="ru-RU" sz="2000" b="1" dirty="0">
              <a:solidFill>
                <a:srgbClr val="FF0000"/>
              </a:solidFill>
            </a:endParaRPr>
          </a:p>
        </p:txBody>
      </p:sp>
    </p:spTree>
  </p:cSld>
  <p:clrMapOvr>
    <a:masterClrMapping/>
  </p:clrMapOvr>
  <p:transition>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2700000" scaled="1"/>
            <a:tileRect/>
          </a:gradFill>
        </p:spPr>
        <p:txBody>
          <a:bodyPr>
            <a:normAutofit fontScale="90000"/>
          </a:bodyPr>
          <a:lstStyle/>
          <a:p>
            <a:r>
              <a:rPr lang="ru-RU" sz="2000" b="1" dirty="0" smtClean="0"/>
              <a:t/>
            </a:r>
            <a:br>
              <a:rPr lang="ru-RU" sz="2000" b="1" dirty="0" smtClean="0"/>
            </a:br>
            <a:r>
              <a:rPr lang="ru-RU" sz="2700" b="1" dirty="0" smtClean="0">
                <a:solidFill>
                  <a:srgbClr val="002060"/>
                </a:solidFill>
              </a:rPr>
              <a:t>Декрет «Социалистическое отечество в опасности!»</a:t>
            </a:r>
            <a:r>
              <a:rPr lang="ru-RU" sz="2700" dirty="0" smtClean="0">
                <a:solidFill>
                  <a:srgbClr val="002060"/>
                </a:solidFill>
              </a:rPr>
              <a:t/>
            </a:r>
            <a:br>
              <a:rPr lang="ru-RU" sz="2700" dirty="0" smtClean="0">
                <a:solidFill>
                  <a:srgbClr val="002060"/>
                </a:solidFill>
              </a:rPr>
            </a:br>
            <a:r>
              <a:rPr lang="ru-RU" sz="2700" dirty="0" smtClean="0">
                <a:solidFill>
                  <a:srgbClr val="002060"/>
                </a:solidFill>
              </a:rPr>
              <a:t>21 февраля 1918 г.</a:t>
            </a:r>
            <a:r>
              <a:rPr lang="ru-RU" sz="2700" dirty="0" smtClean="0">
                <a:solidFill>
                  <a:srgbClr val="FF0000"/>
                </a:solidFill>
              </a:rPr>
              <a:t> (Извлечение) </a:t>
            </a:r>
            <a:r>
              <a:rPr lang="ru-RU" sz="2700" dirty="0" smtClean="0">
                <a:solidFill>
                  <a:srgbClr val="002060"/>
                </a:solidFill>
              </a:rPr>
              <a:t/>
            </a:r>
            <a:br>
              <a:rPr lang="ru-RU" sz="2700" dirty="0" smtClean="0">
                <a:solidFill>
                  <a:srgbClr val="002060"/>
                </a:solidFill>
              </a:rPr>
            </a:br>
            <a:r>
              <a:rPr lang="ru-RU" sz="2000" dirty="0" smtClean="0"/>
              <a:t> </a:t>
            </a:r>
            <a:br>
              <a:rPr lang="ru-RU" sz="2000" dirty="0" smtClean="0"/>
            </a:br>
            <a:endParaRPr lang="ru-RU" sz="2000" dirty="0"/>
          </a:p>
        </p:txBody>
      </p:sp>
      <p:sp>
        <p:nvSpPr>
          <p:cNvPr id="3" name="Содержимое 2"/>
          <p:cNvSpPr>
            <a:spLocks noGrp="1"/>
          </p:cNvSpPr>
          <p:nvPr>
            <p:ph idx="1"/>
          </p:nvPr>
        </p:nvSpPr>
        <p:spPr>
          <a:gradFill flip="none" rotWithShape="1">
            <a:gsLst>
              <a:gs pos="0">
                <a:srgbClr val="5E9EFF"/>
              </a:gs>
              <a:gs pos="39999">
                <a:srgbClr val="85C2FF"/>
              </a:gs>
              <a:gs pos="70000">
                <a:srgbClr val="C4D6EB"/>
              </a:gs>
              <a:gs pos="100000">
                <a:srgbClr val="FFEBFA"/>
              </a:gs>
            </a:gsLst>
            <a:lin ang="0" scaled="1"/>
            <a:tileRect/>
          </a:gradFill>
          <a:scene3d>
            <a:camera prst="perspectiveBelow"/>
            <a:lightRig rig="threePt" dir="t"/>
          </a:scene3d>
        </p:spPr>
        <p:txBody>
          <a:bodyPr>
            <a:normAutofit/>
          </a:bodyPr>
          <a:lstStyle/>
          <a:p>
            <a:r>
              <a:rPr lang="ru-RU" sz="2000" b="1" dirty="0" smtClean="0">
                <a:solidFill>
                  <a:srgbClr val="FF0000"/>
                </a:solidFill>
              </a:rPr>
              <a:t>Чтоб спасти изнуренную,  истерзанную страну от новых военных испытаний,  мы  пошли  на  величайшую  жертву и объявили немцам о нашем  согласии  подписать  их  условия мира. </a:t>
            </a:r>
          </a:p>
          <a:p>
            <a:r>
              <a:rPr lang="ru-RU" sz="2000" b="1" dirty="0" smtClean="0">
                <a:solidFill>
                  <a:srgbClr val="FF0000"/>
                </a:solidFill>
              </a:rPr>
              <a:t>Совет Народных Комиссаров постановляет:  1) Все силы и средства  страны  целиком  предоставляются  на дело революционной обороны. 2) Всем Советам и революционным организациям вменяется в обязанность  защищать  каждую  позицию  до последней капли крови.</a:t>
            </a:r>
            <a:br>
              <a:rPr lang="ru-RU" sz="2000" b="1" dirty="0" smtClean="0">
                <a:solidFill>
                  <a:srgbClr val="FF0000"/>
                </a:solidFill>
              </a:rPr>
            </a:br>
            <a:r>
              <a:rPr lang="ru-RU" sz="2000" b="1" dirty="0" smtClean="0">
                <a:solidFill>
                  <a:srgbClr val="FF0000"/>
                </a:solidFill>
              </a:rPr>
              <a:t>Неприятельские   агенты, спекулянты, громилы,  хулиганы,  контрреволюционные  агитаторы, германские шпионы расстреливаются на месте преступления.</a:t>
            </a:r>
            <a:endParaRPr lang="ru-RU" sz="2000" b="1" dirty="0">
              <a:solidFill>
                <a:srgbClr val="FF0000"/>
              </a:solidFill>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blipFill>
            <a:blip r:embed="rId2"/>
            <a:tile tx="0" ty="0" sx="100000" sy="100000" flip="none" algn="tl"/>
          </a:blipFill>
        </p:spPr>
        <p:txBody>
          <a:bodyPr>
            <a:normAutofit/>
          </a:bodyPr>
          <a:lstStyle/>
          <a:p>
            <a:r>
              <a:rPr lang="ru-RU" sz="3200" b="1" dirty="0" smtClean="0">
                <a:solidFill>
                  <a:srgbClr val="FF0000"/>
                </a:solidFill>
              </a:rPr>
              <a:t>Сепаратный, грабительский мир</a:t>
            </a:r>
            <a:br>
              <a:rPr lang="ru-RU" sz="3200" b="1" dirty="0" smtClean="0">
                <a:solidFill>
                  <a:srgbClr val="FF0000"/>
                </a:solidFill>
              </a:rPr>
            </a:br>
            <a:r>
              <a:rPr lang="ru-RU" sz="3200" b="1" dirty="0" smtClean="0">
                <a:solidFill>
                  <a:srgbClr val="FF0000"/>
                </a:solidFill>
              </a:rPr>
              <a:t>БРЕСТСКИЙ МИР – 3 МАТРА 1918г.</a:t>
            </a:r>
            <a:endParaRPr lang="ru-RU" sz="3200" b="1" dirty="0">
              <a:solidFill>
                <a:srgbClr val="FF0000"/>
              </a:solidFill>
            </a:endParaRPr>
          </a:p>
        </p:txBody>
      </p:sp>
      <p:sp>
        <p:nvSpPr>
          <p:cNvPr id="3" name="Содержимое 2"/>
          <p:cNvSpPr>
            <a:spLocks noGrp="1"/>
          </p:cNvSpPr>
          <p:nvPr>
            <p:ph idx="1"/>
          </p:nvPr>
        </p:nvSpPr>
        <p:spPr>
          <a:solidFill>
            <a:srgbClr val="FFCC99"/>
          </a:solidFill>
          <a:ln>
            <a:solidFill>
              <a:srgbClr val="FF0000"/>
            </a:solidFill>
          </a:ln>
          <a:scene3d>
            <a:camera prst="orthographicFront"/>
            <a:lightRig rig="threePt" dir="t"/>
          </a:scene3d>
          <a:sp3d>
            <a:bevelT prst="convex"/>
          </a:sp3d>
        </p:spPr>
        <p:txBody>
          <a:bodyPr>
            <a:normAutofit lnSpcReduction="10000"/>
          </a:bodyPr>
          <a:lstStyle/>
          <a:p>
            <a:pPr>
              <a:buNone/>
            </a:pPr>
            <a:r>
              <a:rPr lang="ru-RU" sz="2800" b="1" dirty="0" smtClean="0">
                <a:solidFill>
                  <a:srgbClr val="FF0000"/>
                </a:solidFill>
              </a:rPr>
              <a:t>Тяжёлые условия мира – аннексия территорий России по новой линии фронта:</a:t>
            </a:r>
          </a:p>
          <a:p>
            <a:pPr>
              <a:buFont typeface="Wingdings" pitchFamily="2" charset="2"/>
              <a:buChar char="Ø"/>
            </a:pPr>
            <a:r>
              <a:rPr lang="ru-RU" sz="2800" b="1" dirty="0" smtClean="0">
                <a:solidFill>
                  <a:srgbClr val="7030A0"/>
                </a:solidFill>
              </a:rPr>
              <a:t>Польша</a:t>
            </a:r>
          </a:p>
          <a:p>
            <a:pPr>
              <a:buFont typeface="Wingdings" pitchFamily="2" charset="2"/>
              <a:buChar char="Ø"/>
            </a:pPr>
            <a:r>
              <a:rPr lang="ru-RU" sz="2800" b="1" dirty="0" smtClean="0">
                <a:solidFill>
                  <a:srgbClr val="7030A0"/>
                </a:solidFill>
              </a:rPr>
              <a:t>Литва</a:t>
            </a:r>
          </a:p>
          <a:p>
            <a:pPr>
              <a:buFont typeface="Wingdings" pitchFamily="2" charset="2"/>
              <a:buChar char="Ø"/>
            </a:pPr>
            <a:r>
              <a:rPr lang="ru-RU" sz="2800" b="1" dirty="0" smtClean="0">
                <a:solidFill>
                  <a:srgbClr val="7030A0"/>
                </a:solidFill>
              </a:rPr>
              <a:t>Латвия</a:t>
            </a:r>
          </a:p>
          <a:p>
            <a:pPr>
              <a:buFont typeface="Wingdings" pitchFamily="2" charset="2"/>
              <a:buChar char="Ø"/>
            </a:pPr>
            <a:r>
              <a:rPr lang="ru-RU" sz="2800" b="1" dirty="0" smtClean="0">
                <a:solidFill>
                  <a:srgbClr val="7030A0"/>
                </a:solidFill>
              </a:rPr>
              <a:t>Часть Белоруссии</a:t>
            </a:r>
          </a:p>
          <a:p>
            <a:pPr>
              <a:buFont typeface="Wingdings" pitchFamily="2" charset="2"/>
              <a:buChar char="Ø"/>
            </a:pPr>
            <a:r>
              <a:rPr lang="ru-RU" sz="2800" b="1" dirty="0" smtClean="0">
                <a:solidFill>
                  <a:srgbClr val="7030A0"/>
                </a:solidFill>
              </a:rPr>
              <a:t>Обязательство демобилизовать армию и флот</a:t>
            </a:r>
          </a:p>
          <a:p>
            <a:pPr>
              <a:buFont typeface="Wingdings" pitchFamily="2" charset="2"/>
              <a:buChar char="Ø"/>
            </a:pPr>
            <a:r>
              <a:rPr lang="ru-RU" sz="2800" b="1" dirty="0" smtClean="0">
                <a:solidFill>
                  <a:srgbClr val="7030A0"/>
                </a:solidFill>
              </a:rPr>
              <a:t>Передать Черноморский флот Германии</a:t>
            </a:r>
          </a:p>
          <a:p>
            <a:pPr>
              <a:buFont typeface="Wingdings" pitchFamily="2" charset="2"/>
              <a:buChar char="Ø"/>
            </a:pPr>
            <a:r>
              <a:rPr lang="ru-RU" sz="2800" b="1" dirty="0" smtClean="0">
                <a:solidFill>
                  <a:srgbClr val="7030A0"/>
                </a:solidFill>
              </a:rPr>
              <a:t>Выплата огромной контрибуции </a:t>
            </a:r>
            <a:endParaRPr lang="ru-RU" sz="2800" b="1" dirty="0">
              <a:solidFill>
                <a:srgbClr val="7030A0"/>
              </a:solidFill>
            </a:endParaRPr>
          </a:p>
        </p:txBody>
      </p:sp>
      <p:sp>
        <p:nvSpPr>
          <p:cNvPr id="5" name="Умножение 4"/>
          <p:cNvSpPr/>
          <p:nvPr/>
        </p:nvSpPr>
        <p:spPr>
          <a:xfrm>
            <a:off x="5257800" y="2438400"/>
            <a:ext cx="2895600" cy="1752600"/>
          </a:xfrm>
          <a:prstGeom prst="mathMultiply">
            <a:avLst/>
          </a:prstGeom>
          <a:gradFill flip="none" rotWithShape="1">
            <a:gsLst>
              <a:gs pos="0">
                <a:srgbClr val="000000"/>
              </a:gs>
              <a:gs pos="20000">
                <a:srgbClr val="000040"/>
              </a:gs>
              <a:gs pos="50000">
                <a:srgbClr val="400040"/>
              </a:gs>
              <a:gs pos="75000">
                <a:srgbClr val="8F0040"/>
              </a:gs>
              <a:gs pos="89999">
                <a:srgbClr val="F27300"/>
              </a:gs>
              <a:gs pos="100000">
                <a:srgbClr val="FFBF00"/>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1"/>
            <a:tileRect/>
          </a:gradFill>
        </p:spPr>
        <p:txBody>
          <a:bodyPr>
            <a:normAutofit/>
          </a:bodyPr>
          <a:lstStyle/>
          <a:p>
            <a:r>
              <a:rPr lang="ru-RU" sz="3200" b="1" dirty="0" smtClean="0">
                <a:solidFill>
                  <a:srgbClr val="FF0000"/>
                </a:solidFill>
              </a:rPr>
              <a:t>Декрет о создании комитетов бедноты</a:t>
            </a:r>
            <a:br>
              <a:rPr lang="ru-RU" sz="3200" b="1" dirty="0" smtClean="0">
                <a:solidFill>
                  <a:srgbClr val="FF0000"/>
                </a:solidFill>
              </a:rPr>
            </a:br>
            <a:r>
              <a:rPr lang="ru-RU" sz="3200" b="1" dirty="0" smtClean="0">
                <a:solidFill>
                  <a:srgbClr val="FF0000"/>
                </a:solidFill>
              </a:rPr>
              <a:t>11 июня 1918г.</a:t>
            </a:r>
            <a:endParaRPr lang="ru-RU" sz="3200" b="1" dirty="0">
              <a:solidFill>
                <a:srgbClr val="FF0000"/>
              </a:solidFill>
            </a:endParaRPr>
          </a:p>
        </p:txBody>
      </p:sp>
      <p:sp>
        <p:nvSpPr>
          <p:cNvPr id="3" name="Содержимое 2"/>
          <p:cNvSpPr>
            <a:spLocks noGrp="1"/>
          </p:cNvSpPr>
          <p:nvPr>
            <p:ph idx="1"/>
          </p:nvPr>
        </p:nvSpPr>
        <p:spPr>
          <a:scene3d>
            <a:camera prst="perspectiveLeft"/>
            <a:lightRig rig="threePt" dir="t"/>
          </a:scene3d>
        </p:spPr>
        <p:style>
          <a:lnRef idx="0">
            <a:scrgbClr r="0" g="0" b="0"/>
          </a:lnRef>
          <a:fillRef idx="1002">
            <a:schemeClr val="dk2"/>
          </a:fillRef>
          <a:effectRef idx="0">
            <a:scrgbClr r="0" g="0" b="0"/>
          </a:effectRef>
          <a:fontRef idx="major"/>
        </p:style>
        <p:txBody>
          <a:bodyPr/>
          <a:lstStyle/>
          <a:p>
            <a:pPr algn="ctr">
              <a:buNone/>
            </a:pPr>
            <a:endParaRPr lang="ru-RU" dirty="0" smtClean="0">
              <a:solidFill>
                <a:srgbClr val="FFFF00"/>
              </a:solidFill>
            </a:endParaRPr>
          </a:p>
          <a:p>
            <a:pPr algn="ctr">
              <a:buNone/>
            </a:pPr>
            <a:r>
              <a:rPr lang="ru-RU" b="1" dirty="0" smtClean="0">
                <a:solidFill>
                  <a:srgbClr val="FFFF00"/>
                </a:solidFill>
              </a:rPr>
              <a:t>ПРОДОВОЛЬСТВЕННАЯ ДИКТАТУРА</a:t>
            </a:r>
          </a:p>
          <a:p>
            <a:pPr algn="ctr">
              <a:buNone/>
            </a:pPr>
            <a:r>
              <a:rPr lang="ru-RU" b="1" dirty="0" smtClean="0">
                <a:solidFill>
                  <a:srgbClr val="FFFF00"/>
                </a:solidFill>
              </a:rPr>
              <a:t>ПРОДОТРЯДЫ</a:t>
            </a:r>
          </a:p>
          <a:p>
            <a:pPr algn="ctr">
              <a:buNone/>
            </a:pPr>
            <a:r>
              <a:rPr lang="ru-RU" b="1" dirty="0" smtClean="0">
                <a:solidFill>
                  <a:srgbClr val="FFFF00"/>
                </a:solidFill>
              </a:rPr>
              <a:t>(ИЗ РАБОЧИХ)</a:t>
            </a:r>
          </a:p>
          <a:p>
            <a:pPr algn="ctr">
              <a:buNone/>
            </a:pPr>
            <a:r>
              <a:rPr lang="ru-RU" b="1" dirty="0" smtClean="0">
                <a:solidFill>
                  <a:srgbClr val="FFFF00"/>
                </a:solidFill>
              </a:rPr>
              <a:t>КОМИТЕТЫ БЕДНОТЫ </a:t>
            </a:r>
          </a:p>
          <a:p>
            <a:pPr algn="ctr">
              <a:buNone/>
            </a:pPr>
            <a:r>
              <a:rPr lang="ru-RU" b="1" dirty="0" smtClean="0">
                <a:solidFill>
                  <a:srgbClr val="FFFF00"/>
                </a:solidFill>
              </a:rPr>
              <a:t>(ИЗ КРЕСТЬЯН) -</a:t>
            </a:r>
          </a:p>
          <a:p>
            <a:pPr algn="ctr">
              <a:buNone/>
            </a:pPr>
            <a:r>
              <a:rPr lang="ru-RU" b="1" dirty="0" smtClean="0">
                <a:solidFill>
                  <a:srgbClr val="FFFF00"/>
                </a:solidFill>
              </a:rPr>
              <a:t>КОМБЕДЫ РАСКОЛОЛИ ДЕРЕВНЮ</a:t>
            </a:r>
            <a:endParaRPr lang="ru-RU" b="1" dirty="0">
              <a:solidFill>
                <a:srgbClr val="FFFF00"/>
              </a:solidFill>
            </a:endParaRPr>
          </a:p>
        </p:txBody>
      </p:sp>
    </p:spTree>
  </p:cSld>
  <p:clrMapOvr>
    <a:masterClrMapping/>
  </p:clrMapOvr>
  <p:transition>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a:gradFill flip="none" rotWithShape="1">
            <a:gsLst>
              <a:gs pos="0">
                <a:srgbClr val="FF3399"/>
              </a:gs>
              <a:gs pos="25000">
                <a:srgbClr val="FF6633"/>
              </a:gs>
              <a:gs pos="50000">
                <a:srgbClr val="FFFF00"/>
              </a:gs>
              <a:gs pos="75000">
                <a:srgbClr val="01A78F"/>
              </a:gs>
              <a:gs pos="100000">
                <a:srgbClr val="3366FF"/>
              </a:gs>
            </a:gsLst>
            <a:lin ang="10800000" scaled="1"/>
            <a:tileRect/>
          </a:gradFill>
        </p:spPr>
        <p:txBody>
          <a:bodyPr>
            <a:normAutofit fontScale="90000"/>
          </a:bodyPr>
          <a:lstStyle/>
          <a:p>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solidFill>
                  <a:srgbClr val="002060"/>
                </a:solidFill>
              </a:rPr>
              <a:t>КОНСТИТУЦИЯ РСФСР</a:t>
            </a:r>
            <a:r>
              <a:rPr lang="ru-RU" sz="2000" dirty="0" smtClean="0">
                <a:solidFill>
                  <a:srgbClr val="002060"/>
                </a:solidFill>
              </a:rPr>
              <a:t/>
            </a:r>
            <a:br>
              <a:rPr lang="ru-RU" sz="2000" dirty="0" smtClean="0">
                <a:solidFill>
                  <a:srgbClr val="002060"/>
                </a:solidFill>
              </a:rPr>
            </a:br>
            <a:r>
              <a:rPr lang="ru-RU" sz="2000" b="1" dirty="0" smtClean="0">
                <a:solidFill>
                  <a:srgbClr val="002060"/>
                </a:solidFill>
              </a:rPr>
              <a:t>1918 г.</a:t>
            </a:r>
            <a:r>
              <a:rPr lang="ru-RU" sz="2000" dirty="0" smtClean="0">
                <a:solidFill>
                  <a:srgbClr val="C00000"/>
                </a:solidFill>
              </a:rPr>
              <a:t> (Извлечение )</a:t>
            </a:r>
            <a:r>
              <a:rPr lang="ru-RU" sz="2000" dirty="0" smtClean="0"/>
              <a:t/>
            </a:r>
            <a:br>
              <a:rPr lang="ru-RU" sz="2000" dirty="0" smtClean="0"/>
            </a:br>
            <a:r>
              <a:rPr lang="ru-RU" sz="2000" dirty="0" smtClean="0">
                <a:solidFill>
                  <a:srgbClr val="002060"/>
                </a:solidFill>
              </a:rPr>
              <a:t/>
            </a:r>
            <a:br>
              <a:rPr lang="ru-RU" sz="2000" dirty="0" smtClean="0">
                <a:solidFill>
                  <a:srgbClr val="002060"/>
                </a:solidFill>
              </a:rPr>
            </a:br>
            <a:r>
              <a:rPr lang="ru-RU" sz="2000" dirty="0" smtClean="0">
                <a:solidFill>
                  <a:srgbClr val="002060"/>
                </a:solidFill>
              </a:rPr>
              <a:t> </a:t>
            </a:r>
            <a:br>
              <a:rPr lang="ru-RU" sz="2000" dirty="0" smtClean="0">
                <a:solidFill>
                  <a:srgbClr val="002060"/>
                </a:solidFill>
              </a:rPr>
            </a:br>
            <a:endParaRPr lang="ru-RU" sz="2000" dirty="0">
              <a:solidFill>
                <a:srgbClr val="002060"/>
              </a:solidFill>
            </a:endParaRPr>
          </a:p>
        </p:txBody>
      </p:sp>
      <p:sp>
        <p:nvSpPr>
          <p:cNvPr id="3" name="Содержимое 2"/>
          <p:cNvSpPr>
            <a:spLocks noGrp="1"/>
          </p:cNvSpPr>
          <p:nvPr>
            <p:ph idx="1"/>
          </p:nvPr>
        </p:nvSpPr>
        <p:spPr>
          <a:xfrm>
            <a:off x="457200" y="1143000"/>
            <a:ext cx="8229600" cy="5410200"/>
          </a:xfrm>
          <a:gradFill flip="none" rotWithShape="1">
            <a:gsLst>
              <a:gs pos="0">
                <a:srgbClr val="FFFFFF"/>
              </a:gs>
              <a:gs pos="7001">
                <a:srgbClr val="E6E6E6"/>
              </a:gs>
              <a:gs pos="32001">
                <a:srgbClr val="7D8496"/>
              </a:gs>
              <a:gs pos="47000">
                <a:srgbClr val="E6E6E6"/>
              </a:gs>
              <a:gs pos="85001">
                <a:srgbClr val="7D8496"/>
              </a:gs>
              <a:gs pos="100000">
                <a:srgbClr val="E6E6E6"/>
              </a:gs>
            </a:gsLst>
            <a:lin ang="2700000" scaled="1"/>
            <a:tileRect/>
          </a:gradFill>
          <a:scene3d>
            <a:camera prst="perspectiveRight"/>
            <a:lightRig rig="threePt" dir="t"/>
          </a:scene3d>
        </p:spPr>
        <p:txBody>
          <a:bodyPr>
            <a:normAutofit fontScale="85000" lnSpcReduction="20000"/>
          </a:bodyPr>
          <a:lstStyle/>
          <a:p>
            <a:r>
              <a:rPr lang="ru-RU" sz="2000" dirty="0" smtClean="0"/>
              <a:t>  </a:t>
            </a:r>
          </a:p>
          <a:p>
            <a:r>
              <a:rPr lang="ru-RU" sz="2000" dirty="0" smtClean="0"/>
              <a:t>1. </a:t>
            </a:r>
            <a:r>
              <a:rPr lang="ru-RU" sz="2200" b="1" dirty="0" smtClean="0">
                <a:solidFill>
                  <a:srgbClr val="FF0000"/>
                </a:solidFill>
              </a:rPr>
              <a:t>Россия объявляется Республикой Советов Рабочих, Солдатских и Крестьянских Депутатов. Вся власть в центре и на местах принадлежит этим Советам. </a:t>
            </a:r>
            <a:br>
              <a:rPr lang="ru-RU" sz="2200" b="1" dirty="0" smtClean="0">
                <a:solidFill>
                  <a:srgbClr val="FF0000"/>
                </a:solidFill>
              </a:rPr>
            </a:br>
            <a:r>
              <a:rPr lang="ru-RU" sz="2200" b="1" dirty="0" smtClean="0">
                <a:solidFill>
                  <a:srgbClr val="FF0000"/>
                </a:solidFill>
              </a:rPr>
              <a:t>     2. Российская Советская Республика учреждается на основе свободного союза свободных наций, как федерация Советских национальных республик.</a:t>
            </a:r>
          </a:p>
          <a:p>
            <a:r>
              <a:rPr lang="ru-RU" sz="2200" b="1" dirty="0" smtClean="0">
                <a:solidFill>
                  <a:srgbClr val="FF0000"/>
                </a:solidFill>
              </a:rPr>
              <a:t>Российская Республика есть свободное социалистическое общество всех трудящихся России. Вся власть в пределах Российской Социалистической Федеративной Советской Республики принадлежит всему рабочему населению страны, объединенному в городских и сельских Советах. </a:t>
            </a:r>
          </a:p>
          <a:p>
            <a:r>
              <a:rPr lang="ru-RU" sz="2200" b="1" dirty="0" smtClean="0">
                <a:solidFill>
                  <a:srgbClr val="FF0000"/>
                </a:solidFill>
              </a:rPr>
              <a:t>Всероссийский Съезд Советов является высшей властью Российской Социалистической Федеративной Советской Республики. </a:t>
            </a:r>
            <a:br>
              <a:rPr lang="ru-RU" sz="2200" b="1" dirty="0" smtClean="0">
                <a:solidFill>
                  <a:srgbClr val="FF0000"/>
                </a:solidFill>
              </a:rPr>
            </a:br>
            <a:r>
              <a:rPr lang="ru-RU" sz="2200" b="1" dirty="0" smtClean="0">
                <a:solidFill>
                  <a:srgbClr val="FF0000"/>
                </a:solidFill>
              </a:rPr>
              <a:t> </a:t>
            </a:r>
            <a:br>
              <a:rPr lang="ru-RU" sz="2200" b="1" dirty="0" smtClean="0">
                <a:solidFill>
                  <a:srgbClr val="FF0000"/>
                </a:solidFill>
              </a:rPr>
            </a:br>
            <a:r>
              <a:rPr lang="ru-RU" sz="2200" b="1" dirty="0" smtClean="0">
                <a:solidFill>
                  <a:srgbClr val="FF0000"/>
                </a:solidFill>
              </a:rPr>
              <a:t> В период между Съездами высшей властью Республики является Всероссийский Центральный Исполнительный Комитет Советов. </a:t>
            </a:r>
          </a:p>
          <a:p>
            <a:r>
              <a:rPr lang="ru-RU" sz="2200" b="1" dirty="0" smtClean="0">
                <a:solidFill>
                  <a:srgbClr val="FF0000"/>
                </a:solidFill>
              </a:rPr>
              <a:t>Не избирают и не могут быть избранными … лица, прибегающие к наемному труду с целью извлечения прибыли; </a:t>
            </a:r>
            <a:br>
              <a:rPr lang="ru-RU" sz="2200" b="1" dirty="0" smtClean="0">
                <a:solidFill>
                  <a:srgbClr val="FF0000"/>
                </a:solidFill>
              </a:rPr>
            </a:br>
            <a:r>
              <a:rPr lang="ru-RU" sz="2200" b="1" dirty="0" smtClean="0">
                <a:solidFill>
                  <a:srgbClr val="FF0000"/>
                </a:solidFill>
              </a:rPr>
              <a:t> </a:t>
            </a:r>
            <a:br>
              <a:rPr lang="ru-RU" sz="2200" b="1" dirty="0" smtClean="0">
                <a:solidFill>
                  <a:srgbClr val="FF0000"/>
                </a:solidFill>
              </a:rPr>
            </a:br>
            <a:endParaRPr lang="ru-RU" sz="2200" b="1" dirty="0" smtClean="0">
              <a:solidFill>
                <a:srgbClr val="FF0000"/>
              </a:solidFill>
            </a:endParaRPr>
          </a:p>
          <a:p>
            <a:endParaRPr lang="ru-RU" sz="2200" b="1" dirty="0">
              <a:solidFill>
                <a:srgbClr val="FF0000"/>
              </a:solidFill>
            </a:endParaRPr>
          </a:p>
        </p:txBody>
      </p:sp>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57201"/>
            <a:ext cx="7772400" cy="838199"/>
          </a:xfrm>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1"/>
            <a:tileRect/>
          </a:gradFill>
        </p:spPr>
        <p:txBody>
          <a:bodyPr>
            <a:normAutofit fontScale="90000"/>
          </a:bodyPr>
          <a:lstStyle/>
          <a:p>
            <a:r>
              <a:rPr lang="ru-RU" sz="3200" b="1" dirty="0" smtClean="0">
                <a:solidFill>
                  <a:srgbClr val="FF0000"/>
                </a:solidFill>
              </a:rPr>
              <a:t>25 – 26 октября – 2 – ой </a:t>
            </a:r>
            <a:br>
              <a:rPr lang="ru-RU" sz="3200" b="1" dirty="0" smtClean="0">
                <a:solidFill>
                  <a:srgbClr val="FF0000"/>
                </a:solidFill>
              </a:rPr>
            </a:br>
            <a:r>
              <a:rPr lang="ru-RU" sz="3200" b="1" dirty="0" smtClean="0">
                <a:solidFill>
                  <a:srgbClr val="FF0000"/>
                </a:solidFill>
              </a:rPr>
              <a:t>Всероссийский съезд Советов</a:t>
            </a:r>
            <a:endParaRPr lang="ru-RU" sz="3200" b="1" dirty="0">
              <a:solidFill>
                <a:srgbClr val="FF0000"/>
              </a:solidFill>
            </a:endParaRPr>
          </a:p>
        </p:txBody>
      </p:sp>
      <p:sp>
        <p:nvSpPr>
          <p:cNvPr id="3" name="Подзаголовок 2"/>
          <p:cNvSpPr>
            <a:spLocks noGrp="1"/>
          </p:cNvSpPr>
          <p:nvPr>
            <p:ph type="subTitle" idx="1"/>
          </p:nvPr>
        </p:nvSpPr>
        <p:spPr>
          <a:xfrm>
            <a:off x="762000" y="1524000"/>
            <a:ext cx="7772400" cy="4724400"/>
          </a:xfrm>
          <a:gradFill flip="none" rotWithShape="1">
            <a:gsLst>
              <a:gs pos="0">
                <a:srgbClr val="FBEAC7"/>
              </a:gs>
              <a:gs pos="17999">
                <a:srgbClr val="FEE7F2"/>
              </a:gs>
              <a:gs pos="36000">
                <a:srgbClr val="FAC77D"/>
              </a:gs>
              <a:gs pos="61000">
                <a:srgbClr val="FBA97D"/>
              </a:gs>
              <a:gs pos="82001">
                <a:srgbClr val="FBD49C"/>
              </a:gs>
              <a:gs pos="100000">
                <a:srgbClr val="FEE7F2"/>
              </a:gs>
            </a:gsLst>
            <a:lin ang="18900000" scaled="1"/>
            <a:tileRect/>
          </a:gradFill>
        </p:spPr>
        <p:txBody>
          <a:bodyPr/>
          <a:lstStyle/>
          <a:p>
            <a:endParaRPr lang="ru-RU" dirty="0" smtClean="0"/>
          </a:p>
          <a:p>
            <a:endParaRPr lang="ru-RU" b="1" dirty="0" smtClean="0">
              <a:solidFill>
                <a:srgbClr val="FF0000"/>
              </a:solidFill>
            </a:endParaRPr>
          </a:p>
          <a:p>
            <a:pPr algn="l"/>
            <a:r>
              <a:rPr lang="ru-RU" sz="4000" b="1" dirty="0" smtClean="0">
                <a:solidFill>
                  <a:srgbClr val="FF0000"/>
                </a:solidFill>
              </a:rPr>
              <a:t>Декрет о мире</a:t>
            </a:r>
          </a:p>
          <a:p>
            <a:pPr algn="l"/>
            <a:r>
              <a:rPr lang="ru-RU" sz="4000" b="1" dirty="0" smtClean="0">
                <a:solidFill>
                  <a:srgbClr val="FF0000"/>
                </a:solidFill>
              </a:rPr>
              <a:t>                    Декрет о земле</a:t>
            </a:r>
          </a:p>
          <a:p>
            <a:pPr algn="l"/>
            <a:r>
              <a:rPr lang="ru-RU" sz="4000" b="1" dirty="0" smtClean="0">
                <a:solidFill>
                  <a:srgbClr val="FF0000"/>
                </a:solidFill>
              </a:rPr>
              <a:t>                                               ВЦИК,  </a:t>
            </a:r>
          </a:p>
          <a:p>
            <a:pPr algn="l"/>
            <a:r>
              <a:rPr lang="ru-RU" sz="4000" b="1" dirty="0" smtClean="0">
                <a:solidFill>
                  <a:srgbClr val="FF0000"/>
                </a:solidFill>
              </a:rPr>
              <a:t>                                                         СНК</a:t>
            </a:r>
          </a:p>
        </p:txBody>
      </p:sp>
      <p:sp>
        <p:nvSpPr>
          <p:cNvPr id="6" name="5-конечная звезда 5"/>
          <p:cNvSpPr/>
          <p:nvPr/>
        </p:nvSpPr>
        <p:spPr>
          <a:xfrm>
            <a:off x="2209800" y="51054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5-конечная звезда 6"/>
          <p:cNvSpPr/>
          <p:nvPr/>
        </p:nvSpPr>
        <p:spPr>
          <a:xfrm>
            <a:off x="1295400" y="4724400"/>
            <a:ext cx="2667000" cy="1371600"/>
          </a:xfrm>
          <a:prstGeom prst="star5">
            <a:avLst/>
          </a:prstGeom>
          <a:gradFill flip="none" rotWithShape="1">
            <a:gsLst>
              <a:gs pos="0">
                <a:srgbClr val="FFF200"/>
              </a:gs>
              <a:gs pos="45000">
                <a:srgbClr val="FF7A00"/>
              </a:gs>
              <a:gs pos="70000">
                <a:srgbClr val="FF0300"/>
              </a:gs>
              <a:gs pos="100000">
                <a:srgbClr val="4D0808"/>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gradFill flip="none" rotWithShape="1">
            <a:gsLst>
              <a:gs pos="0">
                <a:srgbClr val="E6DCAC"/>
              </a:gs>
              <a:gs pos="12000">
                <a:srgbClr val="E6D78A"/>
              </a:gs>
              <a:gs pos="30000">
                <a:srgbClr val="C7AC4C"/>
              </a:gs>
              <a:gs pos="45000">
                <a:srgbClr val="E6D78A"/>
              </a:gs>
              <a:gs pos="77000">
                <a:srgbClr val="C7AC4C"/>
              </a:gs>
              <a:gs pos="100000">
                <a:srgbClr val="E6DCAC"/>
              </a:gs>
            </a:gsLst>
            <a:lin ang="10800000" scaled="1"/>
            <a:tileRect/>
          </a:gradFill>
        </p:spPr>
        <p:txBody>
          <a:bodyPr>
            <a:normAutofit fontScale="90000"/>
          </a:bodyPr>
          <a:lstStyle/>
          <a:p>
            <a:r>
              <a:rPr lang="ru-RU" b="1" dirty="0" smtClean="0">
                <a:solidFill>
                  <a:srgbClr val="002060"/>
                </a:solidFill>
              </a:rPr>
              <a:t/>
            </a:r>
            <a:br>
              <a:rPr lang="ru-RU" b="1" dirty="0" smtClean="0">
                <a:solidFill>
                  <a:srgbClr val="002060"/>
                </a:solidFill>
              </a:rPr>
            </a:br>
            <a:r>
              <a:rPr lang="ru-RU" b="1" dirty="0" smtClean="0">
                <a:solidFill>
                  <a:srgbClr val="FF0000"/>
                </a:solidFill>
              </a:rPr>
              <a:t>КОНСТИТУЦИЯ РСФСР</a:t>
            </a:r>
            <a:r>
              <a:rPr lang="ru-RU" dirty="0" smtClean="0">
                <a:solidFill>
                  <a:srgbClr val="FF0000"/>
                </a:solidFill>
              </a:rPr>
              <a:t/>
            </a:r>
            <a:br>
              <a:rPr lang="ru-RU" dirty="0" smtClean="0">
                <a:solidFill>
                  <a:srgbClr val="FF0000"/>
                </a:solidFill>
              </a:rPr>
            </a:br>
            <a:r>
              <a:rPr lang="ru-RU" b="1" dirty="0" smtClean="0">
                <a:solidFill>
                  <a:srgbClr val="FF0000"/>
                </a:solidFill>
              </a:rPr>
              <a:t>1918 г.</a:t>
            </a:r>
            <a:r>
              <a:rPr lang="ru-RU" dirty="0" smtClean="0">
                <a:solidFill>
                  <a:srgbClr val="C00000"/>
                </a:solidFill>
              </a:rPr>
              <a:t> (Извлечение)</a:t>
            </a:r>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3" name="Содержимое 2"/>
          <p:cNvSpPr>
            <a:spLocks noGrp="1"/>
          </p:cNvSpPr>
          <p:nvPr>
            <p:ph idx="1"/>
          </p:nvPr>
        </p:nvSpPr>
        <p:spPr>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1"/>
            <a:tileRect/>
          </a:gradFill>
          <a:scene3d>
            <a:camera prst="perspectiveLeft"/>
            <a:lightRig rig="threePt" dir="t"/>
          </a:scene3d>
        </p:spPr>
        <p:txBody>
          <a:bodyPr>
            <a:normAutofit fontScale="92500" lnSpcReduction="10000"/>
          </a:bodyPr>
          <a:lstStyle/>
          <a:p>
            <a:r>
              <a:rPr lang="ru-RU" sz="2000" b="1" dirty="0" smtClean="0">
                <a:solidFill>
                  <a:srgbClr val="FF0000"/>
                </a:solidFill>
              </a:rPr>
              <a:t>Раздел шестой </a:t>
            </a:r>
            <a:br>
              <a:rPr lang="ru-RU" sz="2000" b="1" dirty="0" smtClean="0">
                <a:solidFill>
                  <a:srgbClr val="FF0000"/>
                </a:solidFill>
              </a:rPr>
            </a:br>
            <a:r>
              <a:rPr lang="ru-RU" sz="2000" b="1" dirty="0" smtClean="0">
                <a:solidFill>
                  <a:srgbClr val="FF0000"/>
                </a:solidFill>
              </a:rPr>
              <a:t>     О гербе и флаге Российской Социалистической Федеративной Советской Республики </a:t>
            </a:r>
          </a:p>
          <a:p>
            <a:r>
              <a:rPr lang="ru-RU" sz="2000" b="1" dirty="0" smtClean="0">
                <a:solidFill>
                  <a:srgbClr val="FF0000"/>
                </a:solidFill>
              </a:rPr>
              <a:t>Глава семнадцатая </a:t>
            </a:r>
          </a:p>
          <a:p>
            <a:r>
              <a:rPr lang="ru-RU" sz="2000" b="1" dirty="0" smtClean="0">
                <a:solidFill>
                  <a:srgbClr val="FF0000"/>
                </a:solidFill>
              </a:rPr>
              <a:t>     89. Герб Российской Социалистической Федеративной Советской Республики состоит из изображений на красном фоне в лучах солнца золотых серпа и молота, помещенных </a:t>
            </a:r>
            <a:r>
              <a:rPr lang="ru-RU" sz="2000" b="1" dirty="0" err="1" smtClean="0">
                <a:solidFill>
                  <a:srgbClr val="FF0000"/>
                </a:solidFill>
              </a:rPr>
              <a:t>крест-на-крест</a:t>
            </a:r>
            <a:r>
              <a:rPr lang="ru-RU" sz="2000" b="1" dirty="0" smtClean="0">
                <a:solidFill>
                  <a:srgbClr val="FF0000"/>
                </a:solidFill>
              </a:rPr>
              <a:t> рукоятками книзу, окруженных венцом из колосьев и с надписью: </a:t>
            </a:r>
            <a:br>
              <a:rPr lang="ru-RU" sz="2000" b="1" dirty="0" smtClean="0">
                <a:solidFill>
                  <a:srgbClr val="FF0000"/>
                </a:solidFill>
              </a:rPr>
            </a:br>
            <a:r>
              <a:rPr lang="ru-RU" sz="2000" b="1" dirty="0" smtClean="0">
                <a:solidFill>
                  <a:srgbClr val="FF0000"/>
                </a:solidFill>
              </a:rPr>
              <a:t>     а) Российская Социалистическая Федеративная Советская Республика </a:t>
            </a:r>
            <a:br>
              <a:rPr lang="ru-RU" sz="2000" b="1" dirty="0" smtClean="0">
                <a:solidFill>
                  <a:srgbClr val="FF0000"/>
                </a:solidFill>
              </a:rPr>
            </a:br>
            <a:r>
              <a:rPr lang="ru-RU" sz="2000" b="1" dirty="0" smtClean="0">
                <a:solidFill>
                  <a:srgbClr val="FF0000"/>
                </a:solidFill>
              </a:rPr>
              <a:t>     и б). Пролетарии всех стран, соединяйтесь! </a:t>
            </a:r>
            <a:br>
              <a:rPr lang="ru-RU" sz="2000" b="1" dirty="0" smtClean="0">
                <a:solidFill>
                  <a:srgbClr val="FF0000"/>
                </a:solidFill>
              </a:rPr>
            </a:br>
            <a:r>
              <a:rPr lang="ru-RU" sz="2000" b="1" dirty="0" smtClean="0">
                <a:solidFill>
                  <a:srgbClr val="FF0000"/>
                </a:solidFill>
              </a:rPr>
              <a:t>     90. Торговый, морской и военный флаг Российской Социалистической Федеративной Советской Республики состоит из полотнища красного (алого) цвета, в левом углу которого - у древка, наверху, помещены золотые буквы Р.С.Ф.С.Р. или надпись: Российская Социалистическая Федеративная Советская Республика. </a:t>
            </a:r>
          </a:p>
          <a:p>
            <a:endParaRPr lang="ru-RU" sz="20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0"/>
            <a:ext cx="8229600" cy="2133600"/>
          </a:xfrm>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1"/>
            <a:tileRect/>
          </a:gradFill>
        </p:spPr>
        <p:txBody>
          <a:bodyPr>
            <a:normAutofit/>
          </a:bodyPr>
          <a:lstStyle/>
          <a:p>
            <a:r>
              <a:rPr lang="ru-RU" b="1" dirty="0" smtClean="0">
                <a:solidFill>
                  <a:srgbClr val="FF0000"/>
                </a:solidFill>
              </a:rPr>
              <a:t>В ночь с 16  на 17 июля 1918г-</a:t>
            </a:r>
            <a:br>
              <a:rPr lang="ru-RU" b="1" dirty="0" smtClean="0">
                <a:solidFill>
                  <a:srgbClr val="FF0000"/>
                </a:solidFill>
              </a:rPr>
            </a:br>
            <a:r>
              <a:rPr lang="ru-RU" b="1" dirty="0" smtClean="0">
                <a:solidFill>
                  <a:srgbClr val="FF0000"/>
                </a:solidFill>
              </a:rPr>
              <a:t>расстрел царской семьи в Екатеринбурге</a:t>
            </a:r>
            <a:endParaRPr lang="ru-RU" b="1" dirty="0">
              <a:solidFill>
                <a:srgbClr val="FF0000"/>
              </a:solidFill>
            </a:endParaRPr>
          </a:p>
        </p:txBody>
      </p:sp>
      <p:sp>
        <p:nvSpPr>
          <p:cNvPr id="3" name="Содержимое 2"/>
          <p:cNvSpPr>
            <a:spLocks noGrp="1"/>
          </p:cNvSpPr>
          <p:nvPr>
            <p:ph idx="1"/>
          </p:nvPr>
        </p:nvSpPr>
        <p:spPr>
          <a:xfrm>
            <a:off x="457200" y="2819400"/>
            <a:ext cx="8229600" cy="3306763"/>
          </a:xfrm>
          <a:gradFill flip="none" rotWithShape="1">
            <a:gsLst>
              <a:gs pos="0">
                <a:srgbClr val="FFEFD1"/>
              </a:gs>
              <a:gs pos="64999">
                <a:srgbClr val="F0EBD5"/>
              </a:gs>
              <a:gs pos="100000">
                <a:srgbClr val="D1C39F"/>
              </a:gs>
            </a:gsLst>
            <a:lin ang="10800000" scaled="1"/>
            <a:tileRect/>
          </a:gradFill>
        </p:spPr>
        <p:txBody>
          <a:bodyPr>
            <a:normAutofit/>
          </a:bodyPr>
          <a:lstStyle/>
          <a:p>
            <a:pPr algn="ctr">
              <a:buNone/>
            </a:pPr>
            <a:r>
              <a:rPr lang="ru-RU" sz="4800" b="1" dirty="0" smtClean="0">
                <a:solidFill>
                  <a:srgbClr val="FF0000"/>
                </a:solidFill>
              </a:rPr>
              <a:t>Объявление «красного террора»</a:t>
            </a:r>
            <a:br>
              <a:rPr lang="ru-RU" sz="4800" b="1" dirty="0" smtClean="0">
                <a:solidFill>
                  <a:srgbClr val="FF0000"/>
                </a:solidFill>
              </a:rPr>
            </a:br>
            <a:r>
              <a:rPr lang="ru-RU" sz="4800" b="1" dirty="0" smtClean="0">
                <a:solidFill>
                  <a:srgbClr val="FF0000"/>
                </a:solidFill>
              </a:rPr>
              <a:t>5 сентября 1918 г.</a:t>
            </a:r>
            <a:endParaRPr lang="ru-RU" sz="4800" dirty="0"/>
          </a:p>
        </p:txBody>
      </p:sp>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143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r>
              <a:rPr lang="ru-RU" sz="3200" b="1" dirty="0" smtClean="0">
                <a:solidFill>
                  <a:srgbClr val="C00000"/>
                </a:solidFill>
              </a:rPr>
              <a:t>Формирование однопартийной системы</a:t>
            </a:r>
            <a:endParaRPr lang="ru-RU" sz="3200" b="1" dirty="0">
              <a:solidFill>
                <a:srgbClr val="C00000"/>
              </a:solidFill>
            </a:endParaRPr>
          </a:p>
        </p:txBody>
      </p:sp>
      <p:sp>
        <p:nvSpPr>
          <p:cNvPr id="3" name="Содержимое 2"/>
          <p:cNvSpPr>
            <a:spLocks noGrp="1"/>
          </p:cNvSpPr>
          <p:nvPr>
            <p:ph idx="1"/>
          </p:nvPr>
        </p:nvSpPr>
        <p:spPr>
          <a:gradFill flip="none" rotWithShape="1">
            <a:gsLst>
              <a:gs pos="0">
                <a:srgbClr val="5E9EFF"/>
              </a:gs>
              <a:gs pos="39999">
                <a:srgbClr val="85C2FF"/>
              </a:gs>
              <a:gs pos="70000">
                <a:srgbClr val="C4D6EB"/>
              </a:gs>
              <a:gs pos="100000">
                <a:srgbClr val="FFEBFA"/>
              </a:gs>
            </a:gsLst>
            <a:lin ang="10800000" scaled="1"/>
            <a:tileRect/>
          </a:gradFill>
          <a:scene3d>
            <a:camera prst="perspectiveRight"/>
            <a:lightRig rig="threePt" dir="t"/>
          </a:scene3d>
        </p:spPr>
        <p:txBody>
          <a:bodyPr>
            <a:normAutofit/>
          </a:bodyPr>
          <a:lstStyle/>
          <a:p>
            <a:r>
              <a:rPr lang="ru-RU" sz="2400" b="1" dirty="0" smtClean="0">
                <a:solidFill>
                  <a:srgbClr val="C00000"/>
                </a:solidFill>
              </a:rPr>
              <a:t>28 ноября 1917г. – кадеты объявлены врагами народа</a:t>
            </a:r>
          </a:p>
          <a:p>
            <a:r>
              <a:rPr lang="ru-RU" sz="2400" b="1" dirty="0" smtClean="0">
                <a:solidFill>
                  <a:srgbClr val="C00000"/>
                </a:solidFill>
              </a:rPr>
              <a:t>Март 1918г. – левые эсеры вышли из правительства. Повод: не согласие с ратификацией Брестского мира.</a:t>
            </a:r>
          </a:p>
          <a:p>
            <a:r>
              <a:rPr lang="ru-RU" sz="2400" b="1" dirty="0" smtClean="0">
                <a:solidFill>
                  <a:srgbClr val="C00000"/>
                </a:solidFill>
              </a:rPr>
              <a:t>6 июля 1918 г.по постановлению ЦК левых эсеров был убит посол Германии            Мирбах, июльское восстание </a:t>
            </a:r>
          </a:p>
          <a:p>
            <a:pPr>
              <a:buNone/>
            </a:pPr>
            <a:endParaRPr lang="ru-RU" sz="2400" b="1" dirty="0" smtClean="0">
              <a:solidFill>
                <a:srgbClr val="C00000"/>
              </a:solidFill>
            </a:endParaRPr>
          </a:p>
          <a:p>
            <a:pPr>
              <a:buNone/>
            </a:pPr>
            <a:r>
              <a:rPr lang="ru-RU" sz="2400" b="1" dirty="0" smtClean="0">
                <a:solidFill>
                  <a:srgbClr val="C00000"/>
                </a:solidFill>
              </a:rPr>
              <a:t>     Левые эсеры  арестованы, расстреляны, выведены из ВЦИК</a:t>
            </a:r>
          </a:p>
          <a:p>
            <a:pPr algn="ctr">
              <a:buNone/>
            </a:pPr>
            <a:r>
              <a:rPr lang="ru-RU" sz="2400" b="1" dirty="0" smtClean="0">
                <a:solidFill>
                  <a:srgbClr val="C00000"/>
                </a:solidFill>
              </a:rPr>
              <a:t>(Лидер партии левых эсеров – М.А. Спиридонова)</a:t>
            </a:r>
          </a:p>
          <a:p>
            <a:pPr algn="ctr">
              <a:buNone/>
            </a:pPr>
            <a:r>
              <a:rPr lang="ru-RU" sz="2400" b="1" dirty="0" smtClean="0">
                <a:solidFill>
                  <a:srgbClr val="C00000"/>
                </a:solidFill>
              </a:rPr>
              <a:t>Установилась однопартийная система</a:t>
            </a:r>
          </a:p>
          <a:p>
            <a:endParaRPr lang="ru-RU" sz="2400" dirty="0"/>
          </a:p>
        </p:txBody>
      </p:sp>
      <p:sp>
        <p:nvSpPr>
          <p:cNvPr id="5" name="Стрелка вниз 4"/>
          <p:cNvSpPr/>
          <p:nvPr/>
        </p:nvSpPr>
        <p:spPr>
          <a:xfrm>
            <a:off x="3810000" y="3276600"/>
            <a:ext cx="484632" cy="457200"/>
          </a:xfrm>
          <a:prstGeom prst="downArrow">
            <a:avLst/>
          </a:prstGeom>
          <a:gradFill>
            <a:gsLst>
              <a:gs pos="0">
                <a:srgbClr val="000000"/>
              </a:gs>
              <a:gs pos="20000">
                <a:srgbClr val="000040"/>
              </a:gs>
              <a:gs pos="50000">
                <a:srgbClr val="400040"/>
              </a:gs>
              <a:gs pos="75000">
                <a:srgbClr val="8F0040"/>
              </a:gs>
              <a:gs pos="89999">
                <a:srgbClr val="F27300"/>
              </a:gs>
              <a:gs pos="100000">
                <a:srgbClr val="FFBF0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blipFill>
            <a:blip r:embed="rId4"/>
            <a:tile tx="0" ty="0" sx="100000" sy="100000" flip="none" algn="tl"/>
          </a:blipFill>
        </p:spPr>
        <p:txBody>
          <a:bodyPr>
            <a:normAutofit/>
          </a:bodyPr>
          <a:lstStyle/>
          <a:p>
            <a:r>
              <a:rPr lang="ru-RU" sz="3200" b="1" dirty="0" smtClean="0">
                <a:solidFill>
                  <a:srgbClr val="FF0000"/>
                </a:solidFill>
              </a:rPr>
              <a:t>В. И. Ленин (Ульянов) – у руля Советской власти</a:t>
            </a:r>
            <a:endParaRPr lang="ru-RU" sz="3200" b="1" dirty="0">
              <a:solidFill>
                <a:srgbClr val="FF0000"/>
              </a:solidFill>
            </a:endParaRPr>
          </a:p>
        </p:txBody>
      </p:sp>
      <p:pic>
        <p:nvPicPr>
          <p:cNvPr id="1026" name="Picture 2" descr="C:\Users\Катя\Desktop\лосев\Images\Portrets\vilenin.jpg"/>
          <p:cNvPicPr>
            <a:picLocks noGrp="1" noChangeAspect="1" noChangeArrowheads="1"/>
          </p:cNvPicPr>
          <p:nvPr>
            <p:ph idx="1"/>
          </p:nvPr>
        </p:nvPicPr>
        <p:blipFill>
          <a:blip r:embed="rId5"/>
          <a:srcRect/>
          <a:stretch>
            <a:fillRect/>
          </a:stretch>
        </p:blipFill>
        <p:spPr bwMode="auto">
          <a:xfrm>
            <a:off x="2915779" y="1600200"/>
            <a:ext cx="3312442" cy="4525963"/>
          </a:xfrm>
          <a:prstGeom prst="rect">
            <a:avLst/>
          </a:prstGeom>
          <a:noFill/>
        </p:spPr>
      </p:pic>
      <p:pic>
        <p:nvPicPr>
          <p:cNvPr id="5" name="how_save.wav">
            <a:hlinkClick r:id="" action="ppaction://media"/>
          </p:cNvPr>
          <p:cNvPicPr>
            <a:picLocks noRot="1" noChangeAspect="1"/>
          </p:cNvPicPr>
          <p:nvPr>
            <a:audioFile r:link="rId1"/>
          </p:nvPr>
        </p:nvPicPr>
        <p:blipFill>
          <a:blip r:embed="rId6"/>
          <a:stretch>
            <a:fillRect/>
          </a:stretch>
        </p:blipFill>
        <p:spPr>
          <a:xfrm>
            <a:off x="1295400" y="5638800"/>
            <a:ext cx="304800" cy="304800"/>
          </a:xfrm>
          <a:prstGeom prst="rect">
            <a:avLst/>
          </a:prstGeom>
        </p:spPr>
      </p:pic>
    </p:spTree>
  </p:cSld>
  <p:clrMapOvr>
    <a:masterClrMapping/>
  </p:clrMapOvr>
  <p:transition>
    <p:dissolve/>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4128"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ru-RU" b="1" dirty="0" smtClean="0">
                <a:solidFill>
                  <a:srgbClr val="C00000"/>
                </a:solidFill>
              </a:rPr>
              <a:t>Л.Д. Троцкий и Советская власть</a:t>
            </a:r>
            <a:endParaRPr lang="ru-RU" b="1" dirty="0">
              <a:solidFill>
                <a:srgbClr val="C00000"/>
              </a:solidFill>
            </a:endParaRPr>
          </a:p>
        </p:txBody>
      </p:sp>
      <p:pic>
        <p:nvPicPr>
          <p:cNvPr id="2050" name="Picture 2" descr="C:\Users\Катя\Desktop\лосев\Images\Portrets\trotski.jpg"/>
          <p:cNvPicPr>
            <a:picLocks noGrp="1" noChangeAspect="1" noChangeArrowheads="1"/>
          </p:cNvPicPr>
          <p:nvPr>
            <p:ph idx="1"/>
          </p:nvPr>
        </p:nvPicPr>
        <p:blipFill>
          <a:blip r:embed="rId4"/>
          <a:srcRect/>
          <a:stretch>
            <a:fillRect/>
          </a:stretch>
        </p:blipFill>
        <p:spPr bwMode="auto">
          <a:xfrm>
            <a:off x="3648075" y="2601119"/>
            <a:ext cx="1847850" cy="2524125"/>
          </a:xfrm>
          <a:prstGeom prst="rect">
            <a:avLst/>
          </a:prstGeom>
          <a:noFill/>
        </p:spPr>
      </p:pic>
      <p:pic>
        <p:nvPicPr>
          <p:cNvPr id="5" name="trockiy.wav">
            <a:hlinkClick r:id="" action="ppaction://media"/>
          </p:cNvPr>
          <p:cNvPicPr>
            <a:picLocks noRot="1" noChangeAspect="1"/>
          </p:cNvPicPr>
          <p:nvPr>
            <a:audioFile r:link="rId1"/>
          </p:nvPr>
        </p:nvPicPr>
        <p:blipFill>
          <a:blip r:embed="rId5"/>
          <a:stretch>
            <a:fillRect/>
          </a:stretch>
        </p:blipFill>
        <p:spPr>
          <a:xfrm>
            <a:off x="1066800" y="5638800"/>
            <a:ext cx="304800" cy="304800"/>
          </a:xfrm>
          <a:prstGeom prst="rect">
            <a:avLst/>
          </a:prstGeom>
        </p:spPr>
      </p:pic>
    </p:spTree>
  </p:cSld>
  <p:clrMapOvr>
    <a:masterClrMapping/>
  </p:clrMapOvr>
  <p:transition>
    <p:dissolve/>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93667"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rgbClr val="FFEFD1"/>
              </a:gs>
              <a:gs pos="64999">
                <a:srgbClr val="F0EBD5"/>
              </a:gs>
              <a:gs pos="100000">
                <a:srgbClr val="D1C39F"/>
              </a:gs>
            </a:gsLst>
            <a:lin ang="5400000" scaled="0"/>
          </a:gradFill>
        </p:spPr>
        <p:txBody>
          <a:bodyPr>
            <a:normAutofit/>
          </a:bodyPr>
          <a:lstStyle/>
          <a:p>
            <a:r>
              <a:rPr lang="ru-RU" sz="3200" b="1" dirty="0" smtClean="0">
                <a:solidFill>
                  <a:srgbClr val="002060"/>
                </a:solidFill>
              </a:rPr>
              <a:t>И.В. Сталин – в первом советском правительстве</a:t>
            </a:r>
            <a:endParaRPr lang="ru-RU" sz="3200" b="1" dirty="0">
              <a:solidFill>
                <a:srgbClr val="002060"/>
              </a:solidFill>
            </a:endParaRPr>
          </a:p>
        </p:txBody>
      </p:sp>
      <p:pic>
        <p:nvPicPr>
          <p:cNvPr id="3074" name="Picture 2" descr="C:\Users\Катя\Desktop\лосев\Images\Portrets\stalin11.gif"/>
          <p:cNvPicPr>
            <a:picLocks noGrp="1" noChangeAspect="1" noChangeArrowheads="1"/>
          </p:cNvPicPr>
          <p:nvPr>
            <p:ph idx="1"/>
          </p:nvPr>
        </p:nvPicPr>
        <p:blipFill>
          <a:blip r:embed="rId3"/>
          <a:srcRect/>
          <a:stretch>
            <a:fillRect/>
          </a:stretch>
        </p:blipFill>
        <p:spPr bwMode="auto">
          <a:xfrm>
            <a:off x="2938462" y="1639094"/>
            <a:ext cx="3267075" cy="4448175"/>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15962"/>
          </a:xfrm>
          <a:gradFill>
            <a:gsLst>
              <a:gs pos="0">
                <a:srgbClr val="CCCCFF"/>
              </a:gs>
              <a:gs pos="17999">
                <a:srgbClr val="99CCFF"/>
              </a:gs>
              <a:gs pos="36000">
                <a:srgbClr val="9966FF"/>
              </a:gs>
              <a:gs pos="61000">
                <a:srgbClr val="CC99FF"/>
              </a:gs>
              <a:gs pos="82001">
                <a:srgbClr val="99CCFF"/>
              </a:gs>
              <a:gs pos="100000">
                <a:srgbClr val="CCCCFF"/>
              </a:gs>
            </a:gsLst>
            <a:lin ang="8100000" scaled="0"/>
          </a:gradFill>
        </p:spPr>
        <p:txBody>
          <a:bodyPr>
            <a:normAutofit fontScale="90000"/>
          </a:bodyPr>
          <a:lstStyle/>
          <a:p>
            <a:r>
              <a:rPr lang="ru-RU" sz="2000" b="1" dirty="0" smtClean="0"/>
              <a:t/>
            </a:r>
            <a:br>
              <a:rPr lang="ru-RU" sz="2000" b="1" dirty="0" smtClean="0"/>
            </a:br>
            <a:r>
              <a:rPr lang="ru-RU" sz="2000" b="1" dirty="0" smtClean="0">
                <a:solidFill>
                  <a:srgbClr val="C00000"/>
                </a:solidFill>
              </a:rPr>
              <a:t>ДЕКЛАРАЦИЯ ПРАВ НАРОДОВ РОССИИ </a:t>
            </a:r>
            <a:r>
              <a:rPr lang="ru-RU" sz="2000" dirty="0" smtClean="0">
                <a:solidFill>
                  <a:srgbClr val="C00000"/>
                </a:solidFill>
              </a:rPr>
              <a:t/>
            </a:r>
            <a:br>
              <a:rPr lang="ru-RU" sz="2000" dirty="0" smtClean="0">
                <a:solidFill>
                  <a:srgbClr val="C00000"/>
                </a:solidFill>
              </a:rPr>
            </a:br>
            <a:r>
              <a:rPr lang="ru-RU" sz="2000" dirty="0" smtClean="0">
                <a:solidFill>
                  <a:srgbClr val="C00000"/>
                </a:solidFill>
              </a:rPr>
              <a:t>2 ноября 1917 г.   (Извлечение)</a:t>
            </a:r>
            <a:r>
              <a:rPr lang="ru-RU" sz="2000" dirty="0" smtClean="0"/>
              <a:t/>
            </a:r>
            <a:br>
              <a:rPr lang="ru-RU" sz="2000" dirty="0" smtClean="0"/>
            </a:br>
            <a:endParaRPr lang="ru-RU" sz="2000" dirty="0"/>
          </a:p>
        </p:txBody>
      </p:sp>
      <p:sp>
        <p:nvSpPr>
          <p:cNvPr id="3" name="Содержимое 2"/>
          <p:cNvSpPr>
            <a:spLocks noGrp="1"/>
          </p:cNvSpPr>
          <p:nvPr>
            <p:ph idx="1"/>
          </p:nvPr>
        </p:nvSpPr>
        <p:spPr>
          <a:gradFill>
            <a:gsLst>
              <a:gs pos="0">
                <a:srgbClr val="5E9EFF"/>
              </a:gs>
              <a:gs pos="39999">
                <a:srgbClr val="85C2FF"/>
              </a:gs>
              <a:gs pos="70000">
                <a:srgbClr val="C4D6EB"/>
              </a:gs>
              <a:gs pos="100000">
                <a:srgbClr val="FFEBFA"/>
              </a:gs>
            </a:gsLst>
            <a:lin ang="8100000" scaled="0"/>
          </a:gradFill>
        </p:spPr>
        <p:txBody>
          <a:bodyPr>
            <a:normAutofit fontScale="62500" lnSpcReduction="20000"/>
          </a:bodyPr>
          <a:lstStyle/>
          <a:p>
            <a:pPr>
              <a:buNone/>
            </a:pPr>
            <a:endParaRPr lang="ru-RU" dirty="0" smtClean="0"/>
          </a:p>
          <a:p>
            <a:r>
              <a:rPr lang="ru-RU" b="1" dirty="0" smtClean="0">
                <a:solidFill>
                  <a:srgbClr val="FF0000"/>
                </a:solidFill>
              </a:rPr>
              <a:t>Совет Народных Комиссаров решил положить в основу деятельности по вопросу о национальностях России следующие начала: </a:t>
            </a:r>
            <a:br>
              <a:rPr lang="ru-RU" b="1" dirty="0" smtClean="0">
                <a:solidFill>
                  <a:srgbClr val="FF0000"/>
                </a:solidFill>
              </a:rPr>
            </a:br>
            <a:r>
              <a:rPr lang="ru-RU" b="1" dirty="0" smtClean="0">
                <a:solidFill>
                  <a:srgbClr val="FF0000"/>
                </a:solidFill>
              </a:rPr>
              <a:t/>
            </a:r>
            <a:br>
              <a:rPr lang="ru-RU" b="1" dirty="0" smtClean="0">
                <a:solidFill>
                  <a:srgbClr val="FF0000"/>
                </a:solidFill>
              </a:rPr>
            </a:br>
            <a:r>
              <a:rPr lang="ru-RU" b="1" dirty="0" smtClean="0">
                <a:solidFill>
                  <a:srgbClr val="FF0000"/>
                </a:solidFill>
              </a:rPr>
              <a:t>1) Равенство и суверенность народов России.</a:t>
            </a:r>
            <a:br>
              <a:rPr lang="ru-RU" b="1" dirty="0" smtClean="0">
                <a:solidFill>
                  <a:srgbClr val="FF0000"/>
                </a:solidFill>
              </a:rPr>
            </a:br>
            <a:r>
              <a:rPr lang="ru-RU" b="1" dirty="0" smtClean="0">
                <a:solidFill>
                  <a:srgbClr val="FF0000"/>
                </a:solidFill>
              </a:rPr>
              <a:t/>
            </a:r>
            <a:br>
              <a:rPr lang="ru-RU" b="1" dirty="0" smtClean="0">
                <a:solidFill>
                  <a:srgbClr val="FF0000"/>
                </a:solidFill>
              </a:rPr>
            </a:br>
            <a:r>
              <a:rPr lang="ru-RU" b="1" dirty="0" smtClean="0">
                <a:solidFill>
                  <a:srgbClr val="FF0000"/>
                </a:solidFill>
              </a:rPr>
              <a:t>2) Право народов России на свободное самоопределение вплоть до отделения и образования самостоятельного государства.</a:t>
            </a:r>
            <a:br>
              <a:rPr lang="ru-RU" b="1" dirty="0" smtClean="0">
                <a:solidFill>
                  <a:srgbClr val="FF0000"/>
                </a:solidFill>
              </a:rPr>
            </a:br>
            <a:r>
              <a:rPr lang="ru-RU" b="1" dirty="0" smtClean="0">
                <a:solidFill>
                  <a:srgbClr val="FF0000"/>
                </a:solidFill>
              </a:rPr>
              <a:t/>
            </a:r>
            <a:br>
              <a:rPr lang="ru-RU" b="1" dirty="0" smtClean="0">
                <a:solidFill>
                  <a:srgbClr val="FF0000"/>
                </a:solidFill>
              </a:rPr>
            </a:br>
            <a:r>
              <a:rPr lang="ru-RU" b="1" dirty="0" smtClean="0">
                <a:solidFill>
                  <a:srgbClr val="FF0000"/>
                </a:solidFill>
              </a:rPr>
              <a:t>3) Отмена всех и всяких национальных и национально-религиозных привилегий и ограничений. </a:t>
            </a:r>
            <a:br>
              <a:rPr lang="ru-RU" b="1" dirty="0" smtClean="0">
                <a:solidFill>
                  <a:srgbClr val="FF0000"/>
                </a:solidFill>
              </a:rPr>
            </a:br>
            <a:r>
              <a:rPr lang="ru-RU" b="1" dirty="0" smtClean="0">
                <a:solidFill>
                  <a:srgbClr val="FF0000"/>
                </a:solidFill>
              </a:rPr>
              <a:t/>
            </a:r>
            <a:br>
              <a:rPr lang="ru-RU" b="1" dirty="0" smtClean="0">
                <a:solidFill>
                  <a:srgbClr val="FF0000"/>
                </a:solidFill>
              </a:rPr>
            </a:br>
            <a:r>
              <a:rPr lang="ru-RU" b="1" dirty="0" smtClean="0">
                <a:solidFill>
                  <a:srgbClr val="FF0000"/>
                </a:solidFill>
              </a:rPr>
              <a:t>4) Свободное развитие национальных меньшинств и этнографических групп, населяющих территорию России. </a:t>
            </a:r>
            <a:br>
              <a:rPr lang="ru-RU" b="1" dirty="0" smtClean="0">
                <a:solidFill>
                  <a:srgbClr val="FF0000"/>
                </a:solidFill>
              </a:rPr>
            </a:br>
            <a:r>
              <a:rPr lang="ru-RU" b="1" dirty="0" smtClean="0">
                <a:solidFill>
                  <a:srgbClr val="FF0000"/>
                </a:solidFill>
              </a:rPr>
              <a:t/>
            </a:r>
            <a:br>
              <a:rPr lang="ru-RU" b="1" dirty="0" smtClean="0">
                <a:solidFill>
                  <a:srgbClr val="FF0000"/>
                </a:solidFill>
              </a:rPr>
            </a:br>
            <a:endParaRPr lang="ru-RU"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flip="none" rotWithShape="1">
            <a:gsLst>
              <a:gs pos="0">
                <a:srgbClr val="CCCCFF"/>
              </a:gs>
              <a:gs pos="17999">
                <a:srgbClr val="99CCFF"/>
              </a:gs>
              <a:gs pos="36000">
                <a:srgbClr val="9966FF"/>
              </a:gs>
              <a:gs pos="61000">
                <a:srgbClr val="CC99FF"/>
              </a:gs>
              <a:gs pos="82001">
                <a:srgbClr val="99CCFF"/>
              </a:gs>
              <a:gs pos="100000">
                <a:srgbClr val="CCCCFF"/>
              </a:gs>
            </a:gsLst>
            <a:lin ang="13500000" scaled="1"/>
            <a:tileRect/>
          </a:gradFill>
        </p:spPr>
        <p:txBody>
          <a:bodyPr>
            <a:noAutofit/>
          </a:bodyPr>
          <a:lstStyle/>
          <a:p>
            <a:r>
              <a:rPr lang="ru-RU" sz="2400" b="1" dirty="0" smtClean="0">
                <a:solidFill>
                  <a:srgbClr val="FF0000"/>
                </a:solidFill>
              </a:rPr>
              <a:t>Декрет о государственной независимости Финляндии</a:t>
            </a:r>
            <a:r>
              <a:rPr lang="ru-RU" sz="2400" dirty="0" smtClean="0">
                <a:solidFill>
                  <a:srgbClr val="FF0000"/>
                </a:solidFill>
              </a:rPr>
              <a:t/>
            </a:r>
            <a:br>
              <a:rPr lang="ru-RU" sz="2400" dirty="0" smtClean="0">
                <a:solidFill>
                  <a:srgbClr val="FF0000"/>
                </a:solidFill>
              </a:rPr>
            </a:br>
            <a:r>
              <a:rPr lang="ru-RU" sz="2400" dirty="0" smtClean="0">
                <a:solidFill>
                  <a:srgbClr val="FF0000"/>
                </a:solidFill>
              </a:rPr>
              <a:t>18(31) декабря 1917 г.</a:t>
            </a:r>
            <a:r>
              <a:rPr lang="ru-RU" sz="2400" dirty="0" smtClean="0">
                <a:solidFill>
                  <a:srgbClr val="C00000"/>
                </a:solidFill>
              </a:rPr>
              <a:t> (Извлечение) </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228600" y="1524000"/>
            <a:ext cx="8915400" cy="5135563"/>
          </a:xfrm>
          <a:gradFill flip="none" rotWithShape="1">
            <a:gsLst>
              <a:gs pos="0">
                <a:srgbClr val="DDEBCF"/>
              </a:gs>
              <a:gs pos="50000">
                <a:srgbClr val="9CB86E"/>
              </a:gs>
              <a:gs pos="100000">
                <a:srgbClr val="156B13"/>
              </a:gs>
            </a:gsLst>
            <a:lin ang="13500000" scaled="1"/>
            <a:tileRect/>
          </a:gradFill>
          <a:scene3d>
            <a:camera prst="obliqueBottomLeft"/>
            <a:lightRig rig="threePt" dir="t"/>
          </a:scene3d>
        </p:spPr>
        <p:txBody>
          <a:bodyPr>
            <a:noAutofit/>
          </a:bodyPr>
          <a:lstStyle/>
          <a:p>
            <a:r>
              <a:rPr lang="ru-RU" sz="2400" b="1" dirty="0" smtClean="0">
                <a:solidFill>
                  <a:srgbClr val="C00000"/>
                </a:solidFill>
              </a:rPr>
              <a:t>В ответ на обращение финляндского правительства о  признании независимости Финляндской Республики Совет Народных Комиссаров, в полном согласии с  принципами  права  наций  на  самоопределение, постановляет:</a:t>
            </a:r>
            <a:br>
              <a:rPr lang="ru-RU" sz="2400" b="1" dirty="0" smtClean="0">
                <a:solidFill>
                  <a:srgbClr val="C00000"/>
                </a:solidFill>
              </a:rPr>
            </a:br>
            <a:r>
              <a:rPr lang="ru-RU" sz="2400" b="1" dirty="0" smtClean="0">
                <a:solidFill>
                  <a:srgbClr val="C00000"/>
                </a:solidFill>
              </a:rPr>
              <a:t>     Войти в Центральный Исполнительный Комитет с предложением:</a:t>
            </a:r>
            <a:br>
              <a:rPr lang="ru-RU" sz="2400" b="1" dirty="0" smtClean="0">
                <a:solidFill>
                  <a:srgbClr val="C00000"/>
                </a:solidFill>
              </a:rPr>
            </a:br>
            <a:r>
              <a:rPr lang="ru-RU" sz="2400" b="1" dirty="0" smtClean="0">
                <a:solidFill>
                  <a:srgbClr val="C00000"/>
                </a:solidFill>
              </a:rPr>
              <a:t>а) признать    государственную   независимость   Финляндской Республики и </a:t>
            </a:r>
            <a:br>
              <a:rPr lang="ru-RU" sz="2400" b="1" dirty="0" smtClean="0">
                <a:solidFill>
                  <a:srgbClr val="C00000"/>
                </a:solidFill>
              </a:rPr>
            </a:br>
            <a:r>
              <a:rPr lang="ru-RU" sz="2400" b="1" dirty="0" smtClean="0">
                <a:solidFill>
                  <a:srgbClr val="C00000"/>
                </a:solidFill>
              </a:rPr>
              <a:t>    б) организовать, по соглашению с финляндским правительством, особую комиссию из представителей обеих сторон для разработки тех практических мероприятий, которые вытекают из отделения Финляндии от России.</a:t>
            </a:r>
            <a:br>
              <a:rPr lang="ru-RU" sz="2400" b="1" dirty="0" smtClean="0">
                <a:solidFill>
                  <a:srgbClr val="C00000"/>
                </a:solidFill>
              </a:rPr>
            </a:br>
            <a:endParaRPr lang="ru-RU" sz="2400" b="1" dirty="0">
              <a:solidFill>
                <a:srgbClr val="C00000"/>
              </a:solidFill>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gradFill flip="none" rotWithShape="1">
            <a:gsLst>
              <a:gs pos="0">
                <a:srgbClr val="DDEBCF"/>
              </a:gs>
              <a:gs pos="50000">
                <a:srgbClr val="9CB86E"/>
              </a:gs>
              <a:gs pos="100000">
                <a:srgbClr val="156B13"/>
              </a:gs>
            </a:gsLst>
            <a:lin ang="2700000" scaled="1"/>
            <a:tileRect/>
          </a:gradFill>
        </p:spPr>
        <p:txBody>
          <a:bodyPr>
            <a:noAutofit/>
          </a:bodyPr>
          <a:lstStyle/>
          <a:p>
            <a:r>
              <a:rPr lang="ru-RU" sz="2400" b="1" dirty="0" smtClean="0"/>
              <a:t/>
            </a:r>
            <a:br>
              <a:rPr lang="ru-RU" sz="2400" b="1" dirty="0" smtClean="0"/>
            </a:br>
            <a:r>
              <a:rPr lang="ru-RU" sz="2400" b="1" dirty="0" smtClean="0"/>
              <a:t/>
            </a:r>
            <a:br>
              <a:rPr lang="ru-RU" sz="2400" b="1" dirty="0" smtClean="0"/>
            </a:br>
            <a:r>
              <a:rPr lang="ru-RU" sz="2400" b="1" dirty="0" smtClean="0">
                <a:solidFill>
                  <a:srgbClr val="FF0000"/>
                </a:solidFill>
              </a:rPr>
              <a:t>Декрет об уничтожении сословий и гражданских чинов</a:t>
            </a:r>
            <a:br>
              <a:rPr lang="ru-RU" sz="2400" b="1" dirty="0" smtClean="0">
                <a:solidFill>
                  <a:srgbClr val="FF0000"/>
                </a:solidFill>
              </a:rPr>
            </a:br>
            <a:r>
              <a:rPr lang="ru-RU" sz="2400" b="1" dirty="0" smtClean="0">
                <a:solidFill>
                  <a:srgbClr val="FF0000"/>
                </a:solidFill>
              </a:rPr>
              <a:t>11(24) ноября 1917 г.</a:t>
            </a:r>
            <a:r>
              <a:rPr lang="ru-RU" sz="2400" dirty="0" smtClean="0">
                <a:solidFill>
                  <a:srgbClr val="C00000"/>
                </a:solidFill>
              </a:rPr>
              <a:t> (Извлечение) </a:t>
            </a:r>
            <a:r>
              <a:rPr lang="ru-RU" sz="2400" b="1" dirty="0" smtClean="0"/>
              <a:t/>
            </a:r>
            <a:br>
              <a:rPr lang="ru-RU" sz="2400" b="1" dirty="0" smtClean="0"/>
            </a:br>
            <a:r>
              <a:rPr lang="ru-RU" sz="2400" b="1" dirty="0" smtClean="0"/>
              <a:t> </a:t>
            </a:r>
            <a:br>
              <a:rPr lang="ru-RU" sz="2400" b="1" dirty="0" smtClean="0"/>
            </a:br>
            <a:endParaRPr lang="ru-RU" sz="2400" b="1" dirty="0"/>
          </a:p>
        </p:txBody>
      </p:sp>
      <p:sp>
        <p:nvSpPr>
          <p:cNvPr id="3" name="Содержимое 2"/>
          <p:cNvSpPr>
            <a:spLocks noGrp="1"/>
          </p:cNvSpPr>
          <p:nvPr>
            <p:ph idx="1"/>
          </p:nvPr>
        </p:nvSpPr>
        <p:spPr>
          <a:solidFill>
            <a:srgbClr val="FFFF99"/>
          </a:solidFill>
          <a:ln>
            <a:solidFill>
              <a:srgbClr val="FF0000"/>
            </a:solidFill>
          </a:ln>
          <a:scene3d>
            <a:camera prst="perspectiveLeft"/>
            <a:lightRig rig="threePt" dir="t"/>
          </a:scene3d>
        </p:spPr>
        <p:txBody>
          <a:bodyPr>
            <a:normAutofit lnSpcReduction="10000"/>
          </a:bodyPr>
          <a:lstStyle/>
          <a:p>
            <a:r>
              <a:rPr lang="ru-RU" sz="2000" b="1" dirty="0" smtClean="0">
                <a:solidFill>
                  <a:srgbClr val="7030A0"/>
                </a:solidFill>
              </a:rPr>
              <a:t>Все  существовавшие  доныне  в  России  сословия  и сословные деления граждан,  сословные привилегии  и  ограничения, сословные  организации  и  учреждения,  а равно и все гражданские чины упраздняются.</a:t>
            </a:r>
          </a:p>
          <a:p>
            <a:r>
              <a:rPr lang="ru-RU" sz="2000" b="1" dirty="0" smtClean="0">
                <a:solidFill>
                  <a:srgbClr val="7030A0"/>
                </a:solidFill>
              </a:rPr>
              <a:t>Всякие   звания   (дворянина,   купца,    мещанина, крестьянина   и  пр.),  титулы  (княжеские,  графские  и  пр.)  и наименования  гражданских  чинов  (тайные,   статские   и   проч. советники)  уничтожаются  и  устанавливается одно общее для всего населения России наименование граждан Российской Республики.</a:t>
            </a:r>
          </a:p>
          <a:p>
            <a:r>
              <a:rPr lang="ru-RU" sz="2000" b="1" dirty="0" smtClean="0">
                <a:solidFill>
                  <a:srgbClr val="7030A0"/>
                </a:solidFill>
              </a:rPr>
              <a:t>Ст. 3.  Имущества дворянских сословных учреждений немедленно передаются соответствующим земским самоуправлениям.</a:t>
            </a:r>
          </a:p>
          <a:p>
            <a:r>
              <a:rPr lang="ru-RU" sz="2000" b="1" dirty="0" smtClean="0">
                <a:solidFill>
                  <a:srgbClr val="7030A0"/>
                </a:solidFill>
              </a:rPr>
              <a:t>Подписали:</a:t>
            </a:r>
            <a:br>
              <a:rPr lang="ru-RU" sz="2000" b="1" dirty="0" smtClean="0">
                <a:solidFill>
                  <a:srgbClr val="7030A0"/>
                </a:solidFill>
              </a:rPr>
            </a:br>
            <a:r>
              <a:rPr lang="ru-RU" sz="2000" b="1" dirty="0" smtClean="0">
                <a:solidFill>
                  <a:srgbClr val="7030A0"/>
                </a:solidFill>
              </a:rPr>
              <a:t>Председатель Центрального Исполнительного Комитета    Я.Свердлов.</a:t>
            </a:r>
          </a:p>
          <a:p>
            <a:r>
              <a:rPr lang="ru-RU" sz="2000" b="1" dirty="0" smtClean="0">
                <a:solidFill>
                  <a:srgbClr val="7030A0"/>
                </a:solidFill>
              </a:rPr>
              <a:t>Председатель Совета Народных Комиссаров    Вл.Ульянов (Ленин).</a:t>
            </a:r>
          </a:p>
          <a:p>
            <a:endParaRPr lang="ru-RU" sz="2000" dirty="0"/>
          </a:p>
        </p:txBody>
      </p:sp>
    </p:spTree>
  </p:cSld>
  <p:clrMapOvr>
    <a:masterClrMapping/>
  </p:clrMapOvr>
  <p:transition>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a:gradFill>
            <a:gsLst>
              <a:gs pos="0">
                <a:srgbClr val="FFEFD1"/>
              </a:gs>
              <a:gs pos="64999">
                <a:srgbClr val="F0EBD5"/>
              </a:gs>
              <a:gs pos="100000">
                <a:srgbClr val="D1C39F"/>
              </a:gs>
            </a:gsLst>
            <a:lin ang="16200000" scaled="0"/>
          </a:gradFill>
        </p:spPr>
        <p:txBody>
          <a:bodyPr>
            <a:noAutofit/>
          </a:bodyPr>
          <a:lstStyle/>
          <a:p>
            <a:r>
              <a:rPr lang="ru-RU" sz="2000" dirty="0" smtClean="0">
                <a:solidFill>
                  <a:srgbClr val="FF0000"/>
                </a:solidFill>
              </a:rPr>
              <a:t/>
            </a:r>
            <a:br>
              <a:rPr lang="ru-RU" sz="2000" dirty="0" smtClean="0">
                <a:solidFill>
                  <a:srgbClr val="FF0000"/>
                </a:solidFill>
              </a:rPr>
            </a:br>
            <a:r>
              <a:rPr lang="ru-RU" sz="2000" dirty="0" smtClean="0">
                <a:solidFill>
                  <a:srgbClr val="FF0000"/>
                </a:solidFill>
              </a:rPr>
              <a:t/>
            </a:r>
            <a:br>
              <a:rPr lang="ru-RU" sz="2000" dirty="0" smtClean="0">
                <a:solidFill>
                  <a:srgbClr val="FF0000"/>
                </a:solidFill>
              </a:rPr>
            </a:br>
            <a:r>
              <a:rPr lang="ru-RU" sz="2000" dirty="0" smtClean="0">
                <a:solidFill>
                  <a:srgbClr val="FF0000"/>
                </a:solidFill>
              </a:rPr>
              <a:t>Из декрета СНК о суде</a:t>
            </a:r>
            <a:br>
              <a:rPr lang="ru-RU" sz="2000" dirty="0" smtClean="0">
                <a:solidFill>
                  <a:srgbClr val="FF0000"/>
                </a:solidFill>
              </a:rPr>
            </a:br>
            <a:r>
              <a:rPr lang="ru-RU" sz="2000" dirty="0" smtClean="0">
                <a:solidFill>
                  <a:srgbClr val="FF0000"/>
                </a:solidFill>
              </a:rPr>
              <a:t>24 ноября 1917 г.</a:t>
            </a:r>
            <a:r>
              <a:rPr lang="ru-RU" sz="2000" dirty="0" smtClean="0">
                <a:solidFill>
                  <a:srgbClr val="C00000"/>
                </a:solidFill>
              </a:rPr>
              <a:t> (Извлечение )</a:t>
            </a:r>
            <a:r>
              <a:rPr lang="ru-RU" sz="2000" dirty="0" smtClean="0">
                <a:solidFill>
                  <a:srgbClr val="FF0000"/>
                </a:solidFill>
              </a:rPr>
              <a:t/>
            </a:r>
            <a:br>
              <a:rPr lang="ru-RU" sz="2000" dirty="0" smtClean="0">
                <a:solidFill>
                  <a:srgbClr val="FF0000"/>
                </a:solidFill>
              </a:rPr>
            </a:br>
            <a:r>
              <a:rPr lang="ru-RU" sz="2000" dirty="0" smtClean="0">
                <a:solidFill>
                  <a:srgbClr val="FF0000"/>
                </a:solidFill>
              </a:rPr>
              <a:t> </a:t>
            </a:r>
            <a:br>
              <a:rPr lang="ru-RU" sz="2000" dirty="0" smtClean="0">
                <a:solidFill>
                  <a:srgbClr val="FF0000"/>
                </a:solidFill>
              </a:rPr>
            </a:br>
            <a:endParaRPr lang="ru-RU" sz="2000" dirty="0">
              <a:solidFill>
                <a:srgbClr val="FF0000"/>
              </a:solidFill>
            </a:endParaRPr>
          </a:p>
        </p:txBody>
      </p:sp>
      <p:sp>
        <p:nvSpPr>
          <p:cNvPr id="3" name="Содержимое 2"/>
          <p:cNvSpPr>
            <a:spLocks noGrp="1"/>
          </p:cNvSpPr>
          <p:nvPr>
            <p:ph idx="1"/>
          </p:nvPr>
        </p:nvSpPr>
        <p:spPr>
          <a:gradFill>
            <a:gsLst>
              <a:gs pos="0">
                <a:srgbClr val="8488C4"/>
              </a:gs>
              <a:gs pos="53000">
                <a:srgbClr val="D4DEFF"/>
              </a:gs>
              <a:gs pos="83000">
                <a:srgbClr val="D4DEFF"/>
              </a:gs>
              <a:gs pos="100000">
                <a:srgbClr val="96AB94"/>
              </a:gs>
            </a:gsLst>
            <a:lin ang="16200000" scaled="0"/>
          </a:gradFill>
          <a:scene3d>
            <a:camera prst="perspectiveRelaxedModerately"/>
            <a:lightRig rig="threePt" dir="t"/>
          </a:scene3d>
        </p:spPr>
        <p:txBody>
          <a:bodyPr>
            <a:normAutofit fontScale="92500" lnSpcReduction="10000"/>
          </a:bodyPr>
          <a:lstStyle/>
          <a:p>
            <a:r>
              <a:rPr lang="ru-RU" sz="2000" dirty="0" smtClean="0">
                <a:solidFill>
                  <a:srgbClr val="C00000"/>
                </a:solidFill>
              </a:rPr>
              <a:t>Упразднить    доныне    существующие    общие    судебные установления,   как-то:   окружные   суды,   судебные   палаты  и Правительствующий  сенат  со  всеми  департаментами,  военные   и морские  суды  всех  наименований,  а  также  коммерческие  суды, заменяя все эти установления  судами,  образуемыми  на  основании демократических выборов.</a:t>
            </a:r>
          </a:p>
          <a:p>
            <a:r>
              <a:rPr lang="ru-RU" sz="2000" dirty="0" smtClean="0">
                <a:solidFill>
                  <a:srgbClr val="C00000"/>
                </a:solidFill>
              </a:rPr>
              <a:t>Местные суды решают дела именем Российской  Республики </a:t>
            </a:r>
          </a:p>
          <a:p>
            <a:r>
              <a:rPr lang="ru-RU" sz="2000" dirty="0" smtClean="0">
                <a:solidFill>
                  <a:srgbClr val="C00000"/>
                </a:solidFill>
              </a:rPr>
              <a:t>Для борьбы против контрреволюционных сил в видах принятия мер ограждения от них революции и  ее  завоеваний,  а  равно  для решения  дел о борьбе с мародерством и хищничеством,  саботажем и прочими злоупотреблениями торговцев, промышленников, чиновников и прочих  лиц,  учреждаются  рабочие  и  крестьянские революционные трибуналы  в  составе  одного  председателя  и  шести   очередных заседателей,   избираемых  губернскими  или  городскими  Советами рабочих, солдатских и крестьянских депутатов.</a:t>
            </a:r>
            <a:endParaRPr lang="ru-RU" sz="2000" dirty="0">
              <a:solidFill>
                <a:srgbClr val="C00000"/>
              </a:solidFill>
            </a:endParaRPr>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28600"/>
            <a:ext cx="8229600" cy="838200"/>
          </a:xfrm>
          <a:gradFill flip="none" rotWithShape="1">
            <a:gsLst>
              <a:gs pos="0">
                <a:srgbClr val="CCCCFF"/>
              </a:gs>
              <a:gs pos="17999">
                <a:srgbClr val="99CCFF"/>
              </a:gs>
              <a:gs pos="36000">
                <a:srgbClr val="9966FF"/>
              </a:gs>
              <a:gs pos="61000">
                <a:srgbClr val="CC99FF"/>
              </a:gs>
              <a:gs pos="82001">
                <a:srgbClr val="99CCFF"/>
              </a:gs>
              <a:gs pos="100000">
                <a:srgbClr val="CCCCFF"/>
              </a:gs>
            </a:gsLst>
            <a:lin ang="2700000" scaled="1"/>
            <a:tileRect/>
          </a:gradFill>
        </p:spPr>
        <p:txBody>
          <a:bodyPr>
            <a:normAutofit fontScale="90000"/>
          </a:bodyPr>
          <a:lstStyle/>
          <a:p>
            <a:r>
              <a:rPr lang="ru-RU" sz="3200" b="1" dirty="0" smtClean="0"/>
              <a:t/>
            </a:r>
            <a:br>
              <a:rPr lang="ru-RU" sz="3200" b="1" dirty="0" smtClean="0"/>
            </a:br>
            <a:r>
              <a:rPr lang="ru-RU" sz="2700" b="1" dirty="0" smtClean="0">
                <a:solidFill>
                  <a:srgbClr val="FF0000"/>
                </a:solidFill>
              </a:rPr>
              <a:t>Декрет о национализации банков</a:t>
            </a:r>
            <a:r>
              <a:rPr lang="ru-RU" sz="2700" dirty="0" smtClean="0">
                <a:solidFill>
                  <a:srgbClr val="FF0000"/>
                </a:solidFill>
              </a:rPr>
              <a:t/>
            </a:r>
            <a:br>
              <a:rPr lang="ru-RU" sz="2700" dirty="0" smtClean="0">
                <a:solidFill>
                  <a:srgbClr val="FF0000"/>
                </a:solidFill>
              </a:rPr>
            </a:br>
            <a:r>
              <a:rPr lang="ru-RU" sz="2700" dirty="0" smtClean="0">
                <a:solidFill>
                  <a:srgbClr val="FF0000"/>
                </a:solidFill>
              </a:rPr>
              <a:t>14(27) декабря 1917 г.</a:t>
            </a:r>
            <a:r>
              <a:rPr lang="ru-RU" sz="2800" dirty="0" smtClean="0">
                <a:solidFill>
                  <a:srgbClr val="C00000"/>
                </a:solidFill>
              </a:rPr>
              <a:t> (Извлечение )</a:t>
            </a:r>
            <a:r>
              <a:rPr lang="ru-RU" sz="2700" dirty="0" smtClean="0"/>
              <a:t/>
            </a:r>
            <a:br>
              <a:rPr lang="ru-RU" sz="2700" dirty="0" smtClean="0"/>
            </a:br>
            <a:endParaRPr lang="ru-RU" sz="2700" dirty="0"/>
          </a:p>
        </p:txBody>
      </p:sp>
      <p:sp>
        <p:nvSpPr>
          <p:cNvPr id="3" name="Содержимое 2"/>
          <p:cNvSpPr>
            <a:spLocks noGrp="1"/>
          </p:cNvSpPr>
          <p:nvPr>
            <p:ph idx="1"/>
          </p:nvPr>
        </p:nvSpPr>
        <p:spPr>
          <a:xfrm>
            <a:off x="457200" y="1219200"/>
            <a:ext cx="8229600" cy="5638800"/>
          </a:xfrm>
          <a:gradFill flip="none" rotWithShape="1">
            <a:gsLst>
              <a:gs pos="0">
                <a:srgbClr val="5E9EFF"/>
              </a:gs>
              <a:gs pos="39999">
                <a:srgbClr val="85C2FF"/>
              </a:gs>
              <a:gs pos="70000">
                <a:srgbClr val="C4D6EB"/>
              </a:gs>
              <a:gs pos="100000">
                <a:srgbClr val="FFEBFA"/>
              </a:gs>
            </a:gsLst>
            <a:lin ang="5400000" scaled="1"/>
            <a:tileRect/>
          </a:gradFill>
          <a:scene3d>
            <a:camera prst="perspectiveLeft"/>
            <a:lightRig rig="threePt" dir="t"/>
          </a:scene3d>
        </p:spPr>
        <p:txBody>
          <a:bodyPr>
            <a:noAutofit/>
          </a:bodyPr>
          <a:lstStyle/>
          <a:p>
            <a:r>
              <a:rPr lang="ru-RU" sz="2000" b="1" dirty="0" smtClean="0">
                <a:solidFill>
                  <a:srgbClr val="FF0000"/>
                </a:solidFill>
              </a:rPr>
              <a:t>В интересах  правильной  организации народного хозяйства,  в интересах  решительного   искоренения   банковой   спекуляции   и всемерного  освобождения  рабочих,  крестьян  и всего трудящегося населения  от  эксплуатации  банковым   капиталом   и   в   целях образования  подлинно  служащего  интересам  народа  и  беднейших классов  –  единого  народного   банка   Российской   Республики, Центральный Исполнительный Комитет постановляет:</a:t>
            </a:r>
            <a:br>
              <a:rPr lang="ru-RU" sz="2000" b="1" dirty="0" smtClean="0">
                <a:solidFill>
                  <a:srgbClr val="FF0000"/>
                </a:solidFill>
              </a:rPr>
            </a:br>
            <a:r>
              <a:rPr lang="ru-RU" sz="2000" b="1" dirty="0" smtClean="0">
                <a:solidFill>
                  <a:srgbClr val="FF0000"/>
                </a:solidFill>
              </a:rPr>
              <a:t>     1) Банковое дело объявляется государственной монополией. </a:t>
            </a:r>
            <a:br>
              <a:rPr lang="ru-RU" sz="2000" b="1" dirty="0" smtClean="0">
                <a:solidFill>
                  <a:srgbClr val="FF0000"/>
                </a:solidFill>
              </a:rPr>
            </a:br>
            <a:r>
              <a:rPr lang="ru-RU" sz="2000" b="1" dirty="0" smtClean="0">
                <a:solidFill>
                  <a:srgbClr val="FF0000"/>
                </a:solidFill>
              </a:rPr>
              <a:t>     2) Все   ныне   существующие  частные  акционерные  банки  и банкирские конторы объединяются с Государственным банком.</a:t>
            </a:r>
            <a:br>
              <a:rPr lang="ru-RU" sz="2000" b="1" dirty="0" smtClean="0">
                <a:solidFill>
                  <a:srgbClr val="FF0000"/>
                </a:solidFill>
              </a:rPr>
            </a:br>
            <a:r>
              <a:rPr lang="ru-RU" sz="2000" b="1" dirty="0" smtClean="0">
                <a:solidFill>
                  <a:srgbClr val="FF0000"/>
                </a:solidFill>
              </a:rPr>
              <a:t>     3) Активы и пассивы ликвидируемых  предприятий  перенимаются Государственным банком.</a:t>
            </a:r>
            <a:br>
              <a:rPr lang="ru-RU" sz="2000" b="1" dirty="0" smtClean="0">
                <a:solidFill>
                  <a:srgbClr val="FF0000"/>
                </a:solidFill>
              </a:rPr>
            </a:br>
            <a:r>
              <a:rPr lang="ru-RU" sz="2000" b="1" dirty="0" smtClean="0">
                <a:solidFill>
                  <a:srgbClr val="FF0000"/>
                </a:solidFill>
              </a:rPr>
              <a:t>     4) Порядок  слияния  частных банков с Государственным банком определяется особым декретом.</a:t>
            </a:r>
            <a:br>
              <a:rPr lang="ru-RU" sz="2000" b="1" dirty="0" smtClean="0">
                <a:solidFill>
                  <a:srgbClr val="FF0000"/>
                </a:solidFill>
              </a:rPr>
            </a:br>
            <a:r>
              <a:rPr lang="ru-RU" sz="2000" b="1" dirty="0" smtClean="0">
                <a:solidFill>
                  <a:srgbClr val="FF0000"/>
                </a:solidFill>
              </a:rPr>
              <a:t>     5) Временное управление  делами  частных  банков  передается совету Государственного банка.</a:t>
            </a:r>
            <a:br>
              <a:rPr lang="ru-RU" sz="2000" b="1" dirty="0" smtClean="0">
                <a:solidFill>
                  <a:srgbClr val="FF0000"/>
                </a:solidFill>
              </a:rPr>
            </a:br>
            <a:r>
              <a:rPr lang="ru-RU" sz="2000" b="1" dirty="0" smtClean="0">
                <a:solidFill>
                  <a:srgbClr val="FF0000"/>
                </a:solidFill>
              </a:rPr>
              <a:t>     6) Интересы мелких вкладчиков будут целиком обеспечены.</a:t>
            </a:r>
            <a:br>
              <a:rPr lang="ru-RU" sz="2000" b="1" dirty="0" smtClean="0">
                <a:solidFill>
                  <a:srgbClr val="FF0000"/>
                </a:solidFill>
              </a:rPr>
            </a:br>
            <a:r>
              <a:rPr lang="ru-RU" sz="2000" b="1" dirty="0" smtClean="0">
                <a:solidFill>
                  <a:srgbClr val="FF0000"/>
                </a:solidFill>
              </a:rPr>
              <a:t> </a:t>
            </a:r>
          </a:p>
          <a:p>
            <a:endParaRPr lang="ru-RU"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rgbClr val="CCCCFF"/>
              </a:gs>
              <a:gs pos="17999">
                <a:srgbClr val="99CCFF"/>
              </a:gs>
              <a:gs pos="36000">
                <a:srgbClr val="9966FF"/>
              </a:gs>
              <a:gs pos="61000">
                <a:srgbClr val="CC99FF"/>
              </a:gs>
              <a:gs pos="82001">
                <a:srgbClr val="99CCFF"/>
              </a:gs>
              <a:gs pos="100000">
                <a:srgbClr val="CCCCFF"/>
              </a:gs>
            </a:gsLst>
            <a:lin ang="5400000" scaled="0"/>
          </a:gradFill>
        </p:spPr>
        <p:txBody>
          <a:bodyPr>
            <a:normAutofit/>
          </a:bodyPr>
          <a:lstStyle/>
          <a:p>
            <a:r>
              <a:rPr lang="ru-RU" sz="3200" b="1" dirty="0" smtClean="0">
                <a:solidFill>
                  <a:srgbClr val="FF0000"/>
                </a:solidFill>
              </a:rPr>
              <a:t>Создание ВСНХ</a:t>
            </a:r>
            <a:br>
              <a:rPr lang="ru-RU" sz="3200" b="1" dirty="0" smtClean="0">
                <a:solidFill>
                  <a:srgbClr val="FF0000"/>
                </a:solidFill>
              </a:rPr>
            </a:br>
            <a:r>
              <a:rPr lang="ru-RU" sz="3200" b="1" dirty="0" smtClean="0">
                <a:solidFill>
                  <a:srgbClr val="FF0000"/>
                </a:solidFill>
              </a:rPr>
              <a:t>2 декабря 1917г.</a:t>
            </a:r>
            <a:endParaRPr lang="ru-RU" sz="3200" b="1" dirty="0">
              <a:solidFill>
                <a:srgbClr val="FF0000"/>
              </a:solidFill>
            </a:endParaRPr>
          </a:p>
        </p:txBody>
      </p:sp>
      <p:sp>
        <p:nvSpPr>
          <p:cNvPr id="3" name="Содержимое 2"/>
          <p:cNvSpPr>
            <a:spLocks noGrp="1"/>
          </p:cNvSpPr>
          <p:nvPr>
            <p:ph idx="1"/>
          </p:nvPr>
        </p:nvSpPr>
        <p:spPr>
          <a:gradFill>
            <a:gsLst>
              <a:gs pos="0">
                <a:srgbClr val="CCCCFF"/>
              </a:gs>
              <a:gs pos="17999">
                <a:srgbClr val="99CCFF"/>
              </a:gs>
              <a:gs pos="36000">
                <a:srgbClr val="9966FF"/>
              </a:gs>
              <a:gs pos="61000">
                <a:srgbClr val="CC99FF"/>
              </a:gs>
              <a:gs pos="82001">
                <a:srgbClr val="99CCFF"/>
              </a:gs>
              <a:gs pos="100000">
                <a:srgbClr val="CCCCFF"/>
              </a:gs>
            </a:gsLst>
            <a:lin ang="5400000" scaled="0"/>
          </a:gradFill>
          <a:scene3d>
            <a:camera prst="perspectiveRight"/>
            <a:lightRig rig="threePt" dir="t"/>
          </a:scene3d>
        </p:spPr>
        <p:txBody>
          <a:bodyPr/>
          <a:lstStyle/>
          <a:p>
            <a:pPr>
              <a:buNone/>
            </a:pPr>
            <a:r>
              <a:rPr lang="ru-RU" dirty="0" smtClean="0"/>
              <a:t>     </a:t>
            </a:r>
          </a:p>
          <a:p>
            <a:pPr>
              <a:buNone/>
            </a:pPr>
            <a:endParaRPr lang="ru-RU" dirty="0" smtClean="0"/>
          </a:p>
          <a:p>
            <a:pPr algn="ctr">
              <a:buNone/>
            </a:pPr>
            <a:r>
              <a:rPr lang="ru-RU" sz="4800" b="1" dirty="0" smtClean="0">
                <a:solidFill>
                  <a:srgbClr val="7030A0"/>
                </a:solidFill>
              </a:rPr>
              <a:t>Высший совет народного хозяйства - управление госсектором экономики</a:t>
            </a:r>
            <a:endParaRPr lang="ru-RU" sz="4800" b="1" dirty="0">
              <a:solidFill>
                <a:srgbClr val="7030A0"/>
              </a:solidFill>
            </a:endParaRPr>
          </a:p>
        </p:txBody>
      </p:sp>
    </p:spTree>
  </p:cSld>
  <p:clrMapOvr>
    <a:masterClrMapping/>
  </p:clrMapOvr>
  <p:transition>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rgbClr val="5E9EFF"/>
              </a:gs>
              <a:gs pos="39999">
                <a:srgbClr val="85C2FF"/>
              </a:gs>
              <a:gs pos="70000">
                <a:srgbClr val="C4D6EB"/>
              </a:gs>
              <a:gs pos="100000">
                <a:srgbClr val="FFEBFA"/>
              </a:gs>
            </a:gsLst>
            <a:lin ang="16200000" scaled="0"/>
          </a:gradFill>
        </p:spPr>
        <p:txBody>
          <a:bodyPr>
            <a:normAutofit/>
          </a:bodyPr>
          <a:lstStyle/>
          <a:p>
            <a:r>
              <a:rPr lang="ru-RU" sz="3200" b="1" dirty="0" smtClean="0">
                <a:solidFill>
                  <a:srgbClr val="FF0000"/>
                </a:solidFill>
              </a:rPr>
              <a:t>Создание ВЧК</a:t>
            </a:r>
            <a:br>
              <a:rPr lang="ru-RU" sz="3200" b="1" dirty="0" smtClean="0">
                <a:solidFill>
                  <a:srgbClr val="FF0000"/>
                </a:solidFill>
              </a:rPr>
            </a:br>
            <a:r>
              <a:rPr lang="ru-RU" sz="3200" b="1" dirty="0" smtClean="0">
                <a:solidFill>
                  <a:srgbClr val="FF0000"/>
                </a:solidFill>
              </a:rPr>
              <a:t>7 декабря 1917г.</a:t>
            </a:r>
            <a:endParaRPr lang="ru-RU" sz="3200" b="1" dirty="0">
              <a:solidFill>
                <a:srgbClr val="FF0000"/>
              </a:solidFill>
            </a:endParaRPr>
          </a:p>
        </p:txBody>
      </p:sp>
      <p:sp>
        <p:nvSpPr>
          <p:cNvPr id="3" name="Содержимое 2"/>
          <p:cNvSpPr>
            <a:spLocks noGrp="1"/>
          </p:cNvSpPr>
          <p:nvPr>
            <p:ph idx="1"/>
          </p:nvPr>
        </p:nvSpPr>
        <p:spPr>
          <a:gradFill>
            <a:gsLst>
              <a:gs pos="0">
                <a:srgbClr val="FBEAC7"/>
              </a:gs>
              <a:gs pos="17999">
                <a:srgbClr val="FEE7F2"/>
              </a:gs>
              <a:gs pos="36000">
                <a:srgbClr val="FAC77D"/>
              </a:gs>
              <a:gs pos="61000">
                <a:srgbClr val="FBA97D"/>
              </a:gs>
              <a:gs pos="82001">
                <a:srgbClr val="FBD49C"/>
              </a:gs>
              <a:gs pos="100000">
                <a:srgbClr val="FEE7F2"/>
              </a:gs>
            </a:gsLst>
            <a:lin ang="16200000" scaled="0"/>
          </a:gradFill>
          <a:scene3d>
            <a:camera prst="perspectiveLeft"/>
            <a:lightRig rig="threePt" dir="t"/>
          </a:scene3d>
        </p:spPr>
        <p:txBody>
          <a:bodyPr>
            <a:normAutofit fontScale="92500" lnSpcReduction="10000"/>
          </a:bodyPr>
          <a:lstStyle/>
          <a:p>
            <a:r>
              <a:rPr lang="ru-RU" sz="2800" b="1" dirty="0" smtClean="0">
                <a:solidFill>
                  <a:srgbClr val="FF0000"/>
                </a:solidFill>
              </a:rPr>
              <a:t>Орган прямых политических репрессий –</a:t>
            </a:r>
          </a:p>
          <a:p>
            <a:pPr>
              <a:buNone/>
            </a:pPr>
            <a:r>
              <a:rPr lang="ru-RU" sz="2800" b="1" dirty="0" smtClean="0">
                <a:solidFill>
                  <a:srgbClr val="FF0000"/>
                </a:solidFill>
              </a:rPr>
              <a:t>Всероссийская Чрезвычайная комиссия по</a:t>
            </a:r>
          </a:p>
          <a:p>
            <a:pPr>
              <a:buNone/>
            </a:pPr>
            <a:r>
              <a:rPr lang="ru-RU" sz="2800" b="1" dirty="0" smtClean="0">
                <a:solidFill>
                  <a:srgbClr val="FF0000"/>
                </a:solidFill>
              </a:rPr>
              <a:t>борьбе с контрреволюцией и саботажем</a:t>
            </a:r>
          </a:p>
          <a:p>
            <a:pPr>
              <a:buNone/>
            </a:pPr>
            <a:r>
              <a:rPr lang="ru-RU" sz="2800" b="1" dirty="0" smtClean="0">
                <a:solidFill>
                  <a:srgbClr val="FF0000"/>
                </a:solidFill>
              </a:rPr>
              <a:t>во главе с Феликсом Дзержинским</a:t>
            </a:r>
          </a:p>
          <a:p>
            <a:pPr algn="ctr">
              <a:buNone/>
            </a:pPr>
            <a:r>
              <a:rPr lang="ru-RU" sz="2800" b="1" dirty="0" smtClean="0">
                <a:solidFill>
                  <a:srgbClr val="FF0000"/>
                </a:solidFill>
              </a:rPr>
              <a:t> </a:t>
            </a:r>
            <a:r>
              <a:rPr lang="ru-RU" sz="2800" b="1" dirty="0" smtClean="0"/>
              <a:t>«железный Феликс</a:t>
            </a:r>
            <a:r>
              <a:rPr lang="ru-RU" sz="2800" b="1" dirty="0" smtClean="0">
                <a:solidFill>
                  <a:srgbClr val="FF0000"/>
                </a:solidFill>
              </a:rPr>
              <a:t>»</a:t>
            </a:r>
          </a:p>
          <a:p>
            <a:pPr algn="ctr">
              <a:buNone/>
            </a:pPr>
            <a:r>
              <a:rPr lang="ru-RU" sz="2800" b="1" dirty="0" smtClean="0">
                <a:solidFill>
                  <a:srgbClr val="FF0000"/>
                </a:solidFill>
              </a:rPr>
              <a:t>Карательный орган с неограниченными правами</a:t>
            </a:r>
          </a:p>
          <a:p>
            <a:pPr algn="ctr">
              <a:buNone/>
            </a:pPr>
            <a:endParaRPr lang="ru-RU" sz="2800" b="1" dirty="0" smtClean="0">
              <a:solidFill>
                <a:srgbClr val="FF0000"/>
              </a:solidFill>
            </a:endParaRPr>
          </a:p>
          <a:p>
            <a:pPr>
              <a:buNone/>
            </a:pPr>
            <a:r>
              <a:rPr lang="ru-RU" sz="2800" b="1" dirty="0" smtClean="0">
                <a:solidFill>
                  <a:srgbClr val="FF0000"/>
                </a:solidFill>
              </a:rPr>
              <a:t>Вынесение                                    приведение его в </a:t>
            </a:r>
          </a:p>
          <a:p>
            <a:pPr>
              <a:buNone/>
            </a:pPr>
            <a:r>
              <a:rPr lang="ru-RU" sz="2800" b="1" dirty="0" smtClean="0">
                <a:solidFill>
                  <a:srgbClr val="FF0000"/>
                </a:solidFill>
              </a:rPr>
              <a:t>окончательного                                          исполнение</a:t>
            </a:r>
          </a:p>
          <a:p>
            <a:pPr>
              <a:buNone/>
            </a:pPr>
            <a:r>
              <a:rPr lang="ru-RU" sz="2800" b="1" dirty="0" smtClean="0">
                <a:solidFill>
                  <a:srgbClr val="FF0000"/>
                </a:solidFill>
              </a:rPr>
              <a:t>приговора                         </a:t>
            </a:r>
            <a:endParaRPr lang="ru-RU" sz="2800" b="1" dirty="0">
              <a:solidFill>
                <a:srgbClr val="FF0000"/>
              </a:solidFill>
            </a:endParaRPr>
          </a:p>
        </p:txBody>
      </p:sp>
      <p:sp>
        <p:nvSpPr>
          <p:cNvPr id="4" name="Стрелка вниз 3"/>
          <p:cNvSpPr/>
          <p:nvPr/>
        </p:nvSpPr>
        <p:spPr>
          <a:xfrm rot="4517709">
            <a:off x="2349775" y="3907955"/>
            <a:ext cx="484632" cy="978408"/>
          </a:xfrm>
          <a:prstGeom prst="downArrow">
            <a:avLst/>
          </a:prstGeom>
          <a:gradFill>
            <a:gsLst>
              <a:gs pos="0">
                <a:srgbClr val="000082"/>
              </a:gs>
              <a:gs pos="30000">
                <a:srgbClr val="66008F"/>
              </a:gs>
              <a:gs pos="64999">
                <a:srgbClr val="BA0066"/>
              </a:gs>
              <a:gs pos="89999">
                <a:srgbClr val="FF0000"/>
              </a:gs>
              <a:gs pos="100000">
                <a:srgbClr val="FF8200"/>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rot="17552587">
            <a:off x="6169808" y="3884547"/>
            <a:ext cx="484632" cy="978408"/>
          </a:xfrm>
          <a:prstGeom prst="downArrow">
            <a:avLst/>
          </a:prstGeom>
          <a:gradFill>
            <a:gsLst>
              <a:gs pos="0">
                <a:srgbClr val="000082"/>
              </a:gs>
              <a:gs pos="30000">
                <a:srgbClr val="66008F"/>
              </a:gs>
              <a:gs pos="64999">
                <a:srgbClr val="BA0066"/>
              </a:gs>
              <a:gs pos="89999">
                <a:srgbClr val="FF0000"/>
              </a:gs>
              <a:gs pos="100000">
                <a:srgbClr val="FF8200"/>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499</Words>
  <PresentationFormat>Экран (4:3)</PresentationFormat>
  <Paragraphs>115</Paragraphs>
  <Slides>25</Slides>
  <Notes>0</Notes>
  <HiddenSlides>0</HiddenSlides>
  <MMClips>2</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Office Theme</vt:lpstr>
      <vt:lpstr>«МГНОВЕНИЯ СЕМНАДЦАТОЙ ОСЕНИ. ИСТОРИЯ РОССИИ.20 ВЕК»</vt:lpstr>
      <vt:lpstr>25 – 26 октября – 2 – ой  Всероссийский съезд Советов</vt:lpstr>
      <vt:lpstr> ДЕКЛАРАЦИЯ ПРАВ НАРОДОВ РОССИИ  2 ноября 1917 г.   (Извлечение) </vt:lpstr>
      <vt:lpstr>Декрет о государственной независимости Финляндии 18(31) декабря 1917 г. (Извлечение)  </vt:lpstr>
      <vt:lpstr>  Декрет об уничтожении сословий и гражданских чинов 11(24) ноября 1917 г. (Извлечение)    </vt:lpstr>
      <vt:lpstr>  Из декрета СНК о суде 24 ноября 1917 г. (Извлечение )   </vt:lpstr>
      <vt:lpstr> Декрет о национализации банков 14(27) декабря 1917 г. (Извлечение ) </vt:lpstr>
      <vt:lpstr>Создание ВСНХ 2 декабря 1917г.</vt:lpstr>
      <vt:lpstr>Создание ВЧК 7 декабря 1917г.</vt:lpstr>
      <vt:lpstr>5 – 6 января 1918 г– открытие и разгон Учредительного собрания</vt:lpstr>
      <vt:lpstr> Декрет о роспуске Учредительного собрания 6(19) января 1918 г. (Извлечение )   </vt:lpstr>
      <vt:lpstr>   ДЕКЛАРАЦИЯ ПРАВ ТРУДЯЩАГОСЯ И ЭКСПЛУАТИРУЕМОГО НАРОДА Принята III Всероссийским Съездом Советов Рабочих и Солдатских Депутатов 13 января 1918 года (Извлечение)   </vt:lpstr>
      <vt:lpstr>Декрет об организации Рабоче-Крестьянской Красной Армии 15(28) января 1918 г. (Извлечение) </vt:lpstr>
      <vt:lpstr> Декрет об аннулировании государственных займов  21 января (3 февраля) 1918 г. (Извлечение)   </vt:lpstr>
      <vt:lpstr>Декрет СНК  о свободе совести, церковных и религиозных обществах  20 января 1918 г. (Извлечение) </vt:lpstr>
      <vt:lpstr> Декрет «Социалистическое отечество в опасности!» 21 февраля 1918 г. (Извлечение)    </vt:lpstr>
      <vt:lpstr>Сепаратный, грабительский мир БРЕСТСКИЙ МИР – 3 МАТРА 1918г.</vt:lpstr>
      <vt:lpstr>Декрет о создании комитетов бедноты 11 июня 1918г.</vt:lpstr>
      <vt:lpstr>   КОНСТИТУЦИЯ РСФСР 1918 г. (Извлечение )    </vt:lpstr>
      <vt:lpstr> КОНСТИТУЦИЯ РСФСР 1918 г. (Извлечение) </vt:lpstr>
      <vt:lpstr>В ночь с 16  на 17 июля 1918г- расстрел царской семьи в Екатеринбурге</vt:lpstr>
      <vt:lpstr>Формирование однопартийной системы</vt:lpstr>
      <vt:lpstr>В. И. Ленин (Ульянов) – у руля Советской власти</vt:lpstr>
      <vt:lpstr>Л.Д. Троцкий и Советская власть</vt:lpstr>
      <vt:lpstr>И.В. Сталин – в первом советском правительстве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«МГНОВЕНИЯ СЕМНАДЦАТОЙ ОСЕНИ. ИСТОРИЯ РОССИИ.20 ВЕК»</dc:title>
  <dc:creator>Катя</dc:creator>
  <cp:lastModifiedBy>Admin</cp:lastModifiedBy>
  <cp:revision>25</cp:revision>
  <dcterms:created xsi:type="dcterms:W3CDTF">2008-07-21T04:14:23Z</dcterms:created>
  <dcterms:modified xsi:type="dcterms:W3CDTF">2008-07-29T09:37:27Z</dcterms:modified>
</cp:coreProperties>
</file>