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79" r:id="rId3"/>
    <p:sldId id="257" r:id="rId4"/>
    <p:sldId id="258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126BD2-25E5-465C-8FC9-C96D315557D1}" type="datetimeFigureOut">
              <a:rPr lang="ru-RU"/>
              <a:pPr>
                <a:defRPr/>
              </a:pPr>
              <a:t>22.01.2009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4409859-C5A7-4C60-9FC5-3E6F9F1F4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201B9-CDE1-4844-B61F-7624E7A6ABC6}" type="datetimeFigureOut">
              <a:rPr lang="ru-RU"/>
              <a:pPr>
                <a:defRPr/>
              </a:pPr>
              <a:t>22.01.2009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D3915-D183-46E7-A1D1-70A868316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08BCA-495E-4571-9BCB-81A0B9C2E0ED}" type="datetimeFigureOut">
              <a:rPr lang="ru-RU"/>
              <a:pPr>
                <a:defRPr/>
              </a:pPr>
              <a:t>22.01.2009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04B3E-2C48-4ED7-A19D-51EB9E0C9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6BFE2-DB27-4D6C-A6DE-B49DB921E14C}" type="datetimeFigureOut">
              <a:rPr lang="ru-RU"/>
              <a:pPr>
                <a:defRPr/>
              </a:pPr>
              <a:t>22.01.2009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4CEB7-68FC-4184-A598-471D0A75E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B0AB5-C81D-467F-B379-E38F43EB2B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1908D-C2D6-4059-8934-A9003E20B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AF6F3-AFC0-4F08-A8CB-7D1C053752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8F583-A629-4262-80A1-19E2D03BAC8F}" type="datetimeFigureOut">
              <a:rPr lang="ru-RU"/>
              <a:pPr>
                <a:defRPr/>
              </a:pPr>
              <a:t>22.01.2009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5B734-C3FC-4B85-AE4D-F13FF63D8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6239C-5795-4DAD-BA39-836901E8EE82}" type="datetimeFigureOut">
              <a:rPr lang="ru-RU"/>
              <a:pPr>
                <a:defRPr/>
              </a:pPr>
              <a:t>22.01.2009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5510B-7D5F-4A3B-92C9-DF7744B81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BD62C-178E-4C1A-84F9-5EC084FE9E61}" type="datetimeFigureOut">
              <a:rPr lang="ru-RU"/>
              <a:pPr>
                <a:defRPr/>
              </a:pPr>
              <a:t>22.01.2009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F62EC-6E91-4059-8142-4D4F6B229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82373-F1C0-4FC7-BC02-2252452B888A}" type="datetimeFigureOut">
              <a:rPr lang="ru-RU"/>
              <a:pPr>
                <a:defRPr/>
              </a:pPr>
              <a:t>22.01.2009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EE1E9-4D63-44F0-AAE6-6BD1D487B6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26D7E-6578-4F1D-9A4C-14660F7E8031}" type="datetimeFigureOut">
              <a:rPr lang="ru-RU"/>
              <a:pPr>
                <a:defRPr/>
              </a:pPr>
              <a:t>22.01.2009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56CCB-5BA4-45FD-9C61-3599573FF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E25E2-AB23-4C1A-A44D-5BC8A2E7BEF3}" type="datetimeFigureOut">
              <a:rPr lang="ru-RU"/>
              <a:pPr>
                <a:defRPr/>
              </a:pPr>
              <a:t>22.01.2009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BE080-23FE-4BFB-8121-28D27E51F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BB33C-AEA6-4702-B7EA-10E60A1E5158}" type="datetimeFigureOut">
              <a:rPr lang="ru-RU"/>
              <a:pPr>
                <a:defRPr/>
              </a:pPr>
              <a:t>22.01.2009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8F65B-6D1C-4145-8C72-1ED33B9AD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09D38-8223-4CF6-94F6-69708EE2ADDE}" type="datetimeFigureOut">
              <a:rPr lang="ru-RU"/>
              <a:pPr>
                <a:defRPr/>
              </a:pPr>
              <a:t>22.01.2009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C7343-3835-429B-AD9C-4FC77CEBF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6D58A7-4DF7-4BDA-A459-815D9637AA64}" type="datetimeFigureOut">
              <a:rPr lang="ru-RU"/>
              <a:pPr>
                <a:defRPr/>
              </a:pPr>
              <a:t>22.01.2009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28B970-7FC9-4CD0-9B92-0BB736B61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38" r:id="rId2"/>
    <p:sldLayoutId id="2147483847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8" r:id="rId9"/>
    <p:sldLayoutId id="2147483844" r:id="rId10"/>
    <p:sldLayoutId id="2147483845" r:id="rId11"/>
    <p:sldLayoutId id="2147483849" r:id="rId12"/>
    <p:sldLayoutId id="2147483850" r:id="rId13"/>
    <p:sldLayoutId id="2147483851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642918"/>
            <a:ext cx="7342187" cy="26368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F0066"/>
                </a:solidFill>
              </a:rPr>
              <a:t>Клетка. </a:t>
            </a:r>
            <a:br>
              <a:rPr lang="ru-RU" i="1" dirty="0" smtClean="0">
                <a:solidFill>
                  <a:srgbClr val="FF0066"/>
                </a:solidFill>
              </a:rPr>
            </a:br>
            <a:r>
              <a:rPr lang="ru-RU" i="1" dirty="0" smtClean="0">
                <a:solidFill>
                  <a:srgbClr val="FF0066"/>
                </a:solidFill>
              </a:rPr>
              <a:t>Органоиды клетки</a:t>
            </a:r>
            <a:r>
              <a:rPr lang="ru-RU" dirty="0" smtClean="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28875" y="3429000"/>
            <a:ext cx="6400800" cy="1752600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</a:pPr>
            <a:r>
              <a:rPr lang="ru-RU" sz="2000" b="1" smtClean="0"/>
              <a:t>Пермякова Татьяна Викторовна</a:t>
            </a:r>
          </a:p>
          <a:p>
            <a:pPr marR="0" eaLnBrk="1" hangingPunct="1">
              <a:lnSpc>
                <a:spcPct val="80000"/>
              </a:lnSpc>
            </a:pPr>
            <a:r>
              <a:rPr lang="ru-RU" sz="2000" b="1" smtClean="0"/>
              <a:t>Учитель биологии, высшей категории</a:t>
            </a:r>
          </a:p>
          <a:p>
            <a:pPr marR="0" eaLnBrk="1" hangingPunct="1">
              <a:lnSpc>
                <a:spcPct val="80000"/>
              </a:lnSpc>
            </a:pPr>
            <a:r>
              <a:rPr lang="ru-RU" sz="2000" b="1" smtClean="0"/>
              <a:t>МОУ «СОШ №9» </a:t>
            </a:r>
          </a:p>
          <a:p>
            <a:pPr marR="0" eaLnBrk="1" hangingPunct="1">
              <a:lnSpc>
                <a:spcPct val="80000"/>
              </a:lnSpc>
            </a:pPr>
            <a:r>
              <a:rPr lang="ru-RU" sz="2000" b="1" smtClean="0"/>
              <a:t>г. Ангарск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smtClean="0">
                <a:solidFill>
                  <a:srgbClr val="FF0000"/>
                </a:solidFill>
              </a:rPr>
              <a:t>Эндоплазматическая сеть</a:t>
            </a:r>
          </a:p>
        </p:txBody>
      </p:sp>
      <p:pic>
        <p:nvPicPr>
          <p:cNvPr id="17411" name="Содержимое 4" descr="Безымянный22222211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09675" y="1935163"/>
            <a:ext cx="6724650" cy="438943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smtClean="0">
                <a:solidFill>
                  <a:srgbClr val="FF3300"/>
                </a:solidFill>
              </a:rPr>
              <a:t>Аппарат Гольджи</a:t>
            </a:r>
          </a:p>
        </p:txBody>
      </p:sp>
      <p:pic>
        <p:nvPicPr>
          <p:cNvPr id="1843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11213" y="1935163"/>
            <a:ext cx="7521575" cy="4389437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smtClean="0">
                <a:solidFill>
                  <a:srgbClr val="FF0000"/>
                </a:solidFill>
              </a:rPr>
              <a:t>Клеточный центр</a:t>
            </a:r>
          </a:p>
        </p:txBody>
      </p:sp>
      <p:pic>
        <p:nvPicPr>
          <p:cNvPr id="19459" name="Содержимое 4" descr="Безымянный22222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8838" y="1935163"/>
            <a:ext cx="7426325" cy="438943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smtClean="0">
                <a:solidFill>
                  <a:srgbClr val="FF3300"/>
                </a:solidFill>
              </a:rPr>
              <a:t>Рибосома</a:t>
            </a:r>
          </a:p>
        </p:txBody>
      </p:sp>
      <p:pic>
        <p:nvPicPr>
          <p:cNvPr id="20483" name="Содержимое 4" descr="Безымянный22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36600" y="1935163"/>
            <a:ext cx="7670800" cy="438943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smtClean="0">
                <a:solidFill>
                  <a:srgbClr val="FF3300"/>
                </a:solidFill>
              </a:rPr>
              <a:t>Митохондрия</a:t>
            </a:r>
          </a:p>
        </p:txBody>
      </p:sp>
      <p:pic>
        <p:nvPicPr>
          <p:cNvPr id="21507" name="Содержимое 4" descr="Безымянный2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2788" y="1935163"/>
            <a:ext cx="7718425" cy="438943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smtClean="0">
                <a:solidFill>
                  <a:srgbClr val="FF0000"/>
                </a:solidFill>
              </a:rPr>
              <a:t>Лизосома</a:t>
            </a:r>
          </a:p>
        </p:txBody>
      </p:sp>
      <p:pic>
        <p:nvPicPr>
          <p:cNvPr id="22531" name="Содержимое 4" descr="Безымянный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785938"/>
            <a:ext cx="8237537" cy="47148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Задание 2: расставьте обозначения по порядку</a:t>
            </a:r>
          </a:p>
        </p:txBody>
      </p:sp>
      <p:pic>
        <p:nvPicPr>
          <p:cNvPr id="23555" name="Содержимое 6" descr="Безымянный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2000250"/>
            <a:ext cx="7688263" cy="44291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63" y="428625"/>
            <a:ext cx="8218487" cy="586581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Задание 3.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Найдите соответствие: 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75987" name="Group 211"/>
          <p:cNvGraphicFramePr>
            <a:graphicFrameLocks noGrp="1"/>
          </p:cNvGraphicFramePr>
          <p:nvPr>
            <p:ph sz="half" idx="2"/>
          </p:nvPr>
        </p:nvGraphicFramePr>
        <p:xfrm>
          <a:off x="5500688" y="1143000"/>
          <a:ext cx="3095625" cy="5303838"/>
        </p:xfrm>
        <a:graphic>
          <a:graphicData uri="http://schemas.openxmlformats.org/drawingml/2006/table">
            <a:tbl>
              <a:tblPr/>
              <a:tblGrid>
                <a:gridCol w="309562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Выработка энергии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Транспорт питательных веществ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Синтез белка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Защита и избирательная проницаемость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Деление и передача наследственности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«Пищеварительная фабрика»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Синтез лизосом и расщепление жиров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Хранение питательных веществ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5990" name="Group 214"/>
          <p:cNvGraphicFramePr>
            <a:graphicFrameLocks noGrp="1"/>
          </p:cNvGraphicFramePr>
          <p:nvPr/>
        </p:nvGraphicFramePr>
        <p:xfrm>
          <a:off x="800100" y="1557338"/>
          <a:ext cx="4038600" cy="4895850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1079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Клеточная мембрана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Цитоплазма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Ядро и ядрышко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Эндоплазматическая сеть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Аппарат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Гольджи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Клеточный центр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Рибосома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Митохондрия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Лизосомы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Определите и назовите свое настроение.</a:t>
            </a:r>
          </a:p>
        </p:txBody>
      </p:sp>
      <p:sp>
        <p:nvSpPr>
          <p:cNvPr id="25603" name="AutoShape 7"/>
          <p:cNvSpPr>
            <a:spLocks noChangeArrowheads="1"/>
          </p:cNvSpPr>
          <p:nvPr/>
        </p:nvSpPr>
        <p:spPr bwMode="auto">
          <a:xfrm>
            <a:off x="6443663" y="2276475"/>
            <a:ext cx="1727200" cy="1728788"/>
          </a:xfrm>
          <a:prstGeom prst="smileyFace">
            <a:avLst>
              <a:gd name="adj" fmla="val 4653"/>
            </a:avLst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onstantia" pitchFamily="18" charset="0"/>
            </a:endParaRPr>
          </a:p>
        </p:txBody>
      </p:sp>
      <p:sp>
        <p:nvSpPr>
          <p:cNvPr id="25604" name="AutoShape 7"/>
          <p:cNvSpPr>
            <a:spLocks noChangeArrowheads="1"/>
          </p:cNvSpPr>
          <p:nvPr/>
        </p:nvSpPr>
        <p:spPr bwMode="auto">
          <a:xfrm>
            <a:off x="3786188" y="2214563"/>
            <a:ext cx="1727200" cy="1728787"/>
          </a:xfrm>
          <a:prstGeom prst="smileyFace">
            <a:avLst>
              <a:gd name="adj" fmla="val 4653"/>
            </a:avLst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onstantia" pitchFamily="18" charset="0"/>
            </a:endParaRPr>
          </a:p>
        </p:txBody>
      </p:sp>
      <p:sp>
        <p:nvSpPr>
          <p:cNvPr id="25605" name="AutoShape 7"/>
          <p:cNvSpPr>
            <a:spLocks noChangeArrowheads="1"/>
          </p:cNvSpPr>
          <p:nvPr/>
        </p:nvSpPr>
        <p:spPr bwMode="auto">
          <a:xfrm>
            <a:off x="928688" y="2357438"/>
            <a:ext cx="1727200" cy="1728787"/>
          </a:xfrm>
          <a:prstGeom prst="smileyFace">
            <a:avLst>
              <a:gd name="adj" fmla="val 4653"/>
            </a:avLst>
          </a:prstGeom>
          <a:solidFill>
            <a:srgbClr val="0B7AF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63" y="5214938"/>
            <a:ext cx="7072312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i="1" dirty="0">
                <a:solidFill>
                  <a:schemeClr val="tx2">
                    <a:lumMod val="75000"/>
                  </a:schemeClr>
                </a:solidFill>
              </a:rPr>
              <a:t>Спасибо за внимание</a:t>
            </a:r>
            <a:r>
              <a:rPr lang="en-US" sz="4800" b="1" i="1" dirty="0">
                <a:solidFill>
                  <a:schemeClr val="tx2">
                    <a:lumMod val="75000"/>
                  </a:schemeClr>
                </a:solidFill>
              </a:rPr>
              <a:t>!</a:t>
            </a:r>
            <a:endParaRPr lang="ru-RU" sz="4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500063"/>
            <a:ext cx="8229600" cy="5822950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ru-RU" sz="4000" i="1" smtClean="0">
                <a:solidFill>
                  <a:srgbClr val="FF0000"/>
                </a:solidFill>
              </a:rPr>
              <a:t>*Почему клетка является элементарной структурной и функциональной единицей живого организма?</a:t>
            </a:r>
          </a:p>
          <a:p>
            <a:pPr eaLnBrk="1" hangingPunct="1">
              <a:buFontTx/>
              <a:buNone/>
            </a:pPr>
            <a:endParaRPr lang="ru-RU" sz="4000" i="1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ru-RU" sz="4000" i="1" smtClean="0">
                <a:solidFill>
                  <a:srgbClr val="FF0000"/>
                </a:solidFill>
              </a:rPr>
              <a:t>*Почему клетка – единое целое?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428625" y="2286000"/>
            <a:ext cx="8229600" cy="4389438"/>
          </a:xfrm>
          <a:solidFill>
            <a:srgbClr val="3399FF"/>
          </a:solidFill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sz="3600" smtClean="0"/>
              <a:t>1 микрон </a:t>
            </a:r>
            <a:r>
              <a:rPr lang="ru-RU" smtClean="0"/>
              <a:t>=1/1000 милиметра</a:t>
            </a:r>
            <a:endParaRPr lang="ru-RU" smtClean="0">
              <a:solidFill>
                <a:srgbClr val="00B0F0"/>
              </a:solidFill>
            </a:endParaRPr>
          </a:p>
          <a:p>
            <a:pPr eaLnBrk="1" hangingPunct="1">
              <a:buFontTx/>
              <a:buNone/>
            </a:pPr>
            <a:r>
              <a:rPr lang="ru-RU" smtClean="0"/>
              <a:t>                        (Лейкоцит = 3мкн)</a:t>
            </a:r>
            <a:endParaRPr lang="ru-RU" u="sng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z="3600" smtClean="0"/>
              <a:t>Ангстрем</a:t>
            </a:r>
            <a:r>
              <a:rPr lang="ru-RU" smtClean="0"/>
              <a:t> = 1/10 000 000 часть микрона</a:t>
            </a:r>
          </a:p>
        </p:txBody>
      </p:sp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428625" y="1000125"/>
            <a:ext cx="8229600" cy="1143000"/>
          </a:xfrm>
          <a:solidFill>
            <a:srgbClr val="3399FF"/>
          </a:solidFill>
        </p:spPr>
        <p:txBody>
          <a:bodyPr/>
          <a:lstStyle/>
          <a:p>
            <a:r>
              <a:rPr lang="ru-RU" smtClean="0"/>
              <a:t>*Размеры клеток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 r="13428" b="5359"/>
          <a:stretch>
            <a:fillRect/>
          </a:stretch>
        </p:blipFill>
        <p:spPr>
          <a:xfrm>
            <a:off x="500063" y="1285875"/>
            <a:ext cx="3929062" cy="3429000"/>
          </a:xfrm>
        </p:spPr>
      </p:pic>
      <p:pic>
        <p:nvPicPr>
          <p:cNvPr id="12291" name="Picture 6" descr="45454545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1357313"/>
            <a:ext cx="26638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9"/>
          <p:cNvSpPr txBox="1">
            <a:spLocks noChangeArrowheads="1"/>
          </p:cNvSpPr>
          <p:nvPr/>
        </p:nvSpPr>
        <p:spPr bwMode="auto">
          <a:xfrm>
            <a:off x="5076825" y="908050"/>
            <a:ext cx="3167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latin typeface="Constantia" pitchFamily="18" charset="0"/>
              </a:rPr>
              <a:t>Растительная клетка</a:t>
            </a:r>
          </a:p>
        </p:txBody>
      </p:sp>
      <p:sp>
        <p:nvSpPr>
          <p:cNvPr id="12293" name="Text Box 10"/>
          <p:cNvSpPr txBox="1">
            <a:spLocks noChangeArrowheads="1"/>
          </p:cNvSpPr>
          <p:nvPr/>
        </p:nvSpPr>
        <p:spPr bwMode="auto">
          <a:xfrm>
            <a:off x="1763713" y="6092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onstantia" pitchFamily="18" charset="0"/>
            </a:endParaRPr>
          </a:p>
        </p:txBody>
      </p:sp>
      <p:sp>
        <p:nvSpPr>
          <p:cNvPr id="12294" name="Text Box 11"/>
          <p:cNvSpPr txBox="1">
            <a:spLocks noChangeArrowheads="1"/>
          </p:cNvSpPr>
          <p:nvPr/>
        </p:nvSpPr>
        <p:spPr bwMode="auto">
          <a:xfrm>
            <a:off x="571500" y="5214938"/>
            <a:ext cx="81930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Constantia" pitchFamily="18" charset="0"/>
              </a:rPr>
              <a:t>Задание: найдите и назовите отличия между животной и растительной клетками.</a:t>
            </a:r>
            <a:r>
              <a:rPr lang="ru-RU" sz="3200">
                <a:latin typeface="Constantia" pitchFamily="18" charset="0"/>
              </a:rPr>
              <a:t>            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Содержимое 3" descr="Безымянный212121212121324111.JPG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63050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FF0000"/>
                </a:solidFill>
              </a:rPr>
              <a:t>Клеточная мембрана</a:t>
            </a:r>
          </a:p>
        </p:txBody>
      </p:sp>
      <p:pic>
        <p:nvPicPr>
          <p:cNvPr id="14339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143000"/>
            <a:ext cx="8286750" cy="5345113"/>
          </a:xfrm>
        </p:spPr>
      </p:pic>
      <p:sp>
        <p:nvSpPr>
          <p:cNvPr id="5" name="Стрелка влево 4">
            <a:hlinkClick r:id="" action="ppaction://hlinkshowjump?jump=previousslide"/>
          </p:cNvPr>
          <p:cNvSpPr/>
          <p:nvPr/>
        </p:nvSpPr>
        <p:spPr>
          <a:xfrm>
            <a:off x="8072438" y="6143625"/>
            <a:ext cx="785812" cy="5000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FF0000"/>
                </a:solidFill>
              </a:rPr>
              <a:t>Цитоплазма</a:t>
            </a:r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71500" y="4672013"/>
            <a:ext cx="8229600" cy="2185987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3300"/>
                </a:solidFill>
              </a:rPr>
              <a:t>Цитоплазма-место хранилища питательных веществ, осуществляет взаимосвязь органоидов клетки.</a:t>
            </a:r>
          </a:p>
        </p:txBody>
      </p:sp>
      <p:pic>
        <p:nvPicPr>
          <p:cNvPr id="15364" name="Содержимое 5" descr="Безымянный212121212121324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81375" y="1608138"/>
            <a:ext cx="2381250" cy="21717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smtClean="0">
                <a:solidFill>
                  <a:srgbClr val="FF3300"/>
                </a:solidFill>
              </a:rPr>
              <a:t>Ядро и ядрышко</a:t>
            </a:r>
          </a:p>
        </p:txBody>
      </p:sp>
      <p:pic>
        <p:nvPicPr>
          <p:cNvPr id="16387" name="Содержимое 4" descr="Безымянный21212121212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2000250"/>
            <a:ext cx="7858125" cy="46418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</TotalTime>
  <Words>163</Words>
  <PresentationFormat>Экран (4:3)</PresentationFormat>
  <Paragraphs>49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Constantia</vt:lpstr>
      <vt:lpstr>Wingdings 2</vt:lpstr>
      <vt:lpstr>Поток</vt:lpstr>
      <vt:lpstr>Клетка.  Органоиды клетки </vt:lpstr>
      <vt:lpstr>Слайд 2</vt:lpstr>
      <vt:lpstr>Слайд 3</vt:lpstr>
      <vt:lpstr>*Размеры клеток</vt:lpstr>
      <vt:lpstr>Слайд 5</vt:lpstr>
      <vt:lpstr>Слайд 6</vt:lpstr>
      <vt:lpstr>Клеточная мембрана</vt:lpstr>
      <vt:lpstr>Цитоплазма</vt:lpstr>
      <vt:lpstr>Ядро и ядрышко</vt:lpstr>
      <vt:lpstr>Эндоплазматическая сеть</vt:lpstr>
      <vt:lpstr>Аппарат Гольджи</vt:lpstr>
      <vt:lpstr>Клеточный центр</vt:lpstr>
      <vt:lpstr>Рибосома</vt:lpstr>
      <vt:lpstr>Митохондрия</vt:lpstr>
      <vt:lpstr>Лизосома</vt:lpstr>
      <vt:lpstr>Задание 2: расставьте обозначения по порядку</vt:lpstr>
      <vt:lpstr>Слайд 17</vt:lpstr>
      <vt:lpstr>Определите и назовите свое настроение.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Клетка. Органоиды клетки </dc:title>
  <cp:lastModifiedBy>СОШ9</cp:lastModifiedBy>
  <cp:revision>12</cp:revision>
  <dcterms:modified xsi:type="dcterms:W3CDTF">2009-01-22T09:13:11Z</dcterms:modified>
</cp:coreProperties>
</file>