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85" r:id="rId3"/>
    <p:sldMasterId id="2147483691" r:id="rId4"/>
    <p:sldMasterId id="2147483693" r:id="rId5"/>
    <p:sldMasterId id="2147483695" r:id="rId6"/>
    <p:sldMasterId id="2147483697" r:id="rId7"/>
    <p:sldMasterId id="2147483699" r:id="rId8"/>
    <p:sldMasterId id="2147483704" r:id="rId9"/>
  </p:sldMasterIdLst>
  <p:sldIdLst>
    <p:sldId id="256" r:id="rId10"/>
    <p:sldId id="258" r:id="rId11"/>
    <p:sldId id="257" r:id="rId12"/>
    <p:sldId id="266" r:id="rId13"/>
    <p:sldId id="259" r:id="rId14"/>
    <p:sldId id="260" r:id="rId15"/>
    <p:sldId id="268" r:id="rId16"/>
    <p:sldId id="273" r:id="rId17"/>
    <p:sldId id="261" r:id="rId18"/>
    <p:sldId id="276" r:id="rId19"/>
    <p:sldId id="262" r:id="rId20"/>
    <p:sldId id="275" r:id="rId21"/>
    <p:sldId id="263" r:id="rId22"/>
    <p:sldId id="271" r:id="rId23"/>
    <p:sldId id="264" r:id="rId24"/>
    <p:sldId id="26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66"/>
    <a:srgbClr val="008000"/>
    <a:srgbClr val="000099"/>
    <a:srgbClr val="CC3300"/>
    <a:srgbClr val="E9F9AF"/>
    <a:srgbClr val="FCC3A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3" autoAdjust="0"/>
  </p:normalViewPr>
  <p:slideViewPr>
    <p:cSldViewPr>
      <p:cViewPr varScale="1">
        <p:scale>
          <a:sx n="68" d="100"/>
          <a:sy n="68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7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0B7B00-CFA4-4F24-9230-68277D52F2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6" grpId="0"/>
      <p:bldP spid="307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7A443-62F4-48CB-8875-E6214F3F5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4A329-5345-44E1-A76C-144645471B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86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686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89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68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91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691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1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91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69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692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69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9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93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93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93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2E743F-A45B-4551-88BC-3F146221C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1" grpId="0"/>
      <p:bldP spid="369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69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D3428-9E6E-4A70-B1B8-C38F28458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8D8FA-5DE6-416D-B1E8-B2CDAC629E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0D489-9A55-4FDB-8C1A-617E3B664F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075E3-77B0-479B-B0AE-A6B3C5811A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E2F4C-0EA3-4D7B-B18F-08922F494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03AF6-3626-4E0C-9790-29C91AFC22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66D4-DD11-4C07-8F38-BF5E5F284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2D14C-EEE3-44C6-917F-D26F77D01D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928FE-3649-413A-80F2-D33D1871D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C3696-99E7-45F3-AAEF-4385B9B42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58507-73B6-44C4-9893-9573E15AE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8806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806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806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807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5F23B13-C34A-40C1-803F-757FE1AFA2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80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80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80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633C1-B488-4E74-BDAD-DCA90918F2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339C5-C94C-46EC-A186-C12276749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2A2A1-D65E-4683-9C42-73CFFD2C47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FFFF2-2F40-4F82-9B4D-EB5F93D532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B21BC-C73A-48F2-ACA6-BAF7EED52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DD0B6-1E61-43FB-97D7-B9190AB598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A5EB-23E7-488D-AB61-91E8E4A8B9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A0D7A-AF79-4D84-9819-3B0953475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574A-91E4-4686-B0E8-FC9622AD70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B6C0-B157-464F-BB24-61F88121D1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17889-CD52-4D8B-AF20-64D25C90E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523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523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523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523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3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524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24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25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27AADE-4620-4E42-8589-5E831B6F9A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/>
      <p:bldP spid="9525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52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7A37CD-7100-41D3-9217-3357111677D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D1A228-8B99-4CD1-94AE-8977AA9387F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87841-C2B3-4CE4-89FC-D163B7DA03F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460D55-423E-4929-9B13-B5B61D35FE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326C0E-F1CD-44FD-A9F3-1F3E9BE2A0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76CE8-D011-49CD-8DC1-B3420A1360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764D2F-D2A6-4162-807F-928647B917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6A7EA-9DEB-4F93-84A6-8A26A79FED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CB5D77-BA8B-4E3E-B309-2C118A3A1B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531CFB-9C02-427F-A862-9202B8F81F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9B367-59DE-4959-A78B-A1C46700F9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9830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0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8A985D-C3CC-479C-BFAF-AB3B3603D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83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9F1D9-AC96-4729-9938-11945C57A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F5B5-EB2F-4DDC-A3B8-AB2CA646C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B6009-EF35-4ED7-A082-2DA1F2B31B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106DC-AECD-46B2-8311-FCAEFC2FC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51A5F-F9E9-4285-A27A-6123DDE45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0178-528D-45E8-96A0-A6C727DCC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7ECF3-A4F9-40A8-BD36-DE0D41E5FA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255E-39BC-4167-9D29-FC2BCAF1C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EB3C9-0024-4752-BB3C-436E0069B9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2C612-7BC6-40AE-9766-8F78A14E6D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93FF4-AAFB-4149-A6F3-9EF5B65ED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C62769-311E-48A2-8041-4146F88956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B41F-46F3-42EB-AB9A-2ABDA7758B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68928-B99E-4880-B00E-928B6875DE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73B39-DBCD-4C23-B013-445AEF1FC1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9090B-8355-4854-AE1B-535B6C6FC0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B7FF7-5827-4D8A-ABA3-5BF3F74FC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7C632-F2BB-4ECB-921C-BEA3744EC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A454B-D4A7-4603-AAD3-808BC58ADC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8B158-5413-487D-A1E5-A4C59DCAE2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B6D6-E2F9-40A5-BBA4-55C65360E2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C4806-9F1F-4F1A-B47B-F4BA66A79A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9942B-B47F-4E50-892E-18C463DEC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445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445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45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445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445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44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4EA25B-78C3-4D53-A2AF-9A0CE43E1A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/>
      <p:bldP spid="10446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44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76002-5204-45F7-AC18-FF389E9D4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2AC4-B507-4773-8281-1DCAA616E4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48858-C6D3-400C-80A2-FA26EC74D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D005-34E4-46A6-9CC1-577A9E52A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0686E-6B5F-495B-9557-D930D86330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0EE96-F387-4B27-8628-8EBE0BDA3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6DC6-EE10-408C-87C1-4371A2C04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2C61F-23D5-45CC-B374-AA6347423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0ECB0-1ED3-4683-BDF9-7A862999ED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A7475-D4FA-4D92-A7EA-F84C99DF9D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43700-237A-41D2-97C8-2EAA6E547D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EDECF8-7DA0-4DE4-8980-8B3E3D6CD5A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75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75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5400-CBBC-4CFA-AC3D-2EE2D388679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4FA07-5234-4ABD-A169-45751B37BA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D97A-5F72-48C3-8895-485C6A2AA74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22C1D-64CD-4F95-9EC6-49FF6B5E2DD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B1A1-7452-48AC-B688-B14CA8DD1EE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4D13-FB6C-4F9F-9E53-75BF8E8E1B8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0BB55-0E0E-42F8-A197-77A48C2E900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5CF2D-ADB5-4EB7-8995-BF31D9773E0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6171-62CF-4271-920A-D3D96903979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FAEF0-6823-4A22-AA72-55ED821916A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03249-CD57-4481-8AA3-E440DC381D6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5155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155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155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155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155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156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5156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DA6EB-22CD-43FE-8A2F-6D491345FE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4" grpId="0"/>
      <p:bldP spid="15156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15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2E472-2794-4EAE-A2EF-78AB1B3E7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A5B80-4758-487F-9CC9-0CC2EC990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06937-733C-4D57-8684-895C69AD6C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5490E-3E5C-45B3-9994-FB30560DBD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C871-DFA8-45AC-821C-78085C773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0B2A1-5547-4D48-8AAA-C3CB2C899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CAAC4-B78F-47F9-8A3C-B8C102AE6C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66241-B1E2-4965-9267-9A9E453F0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D5FF0-44B8-4221-B09A-F4FDD0DC87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B9AD-4F64-4888-84C1-4C2A535AFB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B83BB-07A0-4A8C-A23A-C16F0900E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97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7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97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9BADA81-F7A9-4BB5-B807-0DBEC1C4157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3" grpId="0"/>
      <p:bldP spid="2976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97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97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97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97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97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584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4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584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87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587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88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588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88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589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9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9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90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A1C691-A838-40A3-96F1-9D76330573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91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7" grpId="0"/>
      <p:bldP spid="359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59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59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59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59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9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59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23FE42CF-159D-4AB0-8368-152FBA3EF9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4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70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70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70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70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70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70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F7EAD27-43E2-4B48-AD2E-630E11DBF63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42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942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4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4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2" grpId="0"/>
      <p:bldP spid="942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42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42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42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42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42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72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72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BB59308-64CD-4836-B1CC-5C1ADEB8B1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72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A8908A8-7F53-4DFA-8F8F-91D16FFCF3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4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2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2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43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34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6B71F42-912C-45CA-8BD6-9B14DA0F72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86751604-AAB3-4DF3-8880-FCD41C15F35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64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64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64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64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64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5053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053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053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053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053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505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505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505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E63F51-9B3B-4F98-A3A9-8F0D938072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0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0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05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540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>
                <a:solidFill>
                  <a:srgbClr val="FAAED6"/>
                </a:solidFill>
                <a:latin typeface="Arbat-Bold" pitchFamily="2" charset="0"/>
              </a:rPr>
              <a:t>Детский эколого-биологический центр «Росток»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797425"/>
            <a:ext cx="6400800" cy="1752600"/>
          </a:xfrm>
        </p:spPr>
        <p:txBody>
          <a:bodyPr/>
          <a:lstStyle/>
          <a:p>
            <a:r>
              <a:rPr lang="ru-RU" sz="3600">
                <a:solidFill>
                  <a:srgbClr val="FF33CC"/>
                </a:solidFill>
              </a:rPr>
              <a:t>   с 2005 года идет реализация проекта</a:t>
            </a:r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04" name="Picture 4" descr="IMG_11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8713787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C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endParaRPr lang="ru-RU" sz="210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3300"/>
                </a:solidFill>
              </a:rPr>
              <a:t>Организация учебно-практической деятельности в эколого-краеведческом центре, состоящем из следующих отделов:</a:t>
            </a:r>
          </a:p>
          <a:p>
            <a:pPr>
              <a:lnSpc>
                <a:spcPct val="90000"/>
              </a:lnSpc>
            </a:pPr>
            <a:endParaRPr lang="ru-RU" sz="2400" i="1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3300"/>
                </a:solidFill>
              </a:rPr>
              <a:t>Растениеводческий, включающий ЛТО «Юный огородник», теплицы, учебно-опытный участок Научно-исследовательский лагерь «Росток»</a:t>
            </a:r>
          </a:p>
          <a:p>
            <a:pPr>
              <a:lnSpc>
                <a:spcPct val="90000"/>
              </a:lnSpc>
            </a:pPr>
            <a:endParaRPr lang="ru-RU" sz="2400" i="1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3300"/>
                </a:solidFill>
              </a:rPr>
              <a:t>Краеведческий отдел со школьным музеем, школьным туризмом</a:t>
            </a:r>
          </a:p>
          <a:p>
            <a:pPr>
              <a:lnSpc>
                <a:spcPct val="90000"/>
              </a:lnSpc>
            </a:pPr>
            <a:endParaRPr lang="ru-RU" sz="2400" i="1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3300"/>
                </a:solidFill>
              </a:rPr>
              <a:t>Школьное лесничество «Чэчир»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i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6" name="Picture 6" descr="P626000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 l="-284"/>
          <a:stretch>
            <a:fillRect/>
          </a:stretch>
        </p:blipFill>
        <p:spPr>
          <a:xfrm>
            <a:off x="395288" y="260350"/>
            <a:ext cx="8208962" cy="6192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 i="1">
                <a:solidFill>
                  <a:schemeClr val="tx2"/>
                </a:solidFill>
              </a:rPr>
              <a:t>Защита проектов организации экскурсий по природно экологическим маршрутам</a:t>
            </a:r>
          </a:p>
          <a:p>
            <a:pPr>
              <a:lnSpc>
                <a:spcPct val="90000"/>
              </a:lnSpc>
            </a:pPr>
            <a:endParaRPr lang="ru-RU" sz="2600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600" i="1">
                <a:solidFill>
                  <a:schemeClr val="tx2"/>
                </a:solidFill>
              </a:rPr>
              <a:t>Отбор материалов и составление текстов для проведения экскурсий</a:t>
            </a:r>
          </a:p>
          <a:p>
            <a:pPr>
              <a:lnSpc>
                <a:spcPct val="90000"/>
              </a:lnSpc>
            </a:pPr>
            <a:endParaRPr lang="ru-RU" sz="2600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600" i="1">
                <a:solidFill>
                  <a:schemeClr val="tx2"/>
                </a:solidFill>
              </a:rPr>
              <a:t>Участие на выставках, научно-практических конференциях, конкурсах</a:t>
            </a:r>
          </a:p>
          <a:p>
            <a:pPr>
              <a:lnSpc>
                <a:spcPct val="90000"/>
              </a:lnSpc>
            </a:pPr>
            <a:endParaRPr lang="ru-RU" sz="2600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600" i="1">
                <a:solidFill>
                  <a:schemeClr val="tx2"/>
                </a:solidFill>
              </a:rPr>
              <a:t>Организация и проведение семинаров, дискуссий и массовых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8" name="Picture 4" descr="IMG_15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CC3300"/>
                </a:solidFill>
              </a:rPr>
              <a:t>Каждый отдел работает согласно составленной программе, который предполагает</a:t>
            </a:r>
            <a:br>
              <a:rPr lang="ru-RU" sz="2800">
                <a:solidFill>
                  <a:srgbClr val="CC3300"/>
                </a:solidFill>
              </a:rPr>
            </a:br>
            <a:endParaRPr lang="ru-RU" sz="2800">
              <a:solidFill>
                <a:srgbClr val="CC33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91512" cy="43830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99"/>
                </a:solidFill>
              </a:rPr>
              <a:t>Разработку и осуществление экологических или краеведческих проектов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99"/>
                </a:solidFill>
              </a:rPr>
              <a:t>Организацию и проведение тематических вечеров, выставок, массовых мероприятий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99"/>
                </a:solidFill>
              </a:rPr>
              <a:t>Выполнение сложных агротехнических приемов, опытнической и научно-исследовательской работы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99"/>
                </a:solidFill>
              </a:rPr>
              <a:t>Реализацию и переработку полученного урожая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99"/>
                </a:solidFill>
              </a:rPr>
              <a:t>Проведение эколого-просветительской работы среди населения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99"/>
                </a:solidFill>
              </a:rPr>
              <a:t>Формирование у школьников отношения к здоровью и здоровому образу жизни как  к личной и общественной ценности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Ожидаемые результаты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000099"/>
                </a:solidFill>
              </a:rPr>
              <a:t>Детальная разработка и организация эколого-краеведческой Программы по отделам Центра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99"/>
                </a:solidFill>
              </a:rPr>
              <a:t>Вовлечение учащихся в эколого-краеведческую деятельность краеведческий туризм, экологические экспедиции, эколого- образовательные проекты, исследовательскую деятельность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99"/>
                </a:solidFill>
              </a:rPr>
              <a:t>Обеспечение школьной столовой экологически чистыми продуктами питания – овощами, картофелем, капустой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99"/>
                </a:solidFill>
              </a:rPr>
              <a:t>Повышение уровня экологической культуры учащихся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000099"/>
                </a:solidFill>
              </a:rPr>
              <a:t>Формируется положительное отношение учащихся к природе, чувство личной причастности к её защите, понимание взаимосвязи между человеком, культурой, природной средой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792162"/>
          </a:xfrm>
        </p:spPr>
        <p:txBody>
          <a:bodyPr/>
          <a:lstStyle/>
          <a:p>
            <a:r>
              <a:rPr lang="ru-RU" sz="4800">
                <a:solidFill>
                  <a:srgbClr val="E9F9AF"/>
                </a:solidFill>
              </a:rPr>
              <a:t>Цель и задачи проекта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00213"/>
            <a:ext cx="6400800" cy="3938587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2400">
                <a:solidFill>
                  <a:srgbClr val="FF33CC"/>
                </a:solidFill>
              </a:rPr>
              <a:t>       формирование экологической культуры у обучающихся в процессе изучения, сохранения природных комплексов,</a:t>
            </a:r>
            <a:r>
              <a:rPr lang="en-US" sz="2400">
                <a:solidFill>
                  <a:srgbClr val="FF33CC"/>
                </a:solidFill>
              </a:rPr>
              <a:t> </a:t>
            </a:r>
            <a:r>
              <a:rPr lang="ru-RU" sz="2400">
                <a:solidFill>
                  <a:srgbClr val="FF33CC"/>
                </a:solidFill>
              </a:rPr>
              <a:t>истории и эколого-просветительской деятельности с населением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>
                <a:solidFill>
                  <a:srgbClr val="FF33CC"/>
                </a:solidFill>
              </a:rPr>
              <a:t>      </a:t>
            </a:r>
            <a:r>
              <a:rPr lang="ru-RU" sz="2400">
                <a:solidFill>
                  <a:srgbClr val="FF33CC"/>
                </a:solidFill>
              </a:rPr>
              <a:t>проведение конкретной трудовой, научно-исследовательской и эколого-просветительской деятельности с учащимися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r>
              <a:rPr lang="ru-RU">
                <a:solidFill>
                  <a:srgbClr val="000099"/>
                </a:solidFill>
              </a:rPr>
              <a:t>Направленность и эффективность проекта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r>
              <a:rPr lang="ru-RU">
                <a:solidFill>
                  <a:srgbClr val="FF33CC"/>
                </a:solidFill>
              </a:rPr>
              <a:t>Проект направлен на укрепление материальной базы школы. </a:t>
            </a:r>
          </a:p>
          <a:p>
            <a:r>
              <a:rPr lang="ru-RU">
                <a:solidFill>
                  <a:srgbClr val="FF33CC"/>
                </a:solidFill>
              </a:rPr>
              <a:t>Значимость проекта в том, что его реализация идет параллельно с экологическим образованием, подготовкой к трудовой деятельности и изучением родного края учащимися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2" name="Picture 4" descr="P71100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chemeClr val="hlink"/>
                </a:solidFill>
              </a:rPr>
              <a:t>Основные направления деятельности при реализации проекта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618412" cy="3760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CC3300"/>
                </a:solidFill>
              </a:rPr>
              <a:t>Эколого-натуралистическое (Лагерь отдыха «Колокольчик», ЛТО «Юный огородник»)</a:t>
            </a:r>
            <a:endParaRPr lang="en-US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endParaRPr lang="ru-RU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CC3300"/>
                </a:solidFill>
              </a:rPr>
              <a:t>Эколого-краеведческое (Школьный туризм)</a:t>
            </a:r>
            <a:endParaRPr lang="en-US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endParaRPr lang="ru-RU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CC3300"/>
                </a:solidFill>
              </a:rPr>
              <a:t>Эколого-исследовательское</a:t>
            </a:r>
            <a:r>
              <a:rPr lang="en-US" sz="2000">
                <a:solidFill>
                  <a:srgbClr val="CC3300"/>
                </a:solidFill>
              </a:rPr>
              <a:t> </a:t>
            </a:r>
            <a:r>
              <a:rPr lang="ru-RU" sz="2000">
                <a:solidFill>
                  <a:srgbClr val="CC3300"/>
                </a:solidFill>
              </a:rPr>
              <a:t>(НИЛ «Росток»)</a:t>
            </a:r>
            <a:endParaRPr lang="en-US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endParaRPr lang="ru-RU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CC3300"/>
                </a:solidFill>
              </a:rPr>
              <a:t>Эколого-просветительское (школьное лесничество)</a:t>
            </a:r>
            <a:endParaRPr lang="en-US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endParaRPr lang="ru-RU" sz="200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CC3300"/>
                </a:solidFill>
              </a:rPr>
              <a:t>Природоохранное (школьное лесничество, лагерь «Росток»)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Задачи деятельности</a:t>
            </a:r>
            <a:br>
              <a:rPr lang="ru-RU" sz="3200"/>
            </a:br>
            <a:endParaRPr lang="ru-RU" sz="32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100">
                <a:solidFill>
                  <a:srgbClr val="CC3300"/>
                </a:solidFill>
              </a:rPr>
              <a:t>Формирование экологического типа мышления и экологической культуры</a:t>
            </a:r>
          </a:p>
          <a:p>
            <a:pPr>
              <a:lnSpc>
                <a:spcPct val="80000"/>
              </a:lnSpc>
            </a:pPr>
            <a:r>
              <a:rPr lang="ru-RU" sz="2100">
                <a:solidFill>
                  <a:srgbClr val="CC3300"/>
                </a:solidFill>
              </a:rPr>
              <a:t>Формирование ответственного отношения к природе</a:t>
            </a:r>
          </a:p>
          <a:p>
            <a:pPr>
              <a:lnSpc>
                <a:spcPct val="80000"/>
              </a:lnSpc>
            </a:pPr>
            <a:r>
              <a:rPr lang="ru-RU" sz="2100">
                <a:solidFill>
                  <a:srgbClr val="CC3300"/>
                </a:solidFill>
              </a:rPr>
              <a:t>Формирование системы умений и навыков взаимодействия с природой</a:t>
            </a:r>
          </a:p>
          <a:p>
            <a:pPr>
              <a:lnSpc>
                <a:spcPct val="80000"/>
              </a:lnSpc>
            </a:pPr>
            <a:r>
              <a:rPr lang="ru-RU" sz="2100">
                <a:solidFill>
                  <a:srgbClr val="CC3300"/>
                </a:solidFill>
              </a:rPr>
              <a:t>Активизировать практическую деятельность учащихся с природоохранной целью</a:t>
            </a:r>
          </a:p>
          <a:p>
            <a:pPr>
              <a:lnSpc>
                <a:spcPct val="80000"/>
              </a:lnSpc>
            </a:pPr>
            <a:r>
              <a:rPr lang="ru-RU" sz="2100">
                <a:solidFill>
                  <a:srgbClr val="CC3300"/>
                </a:solidFill>
              </a:rPr>
              <a:t>Систематическое и целенаправленное озеленение и дизайн территории школы, улиц родной деревни</a:t>
            </a:r>
          </a:p>
          <a:p>
            <a:pPr>
              <a:lnSpc>
                <a:spcPct val="80000"/>
              </a:lnSpc>
            </a:pPr>
            <a:r>
              <a:rPr lang="ru-RU" sz="2100">
                <a:solidFill>
                  <a:srgbClr val="CC3300"/>
                </a:solidFill>
              </a:rPr>
              <a:t>Осуществление исследовательской работы на пришкольном участке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2" name="Picture 6" descr="P70700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324975" y="-5643563"/>
            <a:ext cx="7243762" cy="5432425"/>
          </a:xfrm>
          <a:prstGeom prst="rect">
            <a:avLst/>
          </a:prstGeom>
          <a:noFill/>
        </p:spPr>
      </p:pic>
      <p:pic>
        <p:nvPicPr>
          <p:cNvPr id="111623" name="Picture 7" descr="IMG_05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350"/>
            <a:ext cx="9144000" cy="640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362950" cy="5726112"/>
          </a:xfrm>
        </p:spPr>
        <p:txBody>
          <a:bodyPr/>
          <a:lstStyle/>
          <a:p>
            <a:endParaRPr lang="ru-RU"/>
          </a:p>
        </p:txBody>
      </p:sp>
      <p:pic>
        <p:nvPicPr>
          <p:cNvPr id="131076" name="Picture 4" descr="P70700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-11764963"/>
            <a:ext cx="4175125" cy="3132138"/>
          </a:xfrm>
          <a:prstGeom prst="rect">
            <a:avLst/>
          </a:prstGeom>
          <a:noFill/>
        </p:spPr>
      </p:pic>
      <p:pic>
        <p:nvPicPr>
          <p:cNvPr id="131078" name="Picture 6" descr="IMG_15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Этапы реализации проекта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600" i="1">
              <a:solidFill>
                <a:srgbClr val="008000"/>
              </a:solidFill>
            </a:endParaRPr>
          </a:p>
          <a:p>
            <a:r>
              <a:rPr lang="ru-RU" sz="2600" i="1">
                <a:solidFill>
                  <a:srgbClr val="006666"/>
                </a:solidFill>
              </a:rPr>
              <a:t>Оборудование кабинета пришкольного участка как учебной лаборатории</a:t>
            </a:r>
          </a:p>
          <a:p>
            <a:r>
              <a:rPr lang="ru-RU" sz="2600" i="1">
                <a:solidFill>
                  <a:srgbClr val="006666"/>
                </a:solidFill>
              </a:rPr>
              <a:t>Вести кружковую работу («Юный овощевод», НИО «Искатель», школьное лесничество «Чэчир» «Цветовод-декоратор», «Фитодизайн»)</a:t>
            </a:r>
          </a:p>
          <a:p>
            <a:r>
              <a:rPr lang="ru-RU" sz="2600" i="1">
                <a:solidFill>
                  <a:srgbClr val="006666"/>
                </a:solidFill>
              </a:rPr>
              <a:t>Продолжить культивирование калифорнийского красного гибрида червей для получения экологически чистого, экономически выгодного удобрения – биогумуса</a:t>
            </a:r>
          </a:p>
          <a:p>
            <a:pPr>
              <a:buFont typeface="Wingdings" pitchFamily="2" charset="2"/>
              <a:buNone/>
            </a:pPr>
            <a:endParaRPr lang="ru-RU" sz="2600" i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215</TotalTime>
  <Words>426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Wingdings</vt:lpstr>
      <vt:lpstr>Times New Roman</vt:lpstr>
      <vt:lpstr>Verdana</vt:lpstr>
      <vt:lpstr>Garamond</vt:lpstr>
      <vt:lpstr>Arial Black</vt:lpstr>
      <vt:lpstr>Arbat-Bold</vt:lpstr>
      <vt:lpstr>Круги</vt:lpstr>
      <vt:lpstr>Сетка с тенью</vt:lpstr>
      <vt:lpstr>Скругленный</vt:lpstr>
      <vt:lpstr>Пиксел</vt:lpstr>
      <vt:lpstr>Затмение</vt:lpstr>
      <vt:lpstr>Профиль</vt:lpstr>
      <vt:lpstr>Слои</vt:lpstr>
      <vt:lpstr>Край</vt:lpstr>
      <vt:lpstr>Водяные знаки</vt:lpstr>
      <vt:lpstr>Детский эколого-биологический центр «Росток»</vt:lpstr>
      <vt:lpstr>Цель и задачи проекта</vt:lpstr>
      <vt:lpstr>Направленность и эффективность проекта</vt:lpstr>
      <vt:lpstr>Слайд 4</vt:lpstr>
      <vt:lpstr>Основные направления деятельности при реализации проекта</vt:lpstr>
      <vt:lpstr>Задачи деятельности </vt:lpstr>
      <vt:lpstr>Слайд 7</vt:lpstr>
      <vt:lpstr>Слайд 8</vt:lpstr>
      <vt:lpstr>Этапы реализации проекта</vt:lpstr>
      <vt:lpstr>Слайд 10</vt:lpstr>
      <vt:lpstr>Слайд 11</vt:lpstr>
      <vt:lpstr>Слайд 12</vt:lpstr>
      <vt:lpstr>Слайд 13</vt:lpstr>
      <vt:lpstr>Слайд 14</vt:lpstr>
      <vt:lpstr>Каждый отдел работает согласно составленной программе, который предполагает </vt:lpstr>
      <vt:lpstr>Ожидаемые результаты</vt:lpstr>
    </vt:vector>
  </TitlesOfParts>
  <Company>Wester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эколого-биологический центр «Росток»</dc:title>
  <dc:creator>Костя</dc:creator>
  <cp:lastModifiedBy>XTreme</cp:lastModifiedBy>
  <cp:revision>8</cp:revision>
  <dcterms:created xsi:type="dcterms:W3CDTF">2008-10-01T11:55:22Z</dcterms:created>
  <dcterms:modified xsi:type="dcterms:W3CDTF">2009-08-19T11:59:22Z</dcterms:modified>
</cp:coreProperties>
</file>