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319" r:id="rId2"/>
    <p:sldId id="320" r:id="rId3"/>
    <p:sldId id="350" r:id="rId4"/>
    <p:sldId id="339" r:id="rId5"/>
    <p:sldId id="353" r:id="rId6"/>
    <p:sldId id="356" r:id="rId7"/>
    <p:sldId id="361" r:id="rId8"/>
    <p:sldId id="362" r:id="rId9"/>
    <p:sldId id="363" r:id="rId10"/>
  </p:sldIdLst>
  <p:sldSz cx="4321175" cy="4321175"/>
  <p:notesSz cx="6856413" cy="97504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FF"/>
    <a:srgbClr val="0033CC"/>
    <a:srgbClr val="003399"/>
    <a:srgbClr val="800000"/>
    <a:srgbClr val="993300"/>
    <a:srgbClr val="FFFF99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71" autoAdjust="0"/>
    <p:restoredTop sz="98794" autoAdjust="0"/>
  </p:normalViewPr>
  <p:slideViewPr>
    <p:cSldViewPr>
      <p:cViewPr>
        <p:scale>
          <a:sx n="150" d="100"/>
          <a:sy n="150" d="100"/>
        </p:scale>
        <p:origin x="-1332" y="-486"/>
      </p:cViewPr>
      <p:guideLst>
        <p:guide orient="horz" pos="1361"/>
        <p:guide pos="1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94"/>
    </p:cViewPr>
  </p:sorterViewPr>
  <p:notesViewPr>
    <p:cSldViewPr>
      <p:cViewPr varScale="1">
        <p:scale>
          <a:sx n="26" d="100"/>
          <a:sy n="26" d="100"/>
        </p:scale>
        <p:origin x="-1158" y="-72"/>
      </p:cViewPr>
      <p:guideLst>
        <p:guide orient="horz" pos="307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657B8E11-CC15-4710-9299-B36017D18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75" y="731838"/>
            <a:ext cx="36560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63063"/>
            <a:ext cx="2970213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C63A842-58D8-4288-9675-7A76E9839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327025" y="2105025"/>
            <a:ext cx="3616325" cy="306388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441450"/>
            <a:ext cx="3673475" cy="71913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449513"/>
            <a:ext cx="3025775" cy="1103312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2FB3AC2A-29AF-46C2-8ECD-EF81DD27E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7CDA-E885-4694-A2BE-F09F52999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079750" y="288925"/>
            <a:ext cx="917575" cy="3551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288925"/>
            <a:ext cx="2603500" cy="3551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A228-57F0-450F-8477-6027982AE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45652-7F2F-4889-AD22-0D7291F37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3" y="2776538"/>
            <a:ext cx="3673475" cy="8588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313" y="1831975"/>
            <a:ext cx="3673475" cy="944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8E88-F8D1-498A-A1F7-706E80D0A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249363"/>
            <a:ext cx="1760538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36788" y="1249363"/>
            <a:ext cx="1760537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2ED28-DF27-413D-883E-5771AAF11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73038"/>
            <a:ext cx="3889375" cy="7207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966788"/>
            <a:ext cx="1909763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5900" y="1370013"/>
            <a:ext cx="1909763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95513" y="966788"/>
            <a:ext cx="1909762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195513" y="1370013"/>
            <a:ext cx="1909762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1FEB-6EA7-4CE7-89C8-CA2583553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6503-36F1-4662-95BF-F9C0BE21F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A535C-4A37-499F-A74B-B40D7898A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71450"/>
            <a:ext cx="1422400" cy="7334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9100" y="171450"/>
            <a:ext cx="2416175" cy="368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900" y="904875"/>
            <a:ext cx="1422400" cy="295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EFDA-1587-45E1-A50D-E7F591BFC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3024188"/>
            <a:ext cx="2592388" cy="3571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47725" y="385763"/>
            <a:ext cx="2592388" cy="259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" y="3381375"/>
            <a:ext cx="2592388" cy="50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2A4E-AC65-4A59-B5DD-5FA18E10A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88925"/>
            <a:ext cx="36734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126" tIns="23562" rIns="47126" bIns="2356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49363"/>
            <a:ext cx="367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126" tIns="23562" rIns="47126" bIns="23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3937000"/>
            <a:ext cx="9001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126" tIns="23562" rIns="47126" bIns="2356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3937000"/>
            <a:ext cx="13684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126" tIns="23562" rIns="47126" bIns="2356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97213" y="3937000"/>
            <a:ext cx="9001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126" tIns="23562" rIns="47126" bIns="2356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E2196DA-F950-41A5-A0CF-5EA5A918E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71488" rtl="0" eaLnBrk="0" fontAlgn="base" hangingPunct="0">
        <a:spcBef>
          <a:spcPct val="0"/>
        </a:spcBef>
        <a:spcAft>
          <a:spcPct val="0"/>
        </a:spcAft>
        <a:defRPr kumimoji="1" sz="2300">
          <a:solidFill>
            <a:schemeClr val="tx2"/>
          </a:solidFill>
          <a:latin typeface="+mj-lt"/>
          <a:ea typeface="+mj-ea"/>
          <a:cs typeface="+mj-cs"/>
        </a:defRPr>
      </a:lvl1pPr>
      <a:lvl2pPr algn="l" defTabSz="471488" rtl="0" eaLnBrk="0" fontAlgn="base" hangingPunct="0">
        <a:spcBef>
          <a:spcPct val="0"/>
        </a:spcBef>
        <a:spcAft>
          <a:spcPct val="0"/>
        </a:spcAft>
        <a:defRPr kumimoji="1" sz="2300">
          <a:solidFill>
            <a:schemeClr val="tx2"/>
          </a:solidFill>
          <a:latin typeface="Times New Roman" pitchFamily="18" charset="0"/>
        </a:defRPr>
      </a:lvl2pPr>
      <a:lvl3pPr algn="l" defTabSz="471488" rtl="0" eaLnBrk="0" fontAlgn="base" hangingPunct="0">
        <a:spcBef>
          <a:spcPct val="0"/>
        </a:spcBef>
        <a:spcAft>
          <a:spcPct val="0"/>
        </a:spcAft>
        <a:defRPr kumimoji="1" sz="2300">
          <a:solidFill>
            <a:schemeClr val="tx2"/>
          </a:solidFill>
          <a:latin typeface="Times New Roman" pitchFamily="18" charset="0"/>
        </a:defRPr>
      </a:lvl3pPr>
      <a:lvl4pPr algn="l" defTabSz="471488" rtl="0" eaLnBrk="0" fontAlgn="base" hangingPunct="0">
        <a:spcBef>
          <a:spcPct val="0"/>
        </a:spcBef>
        <a:spcAft>
          <a:spcPct val="0"/>
        </a:spcAft>
        <a:defRPr kumimoji="1" sz="2300">
          <a:solidFill>
            <a:schemeClr val="tx2"/>
          </a:solidFill>
          <a:latin typeface="Times New Roman" pitchFamily="18" charset="0"/>
        </a:defRPr>
      </a:lvl4pPr>
      <a:lvl5pPr algn="l" defTabSz="471488" rtl="0" eaLnBrk="0" fontAlgn="base" hangingPunct="0">
        <a:spcBef>
          <a:spcPct val="0"/>
        </a:spcBef>
        <a:spcAft>
          <a:spcPct val="0"/>
        </a:spcAft>
        <a:defRPr kumimoji="1" sz="2300">
          <a:solidFill>
            <a:schemeClr val="tx2"/>
          </a:solidFill>
          <a:latin typeface="Times New Roman" pitchFamily="18" charset="0"/>
        </a:defRPr>
      </a:lvl5pPr>
      <a:lvl6pPr marL="457200" algn="l" defTabSz="471488" rtl="0" eaLnBrk="0" fontAlgn="base" hangingPunct="0">
        <a:spcBef>
          <a:spcPct val="0"/>
        </a:spcBef>
        <a:spcAft>
          <a:spcPct val="0"/>
        </a:spcAft>
        <a:defRPr kumimoji="1" sz="2300">
          <a:solidFill>
            <a:schemeClr val="tx2"/>
          </a:solidFill>
          <a:latin typeface="Times New Roman" pitchFamily="18" charset="0"/>
        </a:defRPr>
      </a:lvl6pPr>
      <a:lvl7pPr marL="914400" algn="l" defTabSz="471488" rtl="0" eaLnBrk="0" fontAlgn="base" hangingPunct="0">
        <a:spcBef>
          <a:spcPct val="0"/>
        </a:spcBef>
        <a:spcAft>
          <a:spcPct val="0"/>
        </a:spcAft>
        <a:defRPr kumimoji="1" sz="2300">
          <a:solidFill>
            <a:schemeClr val="tx2"/>
          </a:solidFill>
          <a:latin typeface="Times New Roman" pitchFamily="18" charset="0"/>
        </a:defRPr>
      </a:lvl7pPr>
      <a:lvl8pPr marL="1371600" algn="l" defTabSz="471488" rtl="0" eaLnBrk="0" fontAlgn="base" hangingPunct="0">
        <a:spcBef>
          <a:spcPct val="0"/>
        </a:spcBef>
        <a:spcAft>
          <a:spcPct val="0"/>
        </a:spcAft>
        <a:defRPr kumimoji="1" sz="2300">
          <a:solidFill>
            <a:schemeClr val="tx2"/>
          </a:solidFill>
          <a:latin typeface="Times New Roman" pitchFamily="18" charset="0"/>
        </a:defRPr>
      </a:lvl8pPr>
      <a:lvl9pPr marL="1828800" algn="l" defTabSz="471488" rtl="0" eaLnBrk="0" fontAlgn="base" hangingPunct="0">
        <a:spcBef>
          <a:spcPct val="0"/>
        </a:spcBef>
        <a:spcAft>
          <a:spcPct val="0"/>
        </a:spcAft>
        <a:defRPr kumimoji="1" sz="2300">
          <a:solidFill>
            <a:schemeClr val="tx2"/>
          </a:solidFill>
          <a:latin typeface="Times New Roman" pitchFamily="18" charset="0"/>
        </a:defRPr>
      </a:lvl9pPr>
    </p:titleStyle>
    <p:bodyStyle>
      <a:lvl1pPr marL="177800" indent="-177800" algn="l" defTabSz="4714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17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46050" algn="l" defTabSz="4714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1500">
          <a:solidFill>
            <a:schemeClr val="tx1"/>
          </a:solidFill>
          <a:latin typeface="+mn-lt"/>
        </a:defRPr>
      </a:lvl2pPr>
      <a:lvl3pPr marL="588963" indent="-117475" algn="l" defTabSz="471488" rtl="0" eaLnBrk="0" fontAlgn="base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</a:defRPr>
      </a:lvl3pPr>
      <a:lvl4pPr marL="825500" indent="-119063" algn="l" defTabSz="471488" rtl="0" eaLnBrk="0" fontAlgn="base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</a:defRPr>
      </a:lvl4pPr>
      <a:lvl5pPr marL="1060450" indent="-117475" algn="l" defTabSz="471488" rtl="0" eaLnBrk="0" fontAlgn="base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</a:defRPr>
      </a:lvl5pPr>
      <a:lvl6pPr marL="1517650" indent="-117475" algn="l" defTabSz="471488" rtl="0" eaLnBrk="0" fontAlgn="base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</a:defRPr>
      </a:lvl6pPr>
      <a:lvl7pPr marL="1974850" indent="-117475" algn="l" defTabSz="471488" rtl="0" eaLnBrk="0" fontAlgn="base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</a:defRPr>
      </a:lvl7pPr>
      <a:lvl8pPr marL="2432050" indent="-117475" algn="l" defTabSz="471488" rtl="0" eaLnBrk="0" fontAlgn="base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</a:defRPr>
      </a:lvl8pPr>
      <a:lvl9pPr marL="2889250" indent="-117475" algn="l" defTabSz="471488" rtl="0" eaLnBrk="0" fontAlgn="base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5"/>
          <p:cNvSpPr txBox="1">
            <a:spLocks noChangeArrowheads="1"/>
          </p:cNvSpPr>
          <p:nvPr/>
        </p:nvSpPr>
        <p:spPr bwMode="auto">
          <a:xfrm>
            <a:off x="69835" y="160323"/>
            <a:ext cx="2714644" cy="1569644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38100" cap="sq">
            <a:solidFill>
              <a:srgbClr val="0033CC"/>
            </a:solidFill>
            <a:miter lim="800000"/>
            <a:headEnd type="none" w="sm" len="sm"/>
            <a:tailEnd type="none" w="sm" len="sm"/>
          </a:ln>
          <a:effectLst>
            <a:glow rad="101600">
              <a:srgbClr val="FFFFFF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8000" tIns="45712" rIns="18000" bIns="45712">
            <a:spAutoFit/>
          </a:bodyPr>
          <a:lstStyle/>
          <a:p>
            <a:pPr algn="ctr" defTabSz="471488"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Ритуалы</a:t>
            </a:r>
          </a:p>
          <a:p>
            <a:pPr algn="ctr" defTabSz="471488"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Вооруженных сил РФ</a:t>
            </a: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73025" y="1946273"/>
            <a:ext cx="4175125" cy="132343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just" defTabSz="471488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занятия:</a:t>
            </a:r>
          </a:p>
          <a:p>
            <a:pPr algn="just" defTabSz="471488">
              <a:defRPr/>
            </a:pPr>
            <a:r>
              <a:rPr lang="ru-RU" sz="1600" b="1" dirty="0"/>
              <a:t>1. Познакомимся с ритуалами ВС РФ, историей их зарождения и развития.</a:t>
            </a:r>
            <a:r>
              <a:rPr lang="ru-RU" sz="1600" dirty="0"/>
              <a:t> </a:t>
            </a:r>
            <a:endParaRPr lang="ru-RU" sz="1600" b="1" dirty="0"/>
          </a:p>
          <a:p>
            <a:pPr algn="just" defTabSz="471488">
              <a:defRPr/>
            </a:pPr>
            <a:r>
              <a:rPr lang="ru-RU" sz="1600" b="1" dirty="0"/>
              <a:t>2. Уясним понятие и усвоим содержание Военной присяги. </a:t>
            </a:r>
          </a:p>
        </p:txBody>
      </p:sp>
      <p:pic>
        <p:nvPicPr>
          <p:cNvPr id="3076" name="Picture 21" descr="Фото"/>
          <p:cNvPicPr>
            <a:picLocks noChangeAspect="1" noChangeArrowheads="1"/>
          </p:cNvPicPr>
          <p:nvPr/>
        </p:nvPicPr>
        <p:blipFill>
          <a:blip r:embed="rId2"/>
          <a:srcRect t="20711"/>
          <a:stretch>
            <a:fillRect/>
          </a:stretch>
        </p:blipFill>
        <p:spPr bwMode="auto">
          <a:xfrm>
            <a:off x="2874963" y="88900"/>
            <a:ext cx="1420812" cy="175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73025" y="3375033"/>
            <a:ext cx="4175125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just" defTabSz="471488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вопросы:</a:t>
            </a:r>
          </a:p>
          <a:p>
            <a:pPr algn="just" defTabSz="471488">
              <a:defRPr/>
            </a:pPr>
            <a:r>
              <a:rPr lang="ru-RU" sz="1600" b="1" dirty="0"/>
              <a:t>1. Ритуал приведения к </a:t>
            </a:r>
            <a:r>
              <a:rPr lang="ru-RU" sz="1600" b="1" dirty="0" smtClean="0"/>
              <a:t>Военной присяге</a:t>
            </a:r>
            <a:r>
              <a:rPr lang="ru-RU" sz="1600" dirty="0"/>
              <a:t>.</a:t>
            </a:r>
            <a:endParaRPr lang="ru-RU" sz="1600" b="1" dirty="0"/>
          </a:p>
          <a:p>
            <a:pPr algn="just" defTabSz="471488">
              <a:defRPr/>
            </a:pPr>
            <a:r>
              <a:rPr lang="ru-RU" sz="1600" b="1" dirty="0"/>
              <a:t>2. Ритуал вручения Боевого Знамени.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3"/>
          <p:cNvSpPr txBox="1">
            <a:spLocks noChangeArrowheads="1"/>
          </p:cNvSpPr>
          <p:nvPr/>
        </p:nvSpPr>
        <p:spPr bwMode="auto">
          <a:xfrm>
            <a:off x="204773" y="50614"/>
            <a:ext cx="3929090" cy="10895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ap="sq" cmpd="thickThin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defTabSz="471488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33CC"/>
                </a:solidFill>
                <a:latin typeface="Calibri" pitchFamily="34" charset="0"/>
              </a:rPr>
              <a:t>РИТУАЛ</a:t>
            </a:r>
            <a:r>
              <a:rPr lang="ru-RU" sz="1800" b="1" dirty="0">
                <a:latin typeface="Calibri" pitchFamily="34" charset="0"/>
              </a:rPr>
              <a:t> – торжественный официальный акт, при проведении которого установлен определенный порядок – церемониал </a:t>
            </a:r>
          </a:p>
        </p:txBody>
      </p:sp>
      <p:pic>
        <p:nvPicPr>
          <p:cNvPr id="4099" name="Picture 24" descr="Фото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t="5535"/>
          <a:stretch>
            <a:fillRect/>
          </a:stretch>
        </p:blipFill>
        <p:spPr bwMode="auto">
          <a:xfrm>
            <a:off x="88885" y="1231893"/>
            <a:ext cx="1714513" cy="23669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27" descr="Главный федеральный инспектор по Удмуртии принял участие во вручении боевого знамени войсковой части 43003"/>
          <p:cNvPicPr>
            <a:picLocks noChangeAspect="1" noChangeArrowheads="1"/>
          </p:cNvPicPr>
          <p:nvPr/>
        </p:nvPicPr>
        <p:blipFill>
          <a:blip r:embed="rId4"/>
          <a:srcRect l="5077" r="6633"/>
          <a:stretch>
            <a:fillRect/>
          </a:stretch>
        </p:blipFill>
        <p:spPr bwMode="auto">
          <a:xfrm>
            <a:off x="1731959" y="1303332"/>
            <a:ext cx="2761199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102" name="Text Box 28"/>
          <p:cNvSpPr txBox="1">
            <a:spLocks noChangeArrowheads="1"/>
          </p:cNvSpPr>
          <p:nvPr/>
        </p:nvSpPr>
        <p:spPr bwMode="auto">
          <a:xfrm>
            <a:off x="2089150" y="3660785"/>
            <a:ext cx="2089150" cy="584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71488">
              <a:spcBef>
                <a:spcPts val="0"/>
              </a:spcBef>
              <a:defRPr/>
            </a:pPr>
            <a:r>
              <a:rPr lang="ru-RU" sz="1600" b="1" dirty="0">
                <a:solidFill>
                  <a:srgbClr val="0033CC"/>
                </a:solidFill>
              </a:rPr>
              <a:t>Вручение</a:t>
            </a:r>
          </a:p>
          <a:p>
            <a:pPr algn="ctr" defTabSz="471488">
              <a:spcBef>
                <a:spcPts val="0"/>
              </a:spcBef>
              <a:defRPr/>
            </a:pPr>
            <a:r>
              <a:rPr lang="ru-RU" sz="1600" b="1" dirty="0">
                <a:solidFill>
                  <a:srgbClr val="0033CC"/>
                </a:solidFill>
              </a:rPr>
              <a:t>Боевого Знамени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14300" y="3660785"/>
            <a:ext cx="1785938" cy="584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71488">
              <a:spcBef>
                <a:spcPts val="0"/>
              </a:spcBef>
              <a:defRPr/>
            </a:pPr>
            <a:r>
              <a:rPr lang="ru-RU" sz="1600" b="1" dirty="0">
                <a:solidFill>
                  <a:srgbClr val="0033CC"/>
                </a:solidFill>
              </a:rPr>
              <a:t>Принятие </a:t>
            </a:r>
            <a:r>
              <a:rPr lang="ru-RU" sz="1600" b="1" dirty="0" smtClean="0">
                <a:solidFill>
                  <a:srgbClr val="0033CC"/>
                </a:solidFill>
              </a:rPr>
              <a:t>Военной присяги</a:t>
            </a:r>
            <a:endParaRPr lang="ru-RU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44463" y="73025"/>
            <a:ext cx="4103687" cy="369332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0033CC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defTabSz="471488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принятия </a:t>
            </a:r>
            <a:r>
              <a:rPr lang="ru-RU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Военной присяги</a:t>
            </a:r>
            <a:endParaRPr lang="ru-RU" sz="1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517645" y="603250"/>
            <a:ext cx="2728918" cy="17235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sq">
            <a:noFill/>
            <a:miter lim="800000"/>
            <a:headEnd type="none" w="sm" len="sm"/>
            <a:tailEnd type="none" w="sm" len="sm"/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 algn="ctr" defTabSz="471488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Михайлович «Тишайший»</a:t>
            </a:r>
          </a:p>
          <a:p>
            <a:pPr algn="ctr" defTabSz="471488"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Первый в России воинский устав (1647 г.). Церемония принятия клятвы на верность Государю Российскому с целованием креста.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88885" y="2589215"/>
            <a:ext cx="2643206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sq">
            <a:noFill/>
            <a:miter lim="800000"/>
            <a:headEnd type="none" w="sm" len="sm"/>
            <a:tailEnd type="none" w="sm" len="sm"/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 algn="ctr" defTabSz="471488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 </a:t>
            </a:r>
          </a:p>
          <a:p>
            <a:pPr algn="ctr" defTabSz="471488"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Воинская присяга перешла в ранг закона. Торжественная клятва включала триединое наполнение — Родина, Государь, вера Православная.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149" name="Picture 9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85" y="576263"/>
            <a:ext cx="1350978" cy="1798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0" name="Picture 15" descr="2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76" y="2446339"/>
            <a:ext cx="1358914" cy="172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2979752"/>
            <a:ext cx="4321175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71488">
              <a:defRPr/>
            </a:pPr>
            <a:r>
              <a:rPr lang="ru-RU" b="1" dirty="0"/>
              <a:t>   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Текст Военной присяги и порядок приведения к ней определены Федеральным Законом от 28.03.98 г. № 53-ФЗ «О воинской обязанности и военной службе» и общевоинскими уставами Вооруженных Сил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Российской Федерации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220" name="Picture 7" descr="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85" y="35239"/>
            <a:ext cx="4071327" cy="305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-53975"/>
            <a:ext cx="4321175" cy="554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71488">
              <a:spcBef>
                <a:spcPct val="50000"/>
              </a:spcBef>
              <a:defRPr/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Военной присяги</a:t>
            </a:r>
            <a:r>
              <a:rPr lang="ru-RU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88885" y="485763"/>
            <a:ext cx="4157678" cy="377641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19050" cap="sq">
            <a:noFill/>
            <a:miter lim="800000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defTabSz="471488">
              <a:lnSpc>
                <a:spcPct val="90000"/>
              </a:lnSpc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«Я (фамилия, имя, отчество) торжественно присягаю на верность своему Отечеству – Российской Федерации.</a:t>
            </a:r>
          </a:p>
          <a:p>
            <a:pPr algn="just" defTabSz="471488"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Клянусь свято соблюдать Конституцию Российской Федерации, строго выполнять требования воинских уставов, приказы командиров, начальников.</a:t>
            </a:r>
          </a:p>
          <a:p>
            <a:pPr algn="just" defTabSz="471488"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Клянусь достойно исполнять воинский долг, мужественно защищать свободу, независимость и конституционный строй России, народ и Отечество».</a:t>
            </a:r>
            <a:r>
              <a:rPr lang="ru-RU" sz="1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73025" y="957999"/>
            <a:ext cx="4175125" cy="163121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28575" cap="sq">
            <a:noFill/>
            <a:miter lim="800000"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defTabSz="471488">
              <a:defRPr/>
            </a:pPr>
            <a:r>
              <a:rPr lang="ru-RU" sz="1900" b="1" dirty="0"/>
              <a:t>       </a:t>
            </a:r>
            <a:r>
              <a:rPr lang="ru-RU" sz="2000" b="1" dirty="0"/>
              <a:t>С приведением к Военной присяге рядовой может быть назначен на должность и приобретает весь объем служебных прав и обязанностей</a:t>
            </a:r>
            <a:r>
              <a:rPr lang="ru-RU" sz="2000" dirty="0"/>
              <a:t> 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333375" y="17463"/>
            <a:ext cx="3600450" cy="868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71488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значение 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Военной присяги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8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9" y="2652637"/>
            <a:ext cx="1853803" cy="159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10" descr="p434"/>
          <p:cNvPicPr>
            <a:picLocks noChangeAspect="1" noChangeArrowheads="1"/>
          </p:cNvPicPr>
          <p:nvPr/>
        </p:nvPicPr>
        <p:blipFill>
          <a:blip r:embed="rId4"/>
          <a:srcRect l="25138" t="21353" r="9090" b="31708"/>
          <a:stretch>
            <a:fillRect/>
          </a:stretch>
        </p:blipFill>
        <p:spPr bwMode="auto">
          <a:xfrm>
            <a:off x="17447" y="2658987"/>
            <a:ext cx="2471755" cy="159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31827" y="88885"/>
            <a:ext cx="2857520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Боевое Знамя</a:t>
            </a:r>
          </a:p>
        </p:txBody>
      </p:sp>
      <p:cxnSp>
        <p:nvCxnSpPr>
          <p:cNvPr id="9221" name="Прямая со стрелкой 23"/>
          <p:cNvCxnSpPr>
            <a:cxnSpLocks noChangeShapeType="1"/>
            <a:stCxn id="0" idx="1"/>
          </p:cNvCxnSpPr>
          <p:nvPr/>
        </p:nvCxnSpPr>
        <p:spPr bwMode="auto">
          <a:xfrm rot="10800000">
            <a:off x="874713" y="3660775"/>
            <a:ext cx="714375" cy="373063"/>
          </a:xfrm>
          <a:prstGeom prst="straightConnector1">
            <a:avLst/>
          </a:prstGeom>
          <a:noFill/>
          <a:ln w="508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222" name="Прямая со стрелкой 25"/>
          <p:cNvCxnSpPr>
            <a:cxnSpLocks noChangeShapeType="1"/>
          </p:cNvCxnSpPr>
          <p:nvPr/>
        </p:nvCxnSpPr>
        <p:spPr bwMode="auto">
          <a:xfrm rot="10800000" flipV="1">
            <a:off x="731838" y="1874838"/>
            <a:ext cx="2428875" cy="785812"/>
          </a:xfrm>
          <a:prstGeom prst="straightConnector1">
            <a:avLst/>
          </a:prstGeom>
          <a:noFill/>
          <a:ln w="508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3160719" y="1660521"/>
            <a:ext cx="1071570" cy="46166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alibri" pitchFamily="34" charset="0"/>
              </a:rPr>
              <a:t>шнур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9083" y="3803661"/>
            <a:ext cx="1357322" cy="46166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alibri" pitchFamily="34" charset="0"/>
              </a:rPr>
              <a:t>древко</a:t>
            </a:r>
          </a:p>
        </p:txBody>
      </p:sp>
      <p:cxnSp>
        <p:nvCxnSpPr>
          <p:cNvPr id="9229" name="Прямая со стрелкой 27"/>
          <p:cNvCxnSpPr>
            <a:cxnSpLocks noChangeShapeType="1"/>
            <a:stCxn id="0" idx="1"/>
          </p:cNvCxnSpPr>
          <p:nvPr/>
        </p:nvCxnSpPr>
        <p:spPr bwMode="auto">
          <a:xfrm rot="10800000" flipV="1">
            <a:off x="1374775" y="1033463"/>
            <a:ext cx="714375" cy="769937"/>
          </a:xfrm>
          <a:prstGeom prst="straightConnector1">
            <a:avLst/>
          </a:prstGeom>
          <a:noFill/>
          <a:ln w="508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2089149" y="803265"/>
            <a:ext cx="1714512" cy="46166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alibri" pitchFamily="34" charset="0"/>
              </a:rPr>
              <a:t>полотнище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7463"/>
            <a:ext cx="432117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3600" rIns="3600">
            <a:spAutoFit/>
          </a:bodyPr>
          <a:lstStyle/>
          <a:p>
            <a:pPr algn="ctr" defTabSz="471488">
              <a:lnSpc>
                <a:spcPct val="90000"/>
              </a:lnSpc>
              <a:defRPr/>
            </a:pPr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Вручение Боевого Знамени</a:t>
            </a:r>
          </a:p>
        </p:txBody>
      </p:sp>
      <p:pic>
        <p:nvPicPr>
          <p:cNvPr id="5" name="Picture 13" descr="04-1"/>
          <p:cNvPicPr>
            <a:picLocks noChangeAspect="1" noChangeArrowheads="1"/>
          </p:cNvPicPr>
          <p:nvPr/>
        </p:nvPicPr>
        <p:blipFill>
          <a:blip r:embed="rId2"/>
          <a:srcRect b="6607"/>
          <a:stretch>
            <a:fillRect/>
          </a:stretch>
        </p:blipFill>
        <p:spPr bwMode="auto">
          <a:xfrm>
            <a:off x="17447" y="2295019"/>
            <a:ext cx="3214710" cy="200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8" y="433223"/>
            <a:ext cx="3405199" cy="187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9835" y="83253"/>
            <a:ext cx="4162454" cy="107720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38100" cap="sq">
            <a:noFill/>
            <a:miter lim="800000"/>
            <a:headEnd type="none" w="sm" len="sm"/>
            <a:tailEnd type="none" w="sm" len="sm"/>
          </a:ln>
          <a:effectLst>
            <a:glow rad="101600">
              <a:srgbClr val="FFFFFF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8000" tIns="45712" rIns="18000" bIns="45712">
            <a:spAutoFit/>
          </a:bodyPr>
          <a:lstStyle/>
          <a:p>
            <a:pPr algn="ctr" defTabSz="471488"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Ритуалы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71488"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Вооруженных сил РФ</a:t>
            </a: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3025" y="2170186"/>
            <a:ext cx="4175125" cy="2062103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defTabSz="471488">
              <a:defRPr/>
            </a:pPr>
            <a:r>
              <a:rPr lang="ru-RU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занятия:</a:t>
            </a:r>
          </a:p>
          <a:p>
            <a:pPr algn="just" defTabSz="471488">
              <a:defRPr/>
            </a:pPr>
            <a:r>
              <a:rPr lang="ru-RU" sz="2000" b="1" dirty="0"/>
              <a:t>1. Познакомились с ритуалами ВС РФ, историей их зарождения и развития.</a:t>
            </a:r>
            <a:r>
              <a:rPr lang="ru-RU" sz="2000" dirty="0"/>
              <a:t> </a:t>
            </a:r>
            <a:endParaRPr lang="ru-RU" sz="2000" b="1" dirty="0"/>
          </a:p>
          <a:p>
            <a:pPr algn="just" defTabSz="471488">
              <a:defRPr/>
            </a:pPr>
            <a:r>
              <a:rPr lang="ru-RU" sz="2000" b="1" dirty="0"/>
              <a:t>2. Уяснили понятие и усвоили содержание Военной присяги.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213" y="1231900"/>
            <a:ext cx="1357312" cy="86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1231900"/>
            <a:ext cx="1233488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6400" y="1231900"/>
            <a:ext cx="1285875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езмятежность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Безмятеж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1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1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езмятежность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Designs\Ленты.pot</Template>
  <TotalTime>2099</TotalTime>
  <Words>286</Words>
  <Application>Microsoft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Безмятежность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в/ч 93226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17</dc:title>
  <dc:creator>Новомлинов</dc:creator>
  <cp:lastModifiedBy>Рудаков</cp:lastModifiedBy>
  <cp:revision>438</cp:revision>
  <dcterms:created xsi:type="dcterms:W3CDTF">2003-03-13T13:16:16Z</dcterms:created>
  <dcterms:modified xsi:type="dcterms:W3CDTF">2009-01-20T16:55:12Z</dcterms:modified>
</cp:coreProperties>
</file>