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1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10650-58D0-4469-9998-A00E09D28B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6B9F5-C527-46F6-BC17-5D88463D7D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BA93B-F295-4B8E-A15F-E8174DBC9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1E4D8-2CD8-4041-81A1-792F906647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9BC7D-27CB-4EDE-B2D7-DA17ABD1C1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1E97D-BB27-4DA3-BFC5-C1787118C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A77FA-8BC0-4587-8B8C-CEAC9E7E5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4CD2-9B6D-4759-9A56-7AEF53C8EC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6083D-FF7D-4887-B0B7-C74C6088F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4B4C3-4CB9-4BAF-B125-16ED6BBE14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1DA4F-EE3B-41A4-BFE2-D4907D4821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AAAF8B4-A3CA-48AD-863C-409838EEB1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ransition>
    <p:cover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gif"/><Relationship Id="rId5" Type="http://schemas.openxmlformats.org/officeDocument/2006/relationships/image" Target="../media/image57.gif"/><Relationship Id="rId4" Type="http://schemas.openxmlformats.org/officeDocument/2006/relationships/image" Target="../media/image6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flower.onego.ru/lukov/ena_5294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27.gif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gif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83.gif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13" Type="http://schemas.openxmlformats.org/officeDocument/2006/relationships/image" Target="../media/image93.gif"/><Relationship Id="rId3" Type="http://schemas.openxmlformats.org/officeDocument/2006/relationships/image" Target="../media/image64.gif"/><Relationship Id="rId7" Type="http://schemas.openxmlformats.org/officeDocument/2006/relationships/image" Target="../media/image88.gif"/><Relationship Id="rId12" Type="http://schemas.openxmlformats.org/officeDocument/2006/relationships/image" Target="../media/image57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gif"/><Relationship Id="rId11" Type="http://schemas.openxmlformats.org/officeDocument/2006/relationships/image" Target="../media/image92.gif"/><Relationship Id="rId5" Type="http://schemas.openxmlformats.org/officeDocument/2006/relationships/image" Target="../media/image86.gif"/><Relationship Id="rId10" Type="http://schemas.openxmlformats.org/officeDocument/2006/relationships/image" Target="../media/image91.gif"/><Relationship Id="rId4" Type="http://schemas.openxmlformats.org/officeDocument/2006/relationships/image" Target="../media/image85.gif"/><Relationship Id="rId9" Type="http://schemas.openxmlformats.org/officeDocument/2006/relationships/image" Target="../media/image90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ветрениц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0913" y="2640013"/>
            <a:ext cx="4084637" cy="621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736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638" y="2640013"/>
            <a:ext cx="3975100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Прямоугольник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988" y="401638"/>
            <a:ext cx="8424862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4"/>
          <p:cNvSpPr txBox="1">
            <a:spLocks noChangeArrowheads="1"/>
          </p:cNvSpPr>
          <p:nvPr/>
        </p:nvSpPr>
        <p:spPr bwMode="auto">
          <a:xfrm>
            <a:off x="395288" y="2924175"/>
            <a:ext cx="6208712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Не успел сойти белый снег,</a:t>
            </a:r>
          </a:p>
          <a:p>
            <a:r>
              <a:rPr lang="ru-RU" sz="2400" b="1">
                <a:solidFill>
                  <a:srgbClr val="0000FF"/>
                </a:solidFill>
              </a:rPr>
              <a:t>Появился ранний, смелый побег,</a:t>
            </a:r>
          </a:p>
          <a:p>
            <a:r>
              <a:rPr lang="ru-RU" sz="2400" b="1">
                <a:solidFill>
                  <a:srgbClr val="0000FF"/>
                </a:solidFill>
              </a:rPr>
              <a:t>А цветочки у него все разные,</a:t>
            </a:r>
          </a:p>
          <a:p>
            <a:r>
              <a:rPr lang="ru-RU" sz="2400" b="1">
                <a:solidFill>
                  <a:srgbClr val="0000FF"/>
                </a:solidFill>
              </a:rPr>
              <a:t>Фиолетовые, синие, голубые, красные,</a:t>
            </a:r>
          </a:p>
          <a:p>
            <a:r>
              <a:rPr lang="ru-RU" sz="2400" b="1">
                <a:solidFill>
                  <a:srgbClr val="0000FF"/>
                </a:solidFill>
              </a:rPr>
              <a:t>Они меняют окраску, следуя моде,</a:t>
            </a:r>
          </a:p>
          <a:p>
            <a:r>
              <a:rPr lang="ru-RU" sz="2400" b="1">
                <a:solidFill>
                  <a:srgbClr val="0000FF"/>
                </a:solidFill>
              </a:rPr>
              <a:t>Красуются при холодной погоде,</a:t>
            </a:r>
          </a:p>
          <a:p>
            <a:r>
              <a:rPr lang="ru-RU" sz="2400" b="1">
                <a:solidFill>
                  <a:srgbClr val="0000FF"/>
                </a:solidFill>
              </a:rPr>
              <a:t>Цветы ароматные, </a:t>
            </a:r>
          </a:p>
          <a:p>
            <a:r>
              <a:rPr lang="ru-RU" sz="2400" b="1">
                <a:solidFill>
                  <a:srgbClr val="0000FF"/>
                </a:solidFill>
              </a:rPr>
              <a:t>                       содержат много нектара,</a:t>
            </a:r>
          </a:p>
          <a:p>
            <a:r>
              <a:rPr lang="ru-RU" sz="2400" b="1">
                <a:solidFill>
                  <a:srgbClr val="0000FF"/>
                </a:solidFill>
              </a:rPr>
              <a:t>Цветут в садах, очень любят дубравы. </a:t>
            </a:r>
          </a:p>
        </p:txBody>
      </p:sp>
      <p:pic>
        <p:nvPicPr>
          <p:cNvPr id="12294" name="Picture 6" descr="медуница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7888" y="255588"/>
            <a:ext cx="3865562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7164388" y="6021388"/>
            <a:ext cx="1671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медуница</a:t>
            </a:r>
          </a:p>
        </p:txBody>
      </p:sp>
      <p:pic>
        <p:nvPicPr>
          <p:cNvPr id="12297" name="Picture 9" descr="фото | Олёнка | ... медуницы нечаянный цвет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9488" y="396875"/>
            <a:ext cx="2846387" cy="719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0" descr="jiv23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4365625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медуниц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9825" y="268288"/>
            <a:ext cx="4895850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6804025" y="5661025"/>
            <a:ext cx="1731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медуница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4"/>
          <p:cNvSpPr txBox="1">
            <a:spLocks noChangeArrowheads="1"/>
          </p:cNvSpPr>
          <p:nvPr/>
        </p:nvSpPr>
        <p:spPr bwMode="auto">
          <a:xfrm>
            <a:off x="3789363" y="2781300"/>
            <a:ext cx="5354637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Спит в землице круглый год,</a:t>
            </a:r>
          </a:p>
          <a:p>
            <a:r>
              <a:rPr lang="ru-RU" sz="2400" b="1">
                <a:solidFill>
                  <a:srgbClr val="0000FF"/>
                </a:solidFill>
              </a:rPr>
              <a:t>Лишь к весне она встаёт,</a:t>
            </a:r>
          </a:p>
          <a:p>
            <a:r>
              <a:rPr lang="ru-RU" sz="2400" b="1">
                <a:solidFill>
                  <a:srgbClr val="0000FF"/>
                </a:solidFill>
              </a:rPr>
              <a:t>На невысоком стебелёчке,</a:t>
            </a:r>
          </a:p>
          <a:p>
            <a:r>
              <a:rPr lang="ru-RU" sz="2400" b="1">
                <a:solidFill>
                  <a:srgbClr val="0000FF"/>
                </a:solidFill>
              </a:rPr>
              <a:t>В кружевном листочке,</a:t>
            </a:r>
          </a:p>
          <a:p>
            <a:r>
              <a:rPr lang="ru-RU" sz="2400" b="1">
                <a:solidFill>
                  <a:srgbClr val="0000FF"/>
                </a:solidFill>
              </a:rPr>
              <a:t>Соцветие – сиреневые цветочки,</a:t>
            </a:r>
          </a:p>
          <a:p>
            <a:r>
              <a:rPr lang="ru-RU" sz="2400" b="1">
                <a:solidFill>
                  <a:srgbClr val="0000FF"/>
                </a:solidFill>
              </a:rPr>
              <a:t>Отцветают быстро, виднеются</a:t>
            </a:r>
          </a:p>
          <a:p>
            <a:r>
              <a:rPr lang="ru-RU" sz="2400" b="1">
                <a:solidFill>
                  <a:srgbClr val="0000FF"/>
                </a:solidFill>
              </a:rPr>
              <a:t>                                          стручочки,</a:t>
            </a:r>
          </a:p>
          <a:p>
            <a:r>
              <a:rPr lang="ru-RU" sz="2400" b="1">
                <a:solidFill>
                  <a:srgbClr val="0000FF"/>
                </a:solidFill>
              </a:rPr>
              <a:t>А под землёй клубенёк,</a:t>
            </a:r>
          </a:p>
          <a:p>
            <a:r>
              <a:rPr lang="ru-RU" sz="2400" b="1">
                <a:solidFill>
                  <a:srgbClr val="0000FF"/>
                </a:solidFill>
              </a:rPr>
              <a:t>Жёлтый, сочный огонёк.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235825" y="6237288"/>
            <a:ext cx="1544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хохлатка</a:t>
            </a:r>
          </a:p>
        </p:txBody>
      </p:sp>
      <p:pic>
        <p:nvPicPr>
          <p:cNvPr id="6153" name="Picture 9" descr="Хохлатка Маршалла в весеннем лесу. (Увеличить 90 Кб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8188" y="255588"/>
            <a:ext cx="3992562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 descr="Хохлатка Маршалла. (Увеличить 60 Кб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3" y="493713"/>
            <a:ext cx="3103562" cy="894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12"/>
          <p:cNvSpPr txBox="1">
            <a:spLocks noChangeArrowheads="1"/>
          </p:cNvSpPr>
          <p:nvPr/>
        </p:nvSpPr>
        <p:spPr bwMode="auto">
          <a:xfrm>
            <a:off x="179388" y="6165850"/>
            <a:ext cx="3219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хохлатка Маршалла</a:t>
            </a:r>
          </a:p>
        </p:txBody>
      </p:sp>
      <p:pic>
        <p:nvPicPr>
          <p:cNvPr id="24582" name="Picture 13" descr="jiv23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188913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хохлат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292100"/>
            <a:ext cx="780415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3635375" y="6165850"/>
            <a:ext cx="1544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хохлатка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4"/>
          <p:cNvSpPr txBox="1">
            <a:spLocks noChangeArrowheads="1"/>
          </p:cNvSpPr>
          <p:nvPr/>
        </p:nvSpPr>
        <p:spPr bwMode="auto">
          <a:xfrm>
            <a:off x="519113" y="350838"/>
            <a:ext cx="60960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Белые и жёлтые сестрёнки скромны,</a:t>
            </a:r>
          </a:p>
          <a:p>
            <a:r>
              <a:rPr lang="ru-RU" sz="2400" b="1">
                <a:solidFill>
                  <a:srgbClr val="0000FF"/>
                </a:solidFill>
              </a:rPr>
              <a:t>Но первоцветы нам эти очень важны.</a:t>
            </a:r>
          </a:p>
          <a:p>
            <a:r>
              <a:rPr lang="ru-RU" sz="2400" b="1">
                <a:solidFill>
                  <a:srgbClr val="0000FF"/>
                </a:solidFill>
              </a:rPr>
              <a:t>Если закрыты цветочки, то  жди –</a:t>
            </a:r>
          </a:p>
          <a:p>
            <a:r>
              <a:rPr lang="ru-RU" sz="2400" b="1">
                <a:solidFill>
                  <a:srgbClr val="0000FF"/>
                </a:solidFill>
              </a:rPr>
              <a:t>Скоро начнутся злые дожди.</a:t>
            </a:r>
          </a:p>
          <a:p>
            <a:r>
              <a:rPr lang="ru-RU" sz="2400" b="1">
                <a:solidFill>
                  <a:srgbClr val="0000FF"/>
                </a:solidFill>
              </a:rPr>
              <a:t>Открыты цветочки на радость народу-</a:t>
            </a:r>
          </a:p>
          <a:p>
            <a:r>
              <a:rPr lang="ru-RU" sz="2400" b="1">
                <a:solidFill>
                  <a:srgbClr val="0000FF"/>
                </a:solidFill>
              </a:rPr>
              <a:t>Значит, прекрасная будет погода.</a:t>
            </a:r>
          </a:p>
        </p:txBody>
      </p:sp>
      <p:pic>
        <p:nvPicPr>
          <p:cNvPr id="8197" name="Picture 5" descr="ветрениц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2846388"/>
            <a:ext cx="4224338" cy="631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ветрениц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0913" y="2846388"/>
            <a:ext cx="4194175" cy="6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276600" y="6237288"/>
            <a:ext cx="177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ветреница</a:t>
            </a:r>
          </a:p>
        </p:txBody>
      </p:sp>
      <p:pic>
        <p:nvPicPr>
          <p:cNvPr id="26629" name="Picture 8" descr="9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6725" y="476250"/>
            <a:ext cx="1898650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ChangeArrowheads="1"/>
          </p:cNvSpPr>
          <p:nvPr/>
        </p:nvSpPr>
        <p:spPr bwMode="auto">
          <a:xfrm>
            <a:off x="3635375" y="6165850"/>
            <a:ext cx="177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ветреница</a:t>
            </a:r>
          </a:p>
        </p:txBody>
      </p:sp>
      <p:pic>
        <p:nvPicPr>
          <p:cNvPr id="14341" name="Picture 5" descr="2ветреница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07963"/>
            <a:ext cx="7607300" cy="1105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 descr="jiv231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549275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4"/>
          <p:cNvSpPr txBox="1">
            <a:spLocks noChangeArrowheads="1"/>
          </p:cNvSpPr>
          <p:nvPr/>
        </p:nvSpPr>
        <p:spPr bwMode="auto">
          <a:xfrm>
            <a:off x="1331913" y="4724400"/>
            <a:ext cx="48418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Сквозь сыпучий снег </a:t>
            </a:r>
          </a:p>
          <a:p>
            <a:r>
              <a:rPr lang="ru-RU" sz="2400" b="1">
                <a:solidFill>
                  <a:srgbClr val="0000FF"/>
                </a:solidFill>
              </a:rPr>
              <a:t>Он пустил свой жёлтый побег,</a:t>
            </a:r>
          </a:p>
          <a:p>
            <a:r>
              <a:rPr lang="ru-RU" sz="2400" b="1">
                <a:solidFill>
                  <a:srgbClr val="0000FF"/>
                </a:solidFill>
              </a:rPr>
              <a:t>Красивые лаковые щёчки,</a:t>
            </a:r>
          </a:p>
          <a:p>
            <a:r>
              <a:rPr lang="ru-RU" sz="2400" b="1">
                <a:solidFill>
                  <a:srgbClr val="0000FF"/>
                </a:solidFill>
              </a:rPr>
              <a:t>А под стеблём кулачок,</a:t>
            </a:r>
          </a:p>
          <a:p>
            <a:r>
              <a:rPr lang="ru-RU" sz="2400" b="1">
                <a:solidFill>
                  <a:srgbClr val="0000FF"/>
                </a:solidFill>
              </a:rPr>
              <a:t>Клубеньков тугой пучок.</a:t>
            </a:r>
          </a:p>
        </p:txBody>
      </p:sp>
      <p:pic>
        <p:nvPicPr>
          <p:cNvPr id="10247" name="Picture 7" descr="чистя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1763" y="255588"/>
            <a:ext cx="6005512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524750" y="6165850"/>
            <a:ext cx="1196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чистяк</a:t>
            </a:r>
          </a:p>
        </p:txBody>
      </p:sp>
      <p:pic>
        <p:nvPicPr>
          <p:cNvPr id="28676" name="Picture 9" descr="jiv231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404813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пролес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255588"/>
            <a:ext cx="4260850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пролеска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2625" y="1841500"/>
            <a:ext cx="445611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2700338" y="6165850"/>
            <a:ext cx="1595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пролеска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4624388" y="207963"/>
            <a:ext cx="43068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Небо отразилось на </a:t>
            </a:r>
          </a:p>
          <a:p>
            <a:r>
              <a:rPr lang="ru-RU" sz="2400" b="1">
                <a:solidFill>
                  <a:srgbClr val="0000FF"/>
                </a:solidFill>
              </a:rPr>
              <a:t>                               её цветах</a:t>
            </a:r>
          </a:p>
          <a:p>
            <a:r>
              <a:rPr lang="ru-RU" sz="2400" b="1">
                <a:solidFill>
                  <a:srgbClr val="0000FF"/>
                </a:solidFill>
              </a:rPr>
              <a:t>Голубые заросли выросли</a:t>
            </a:r>
          </a:p>
          <a:p>
            <a:r>
              <a:rPr lang="ru-RU" sz="2400" b="1">
                <a:solidFill>
                  <a:srgbClr val="0000FF"/>
                </a:solidFill>
              </a:rPr>
              <a:t>                               в  лесах.</a:t>
            </a:r>
          </a:p>
        </p:txBody>
      </p: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323850" y="3644900"/>
            <a:ext cx="403225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С первых дней в  апреле</a:t>
            </a:r>
          </a:p>
          <a:p>
            <a:r>
              <a:rPr lang="ru-RU" sz="2400" b="1">
                <a:solidFill>
                  <a:srgbClr val="0000FF"/>
                </a:solidFill>
              </a:rPr>
              <a:t>Из дубовой прели</a:t>
            </a:r>
          </a:p>
          <a:p>
            <a:r>
              <a:rPr lang="ru-RU" sz="2400" b="1">
                <a:solidFill>
                  <a:srgbClr val="0000FF"/>
                </a:solidFill>
              </a:rPr>
              <a:t>Выглянул цветочек,</a:t>
            </a:r>
          </a:p>
          <a:p>
            <a:r>
              <a:rPr lang="ru-RU" sz="2400" b="1">
                <a:solidFill>
                  <a:srgbClr val="0000FF"/>
                </a:solidFill>
              </a:rPr>
              <a:t>Синенький глазочек,</a:t>
            </a:r>
          </a:p>
          <a:p>
            <a:r>
              <a:rPr lang="ru-RU" sz="2400" b="1">
                <a:solidFill>
                  <a:srgbClr val="0000FF"/>
                </a:solidFill>
              </a:rPr>
              <a:t>Зелёная одёжка,</a:t>
            </a:r>
          </a:p>
          <a:p>
            <a:r>
              <a:rPr lang="ru-RU" sz="2400" b="1">
                <a:solidFill>
                  <a:srgbClr val="0000FF"/>
                </a:solidFill>
              </a:rPr>
              <a:t>Луковая ножка.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Пролеска, она же сцилла сибирская [Василий Тарутин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7725" y="201613"/>
            <a:ext cx="7832725" cy="535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3276600" y="5734050"/>
            <a:ext cx="343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  пролеска сибирская</a:t>
            </a:r>
          </a:p>
        </p:txBody>
      </p:sp>
      <p:pic>
        <p:nvPicPr>
          <p:cNvPr id="30723" name="Picture 6" descr="jiv231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5445125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4"/>
          <p:cNvSpPr txBox="1">
            <a:spLocks noChangeArrowheads="1"/>
          </p:cNvSpPr>
          <p:nvPr/>
        </p:nvSpPr>
        <p:spPr bwMode="auto">
          <a:xfrm>
            <a:off x="376238" y="566738"/>
            <a:ext cx="432752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У корней берёзочки</a:t>
            </a:r>
          </a:p>
          <a:p>
            <a:r>
              <a:rPr lang="ru-RU" sz="2400" b="1">
                <a:solidFill>
                  <a:srgbClr val="0000FF"/>
                </a:solidFill>
              </a:rPr>
              <a:t>Золотые звёздочки,</a:t>
            </a:r>
          </a:p>
          <a:p>
            <a:r>
              <a:rPr lang="ru-RU" sz="2400" b="1">
                <a:solidFill>
                  <a:srgbClr val="0000FF"/>
                </a:solidFill>
              </a:rPr>
              <a:t>А в земле есть луковки,</a:t>
            </a:r>
          </a:p>
          <a:p>
            <a:r>
              <a:rPr lang="ru-RU" sz="2400" b="1">
                <a:solidFill>
                  <a:srgbClr val="0000FF"/>
                </a:solidFill>
              </a:rPr>
              <a:t>Чуть побольше клюковки.</a:t>
            </a:r>
          </a:p>
          <a:p>
            <a:r>
              <a:rPr lang="ru-RU" sz="2400" b="1">
                <a:solidFill>
                  <a:srgbClr val="0000FF"/>
                </a:solidFill>
              </a:rPr>
              <a:t>Его люди не едят,</a:t>
            </a:r>
          </a:p>
          <a:p>
            <a:r>
              <a:rPr lang="ru-RU" sz="2400" b="1">
                <a:solidFill>
                  <a:srgbClr val="0000FF"/>
                </a:solidFill>
              </a:rPr>
              <a:t>Хоть он луку близкий брат,</a:t>
            </a:r>
          </a:p>
          <a:p>
            <a:r>
              <a:rPr lang="ru-RU" sz="2400" b="1">
                <a:solidFill>
                  <a:srgbClr val="0000FF"/>
                </a:solidFill>
              </a:rPr>
              <a:t>Но если гуси прилетят,</a:t>
            </a:r>
          </a:p>
          <a:p>
            <a:r>
              <a:rPr lang="ru-RU" sz="2400" b="1">
                <a:solidFill>
                  <a:srgbClr val="0000FF"/>
                </a:solidFill>
              </a:rPr>
              <a:t>То им-то он не будет рад.</a:t>
            </a:r>
          </a:p>
        </p:txBody>
      </p:sp>
      <p:pic>
        <p:nvPicPr>
          <p:cNvPr id="17413" name="Picture 5" descr="гусиный лу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6275" y="1011238"/>
            <a:ext cx="4621213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5919788" y="6256338"/>
            <a:ext cx="207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гусиный лук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5915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    Лес просыпается после долгого зимнего сна. Где-то</a:t>
            </a:r>
          </a:p>
          <a:p>
            <a:r>
              <a:rPr lang="ru-RU" sz="2400" b="1">
                <a:solidFill>
                  <a:srgbClr val="0000FF"/>
                </a:solidFill>
              </a:rPr>
              <a:t>глубоко в земле корни уже вбирают себя влагу первой</a:t>
            </a:r>
          </a:p>
          <a:p>
            <a:r>
              <a:rPr lang="ru-RU" sz="2400" b="1">
                <a:solidFill>
                  <a:srgbClr val="0000FF"/>
                </a:solidFill>
              </a:rPr>
              <a:t>оттаявшей земли. Появляются в лесу первые</a:t>
            </a:r>
          </a:p>
          <a:p>
            <a:r>
              <a:rPr lang="ru-RU" sz="2400" b="1">
                <a:solidFill>
                  <a:srgbClr val="0000FF"/>
                </a:solidFill>
              </a:rPr>
              <a:t>подснежники.</a:t>
            </a:r>
          </a:p>
        </p:txBody>
      </p:sp>
      <p:pic>
        <p:nvPicPr>
          <p:cNvPr id="14338" name="Picture 5" descr="spring_00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5088" y="1706563"/>
            <a:ext cx="6242050" cy="932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 descr="jiv41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2205038"/>
            <a:ext cx="11144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7" descr="jiv41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844675"/>
            <a:ext cx="11144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jiv41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1628775"/>
            <a:ext cx="11144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 descr="jiv41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1773238"/>
            <a:ext cx="11144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0" descr="jiv41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2276475"/>
            <a:ext cx="11144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1" descr="jiv41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2781300"/>
            <a:ext cx="11144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гусиный лу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133350"/>
            <a:ext cx="7229475" cy="1166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2916238" y="6237288"/>
            <a:ext cx="207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гусиный лук</a:t>
            </a:r>
          </a:p>
        </p:txBody>
      </p:sp>
      <p:pic>
        <p:nvPicPr>
          <p:cNvPr id="32771" name="Picture 6" descr="jiv231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5113" y="260350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4"/>
          <p:cNvSpPr txBox="1">
            <a:spLocks noChangeArrowheads="1"/>
          </p:cNvSpPr>
          <p:nvPr/>
        </p:nvSpPr>
        <p:spPr bwMode="auto">
          <a:xfrm>
            <a:off x="735013" y="134938"/>
            <a:ext cx="78136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Не успело солнце появиться,</a:t>
            </a:r>
          </a:p>
          <a:p>
            <a:r>
              <a:rPr lang="ru-RU" sz="2400" b="1">
                <a:solidFill>
                  <a:srgbClr val="0000FF"/>
                </a:solidFill>
              </a:rPr>
              <a:t>В  земле  его бутону не сидится.</a:t>
            </a:r>
          </a:p>
          <a:p>
            <a:r>
              <a:rPr lang="ru-RU" sz="2400" b="1">
                <a:solidFill>
                  <a:srgbClr val="0000FF"/>
                </a:solidFill>
              </a:rPr>
              <a:t>Голубовато - лиловые колокольчики раскрывает,</a:t>
            </a:r>
          </a:p>
          <a:p>
            <a:r>
              <a:rPr lang="ru-RU" sz="2400" b="1">
                <a:solidFill>
                  <a:srgbClr val="0000FF"/>
                </a:solidFill>
              </a:rPr>
              <a:t>Листья свои к свету не пускает.</a:t>
            </a:r>
          </a:p>
          <a:p>
            <a:r>
              <a:rPr lang="ru-RU" sz="2400" b="1">
                <a:solidFill>
                  <a:srgbClr val="0000FF"/>
                </a:solidFill>
              </a:rPr>
              <a:t>Народ верил, что он сон навевает,</a:t>
            </a:r>
          </a:p>
          <a:p>
            <a:r>
              <a:rPr lang="ru-RU" sz="2400" b="1">
                <a:solidFill>
                  <a:srgbClr val="0000FF"/>
                </a:solidFill>
              </a:rPr>
              <a:t>Людям радость и горе</a:t>
            </a:r>
          </a:p>
          <a:p>
            <a:r>
              <a:rPr lang="ru-RU" sz="2400" b="1">
                <a:solidFill>
                  <a:srgbClr val="0000FF"/>
                </a:solidFill>
              </a:rPr>
              <a:t>                           предвещает.</a:t>
            </a:r>
          </a:p>
          <a:p>
            <a:r>
              <a:rPr lang="ru-RU" sz="2400" b="1">
                <a:solidFill>
                  <a:srgbClr val="0000FF"/>
                </a:solidFill>
              </a:rPr>
              <a:t>Носит мохнатую шубу </a:t>
            </a:r>
          </a:p>
          <a:p>
            <a:r>
              <a:rPr lang="ru-RU" sz="2400" b="1">
                <a:solidFill>
                  <a:srgbClr val="0000FF"/>
                </a:solidFill>
              </a:rPr>
              <a:t>                           в холодную погоду,</a:t>
            </a:r>
          </a:p>
          <a:p>
            <a:r>
              <a:rPr lang="ru-RU" sz="2400" b="1">
                <a:solidFill>
                  <a:srgbClr val="0000FF"/>
                </a:solidFill>
              </a:rPr>
              <a:t>Не боится мороза и украшает</a:t>
            </a:r>
          </a:p>
          <a:p>
            <a:r>
              <a:rPr lang="ru-RU" sz="2400" b="1">
                <a:solidFill>
                  <a:srgbClr val="0000FF"/>
                </a:solidFill>
              </a:rPr>
              <a:t>                           природу.</a:t>
            </a:r>
          </a:p>
        </p:txBody>
      </p:sp>
      <p:pic>
        <p:nvPicPr>
          <p:cNvPr id="51205" name="Picture 5" descr="img1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2279650"/>
            <a:ext cx="2943225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323850" y="6165850"/>
            <a:ext cx="5203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прострел раскрытый (сон-трава)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сон-тра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182563"/>
            <a:ext cx="8004175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1476375" y="6237288"/>
            <a:ext cx="544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прострел раскрытый (сон – трава)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Печёночница благородная [Василий Тарутин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" y="396875"/>
            <a:ext cx="8204200" cy="5364163"/>
          </a:xfrm>
          <a:prstGeom prst="rect">
            <a:avLst/>
          </a:prstGeom>
          <a:noFill/>
        </p:spPr>
      </p:pic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1403350" y="6092825"/>
            <a:ext cx="650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печёночница благородная или перелеска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печёночниц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6838" y="201613"/>
            <a:ext cx="5070476" cy="6527800"/>
          </a:xfrm>
          <a:prstGeom prst="rect">
            <a:avLst/>
          </a:prstGeom>
          <a:noFill/>
        </p:spPr>
      </p:pic>
      <p:pic>
        <p:nvPicPr>
          <p:cNvPr id="22533" name="Picture 5" descr="печоночница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1675" y="201613"/>
            <a:ext cx="4595813" cy="4443412"/>
          </a:xfrm>
          <a:prstGeom prst="rect">
            <a:avLst/>
          </a:prstGeom>
          <a:noFill/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4716463" y="6021388"/>
            <a:ext cx="4205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печёночница благородная</a:t>
            </a:r>
          </a:p>
        </p:txBody>
      </p:sp>
      <p:pic>
        <p:nvPicPr>
          <p:cNvPr id="36868" name="Picture 7" descr="a7fb6ebbdab0d478751a5f46a3fb7b2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5084763"/>
            <a:ext cx="10096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8" descr="flowers29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2950" y="5157788"/>
            <a:ext cx="10096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9" descr="flowers29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788" y="5157788"/>
            <a:ext cx="10096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0" descr="flowers29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5157788"/>
            <a:ext cx="10096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1" descr="flowers29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5229225"/>
            <a:ext cx="10096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звездчат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73025"/>
            <a:ext cx="6662737" cy="6675438"/>
          </a:xfrm>
          <a:prstGeom prst="rect">
            <a:avLst/>
          </a:prstGeom>
          <a:noFill/>
        </p:spPr>
      </p:pic>
      <p:sp>
        <p:nvSpPr>
          <p:cNvPr id="37890" name="Text Box 5"/>
          <p:cNvSpPr txBox="1">
            <a:spLocks noChangeArrowheads="1"/>
          </p:cNvSpPr>
          <p:nvPr/>
        </p:nvSpPr>
        <p:spPr bwMode="auto">
          <a:xfrm>
            <a:off x="6877050" y="5734050"/>
            <a:ext cx="185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звездчатка</a:t>
            </a:r>
          </a:p>
        </p:txBody>
      </p:sp>
      <p:pic>
        <p:nvPicPr>
          <p:cNvPr id="37891" name="Picture 6" descr="jiv231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0413" y="404813"/>
            <a:ext cx="17018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звездчатка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4075" y="-79375"/>
            <a:ext cx="6821488" cy="6346825"/>
          </a:xfrm>
          <a:prstGeom prst="rect">
            <a:avLst/>
          </a:prstGeom>
          <a:noFill/>
        </p:spPr>
      </p:pic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3132138" y="6165850"/>
            <a:ext cx="185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звездчатка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калужниц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8" y="122238"/>
            <a:ext cx="8680450" cy="5973762"/>
          </a:xfrm>
          <a:prstGeom prst="rect">
            <a:avLst/>
          </a:prstGeom>
          <a:noFill/>
        </p:spPr>
      </p:pic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3419475" y="6165850"/>
            <a:ext cx="181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калужница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калужница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12700"/>
            <a:ext cx="6900863" cy="6900863"/>
          </a:xfrm>
          <a:prstGeom prst="rect">
            <a:avLst/>
          </a:prstGeom>
          <a:noFill/>
        </p:spPr>
      </p:pic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6784975" y="6040438"/>
            <a:ext cx="181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калужница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копытень европейск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642938"/>
            <a:ext cx="5521325" cy="5521325"/>
          </a:xfrm>
          <a:prstGeom prst="rect">
            <a:avLst/>
          </a:prstGeom>
          <a:noFill/>
          <a:ln w="127000" cap="sq">
            <a:solidFill>
              <a:srgbClr val="0070C0"/>
            </a:solidFill>
            <a:miter lim="800000"/>
            <a:headEnd/>
            <a:tailEnd/>
          </a:ln>
          <a:effectLst>
            <a:outerShdw dist="508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2843213" y="6237288"/>
            <a:ext cx="370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копытень европейский</a:t>
            </a:r>
          </a:p>
        </p:txBody>
      </p:sp>
      <p:pic>
        <p:nvPicPr>
          <p:cNvPr id="27654" name="Picture 6" descr="цветёт копытен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404813"/>
            <a:ext cx="2616200" cy="3925887"/>
          </a:xfrm>
          <a:prstGeom prst="rect">
            <a:avLst/>
          </a:prstGeom>
          <a:noFill/>
          <a:ln w="127000" cap="sq">
            <a:solidFill>
              <a:srgbClr val="0070C0"/>
            </a:solidFill>
            <a:miter lim="800000"/>
            <a:headEnd/>
            <a:tailEnd/>
          </a:ln>
          <a:effectLst>
            <a:outerShdw dist="508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8742362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       Кто в России не знает подснежников? Их знают все.</a:t>
            </a:r>
          </a:p>
          <a:p>
            <a:r>
              <a:rPr lang="ru-RU" sz="2400" b="1">
                <a:solidFill>
                  <a:srgbClr val="0000FF"/>
                </a:solidFill>
              </a:rPr>
              <a:t>И знают, какого они цвета: белые говорят одни, голу-</a:t>
            </a:r>
          </a:p>
          <a:p>
            <a:r>
              <a:rPr lang="ru-RU" sz="2400" b="1">
                <a:solidFill>
                  <a:srgbClr val="0000FF"/>
                </a:solidFill>
              </a:rPr>
              <a:t>бые утверждают другие, жёлтые – считают третьи.</a:t>
            </a:r>
          </a:p>
          <a:p>
            <a:r>
              <a:rPr lang="ru-RU" sz="2400" b="1">
                <a:solidFill>
                  <a:srgbClr val="0000FF"/>
                </a:solidFill>
              </a:rPr>
              <a:t>Все правы, и все не правы! Потому что подснежники,</a:t>
            </a:r>
          </a:p>
          <a:p>
            <a:r>
              <a:rPr lang="ru-RU" sz="2400" b="1">
                <a:solidFill>
                  <a:srgbClr val="0000FF"/>
                </a:solidFill>
              </a:rPr>
              <a:t>носящие это имя официально, в наших краях не растут.</a:t>
            </a:r>
          </a:p>
          <a:p>
            <a:r>
              <a:rPr lang="ru-RU" sz="2400" b="1">
                <a:solidFill>
                  <a:srgbClr val="0000FF"/>
                </a:solidFill>
              </a:rPr>
              <a:t>Это горные цветы. А у нас подснежниками считают</a:t>
            </a:r>
          </a:p>
          <a:p>
            <a:r>
              <a:rPr lang="ru-RU" sz="2400" b="1">
                <a:solidFill>
                  <a:srgbClr val="0000FF"/>
                </a:solidFill>
              </a:rPr>
              <a:t>любые ранние  весенние цветы, их много. И они все </a:t>
            </a:r>
          </a:p>
          <a:p>
            <a:r>
              <a:rPr lang="ru-RU" sz="2400" b="1">
                <a:solidFill>
                  <a:srgbClr val="0000FF"/>
                </a:solidFill>
              </a:rPr>
              <a:t>разные!</a:t>
            </a:r>
            <a:r>
              <a:rPr lang="ru-RU" sz="2400" b="1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50182" name="Picture 6" descr="подснежн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1763" y="2992438"/>
            <a:ext cx="3687762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2032000" y="5895975"/>
            <a:ext cx="201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подснежник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купальница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9350" y="2066925"/>
            <a:ext cx="6048375" cy="4029075"/>
          </a:xfrm>
          <a:prstGeom prst="rect">
            <a:avLst/>
          </a:prstGeom>
          <a:noFill/>
        </p:spPr>
      </p:pic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3348038" y="6165850"/>
            <a:ext cx="1970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купальница</a:t>
            </a:r>
          </a:p>
        </p:txBody>
      </p:sp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179388" y="188913"/>
            <a:ext cx="87693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    А весна уверенно вступает в свои права. Постепенно</a:t>
            </a:r>
          </a:p>
          <a:p>
            <a:r>
              <a:rPr lang="ru-RU" sz="2400" b="1">
                <a:solidFill>
                  <a:srgbClr val="0000FF"/>
                </a:solidFill>
              </a:rPr>
              <a:t> в лесу, в парке, на открытых местах появляется всё</a:t>
            </a:r>
          </a:p>
          <a:p>
            <a:r>
              <a:rPr lang="ru-RU" sz="2400" b="1">
                <a:solidFill>
                  <a:srgbClr val="0000FF"/>
                </a:solidFill>
              </a:rPr>
              <a:t> больше зелёной травы. Вслед за первыми цветущими</a:t>
            </a:r>
          </a:p>
          <a:p>
            <a:r>
              <a:rPr lang="ru-RU" sz="2400" b="1">
                <a:solidFill>
                  <a:srgbClr val="0000FF"/>
                </a:solidFill>
              </a:rPr>
              <a:t> растениями зацветают ландыши, купальница, а потом </a:t>
            </a:r>
          </a:p>
          <a:p>
            <a:r>
              <a:rPr lang="ru-RU" sz="2400" b="1">
                <a:solidFill>
                  <a:srgbClr val="0000FF"/>
                </a:solidFill>
              </a:rPr>
              <a:t> и многие другие травы.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купальниц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325" y="311150"/>
            <a:ext cx="7358063" cy="5516563"/>
          </a:xfrm>
          <a:prstGeom prst="rect">
            <a:avLst/>
          </a:prstGeom>
          <a:noFill/>
        </p:spPr>
      </p:pic>
      <p:sp>
        <p:nvSpPr>
          <p:cNvPr id="44034" name="Text Box 5"/>
          <p:cNvSpPr txBox="1">
            <a:spLocks noChangeArrowheads="1"/>
          </p:cNvSpPr>
          <p:nvPr/>
        </p:nvSpPr>
        <p:spPr bwMode="auto">
          <a:xfrm>
            <a:off x="3563938" y="6092825"/>
            <a:ext cx="1970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купальница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4"/>
          <p:cNvSpPr txBox="1">
            <a:spLocks noChangeArrowheads="1"/>
          </p:cNvSpPr>
          <p:nvPr/>
        </p:nvSpPr>
        <p:spPr bwMode="auto">
          <a:xfrm>
            <a:off x="4356100" y="1341438"/>
            <a:ext cx="45212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Он родился в майский день,</a:t>
            </a:r>
          </a:p>
          <a:p>
            <a:r>
              <a:rPr lang="ru-RU" sz="2400" b="1">
                <a:solidFill>
                  <a:srgbClr val="0000FF"/>
                </a:solidFill>
              </a:rPr>
              <a:t>И лес его хранит.</a:t>
            </a:r>
          </a:p>
          <a:p>
            <a:r>
              <a:rPr lang="ru-RU" sz="2400" b="1">
                <a:solidFill>
                  <a:srgbClr val="0000FF"/>
                </a:solidFill>
              </a:rPr>
              <a:t>Мне кажется его задень –</a:t>
            </a:r>
          </a:p>
          <a:p>
            <a:r>
              <a:rPr lang="ru-RU" sz="2400" b="1">
                <a:solidFill>
                  <a:srgbClr val="0000FF"/>
                </a:solidFill>
              </a:rPr>
              <a:t>Он тихо зазвенит,</a:t>
            </a:r>
          </a:p>
          <a:p>
            <a:r>
              <a:rPr lang="ru-RU" sz="2400" b="1">
                <a:solidFill>
                  <a:srgbClr val="0000FF"/>
                </a:solidFill>
              </a:rPr>
              <a:t>И этот звон услышит луг,</a:t>
            </a:r>
          </a:p>
          <a:p>
            <a:r>
              <a:rPr lang="ru-RU" sz="2400" b="1">
                <a:solidFill>
                  <a:srgbClr val="0000FF"/>
                </a:solidFill>
              </a:rPr>
              <a:t>И птицы, и цветы.</a:t>
            </a:r>
          </a:p>
          <a:p>
            <a:r>
              <a:rPr lang="ru-RU" sz="2400" b="1">
                <a:solidFill>
                  <a:srgbClr val="0000FF"/>
                </a:solidFill>
              </a:rPr>
              <a:t>Давай послушаем, а вдруг</a:t>
            </a:r>
          </a:p>
          <a:p>
            <a:r>
              <a:rPr lang="ru-RU" sz="2400" b="1">
                <a:solidFill>
                  <a:srgbClr val="0000FF"/>
                </a:solidFill>
              </a:rPr>
              <a:t>Услышим я и ты.</a:t>
            </a:r>
          </a:p>
        </p:txBody>
      </p:sp>
      <p:pic>
        <p:nvPicPr>
          <p:cNvPr id="15365" name="Picture 5" descr="ландыш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63" y="481013"/>
            <a:ext cx="4095750" cy="5395912"/>
          </a:xfrm>
          <a:prstGeom prst="rect">
            <a:avLst/>
          </a:prstGeom>
          <a:noFill/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019925" y="5949950"/>
            <a:ext cx="143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ландыш</a:t>
            </a:r>
          </a:p>
        </p:txBody>
      </p:sp>
      <p:pic>
        <p:nvPicPr>
          <p:cNvPr id="45060" name="Picture 7" descr="b3b0a067af846a956f8a9cc4e9a7dfe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4797425"/>
            <a:ext cx="2381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8" descr="b3b0a067af846a956f8a9cc4e9a7dfe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4724400"/>
            <a:ext cx="2381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9" descr="b3b0a067af846a956f8a9cc4e9a7dfe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4953000"/>
            <a:ext cx="2381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4"/>
          <p:cNvSpPr txBox="1">
            <a:spLocks noChangeArrowheads="1"/>
          </p:cNvSpPr>
          <p:nvPr/>
        </p:nvSpPr>
        <p:spPr bwMode="auto">
          <a:xfrm>
            <a:off x="179388" y="765175"/>
            <a:ext cx="5145087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accent2"/>
                </a:solidFill>
              </a:rPr>
              <a:t>О первый ландыш! Из-под снега</a:t>
            </a:r>
          </a:p>
          <a:p>
            <a:r>
              <a:rPr lang="ru-RU" sz="2400" b="1">
                <a:solidFill>
                  <a:schemeClr val="accent2"/>
                </a:solidFill>
              </a:rPr>
              <a:t>Ты просишь солнечных лучей;</a:t>
            </a:r>
          </a:p>
          <a:p>
            <a:r>
              <a:rPr lang="ru-RU" sz="2400" b="1">
                <a:solidFill>
                  <a:schemeClr val="accent2"/>
                </a:solidFill>
              </a:rPr>
              <a:t>Какая девственная нега</a:t>
            </a:r>
          </a:p>
          <a:p>
            <a:r>
              <a:rPr lang="ru-RU" sz="2400" b="1">
                <a:solidFill>
                  <a:schemeClr val="accent2"/>
                </a:solidFill>
              </a:rPr>
              <a:t>В душистой чистоте твоей!</a:t>
            </a:r>
          </a:p>
          <a:p>
            <a:endParaRPr lang="ru-RU" sz="2400" b="1">
              <a:solidFill>
                <a:schemeClr val="accent2"/>
              </a:solidFill>
            </a:endParaRPr>
          </a:p>
          <a:p>
            <a:endParaRPr lang="ru-RU" sz="2400" b="1">
              <a:solidFill>
                <a:schemeClr val="accent2"/>
              </a:solidFill>
            </a:endParaRPr>
          </a:p>
          <a:p>
            <a:r>
              <a:rPr lang="ru-RU" sz="2400" b="1">
                <a:solidFill>
                  <a:schemeClr val="accent2"/>
                </a:solidFill>
              </a:rPr>
              <a:t>Как первый луч весенний ярок!</a:t>
            </a:r>
          </a:p>
          <a:p>
            <a:r>
              <a:rPr lang="ru-RU" sz="2400" b="1">
                <a:solidFill>
                  <a:schemeClr val="accent2"/>
                </a:solidFill>
              </a:rPr>
              <a:t>Какие в нём исходят сны!</a:t>
            </a:r>
          </a:p>
          <a:p>
            <a:r>
              <a:rPr lang="ru-RU" sz="2400" b="1">
                <a:solidFill>
                  <a:schemeClr val="accent2"/>
                </a:solidFill>
              </a:rPr>
              <a:t>Как ты пленителен, подарок</a:t>
            </a:r>
          </a:p>
          <a:p>
            <a:r>
              <a:rPr lang="ru-RU" sz="2400" b="1">
                <a:solidFill>
                  <a:schemeClr val="accent2"/>
                </a:solidFill>
              </a:rPr>
              <a:t>Воспламеняющей весны!...</a:t>
            </a:r>
          </a:p>
          <a:p>
            <a:r>
              <a:rPr lang="ru-RU" sz="2400" b="1">
                <a:solidFill>
                  <a:schemeClr val="accent2"/>
                </a:solidFill>
              </a:rPr>
              <a:t> </a:t>
            </a:r>
          </a:p>
          <a:p>
            <a:r>
              <a:rPr lang="ru-RU" sz="2400" b="1">
                <a:solidFill>
                  <a:schemeClr val="accent2"/>
                </a:solidFill>
              </a:rPr>
              <a:t>                                            А.Фет</a:t>
            </a:r>
          </a:p>
        </p:txBody>
      </p:sp>
      <p:pic>
        <p:nvPicPr>
          <p:cNvPr id="43013" name="Picture 5" descr="unti4t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0813" y="920750"/>
            <a:ext cx="3986212" cy="5072063"/>
          </a:xfrm>
          <a:prstGeom prst="rect">
            <a:avLst/>
          </a:prstGeom>
          <a:noFill/>
        </p:spPr>
      </p:pic>
      <p:pic>
        <p:nvPicPr>
          <p:cNvPr id="46083" name="Picture 6" descr="jiv23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5157788"/>
            <a:ext cx="103822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ChangeArrowheads="1"/>
          </p:cNvSpPr>
          <p:nvPr/>
        </p:nvSpPr>
        <p:spPr bwMode="auto">
          <a:xfrm>
            <a:off x="3419475" y="6165850"/>
            <a:ext cx="143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ландыш</a:t>
            </a:r>
          </a:p>
        </p:txBody>
      </p:sp>
      <p:pic>
        <p:nvPicPr>
          <p:cNvPr id="16389" name="Picture 5" descr="ландыш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525" y="396875"/>
            <a:ext cx="7388225" cy="1105693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4"/>
          <p:cNvSpPr txBox="1">
            <a:spLocks noChangeArrowheads="1"/>
          </p:cNvSpPr>
          <p:nvPr/>
        </p:nvSpPr>
        <p:spPr bwMode="auto">
          <a:xfrm>
            <a:off x="303213" y="423863"/>
            <a:ext cx="4713287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accent2"/>
                </a:solidFill>
              </a:rPr>
              <a:t>Одуванчик придорожный</a:t>
            </a:r>
          </a:p>
          <a:p>
            <a:r>
              <a:rPr lang="ru-RU" sz="2400" b="1">
                <a:solidFill>
                  <a:schemeClr val="accent2"/>
                </a:solidFill>
              </a:rPr>
              <a:t>Был, как солнце, золотым.</a:t>
            </a:r>
          </a:p>
          <a:p>
            <a:r>
              <a:rPr lang="ru-RU" sz="2400" b="1">
                <a:solidFill>
                  <a:schemeClr val="accent2"/>
                </a:solidFill>
              </a:rPr>
              <a:t>Но отцвёл и стал похожим</a:t>
            </a:r>
          </a:p>
          <a:p>
            <a:r>
              <a:rPr lang="ru-RU" sz="2400" b="1">
                <a:solidFill>
                  <a:schemeClr val="accent2"/>
                </a:solidFill>
              </a:rPr>
              <a:t>На пушистый белый дым.</a:t>
            </a:r>
          </a:p>
          <a:p>
            <a:endParaRPr lang="ru-RU" sz="2400" b="1">
              <a:solidFill>
                <a:schemeClr val="accent2"/>
              </a:solidFill>
            </a:endParaRPr>
          </a:p>
          <a:p>
            <a:r>
              <a:rPr lang="ru-RU" sz="2400" b="1">
                <a:solidFill>
                  <a:schemeClr val="accent2"/>
                </a:solidFill>
              </a:rPr>
              <a:t>Он летит над тёплым лугом</a:t>
            </a:r>
          </a:p>
          <a:p>
            <a:r>
              <a:rPr lang="ru-RU" sz="2400" b="1">
                <a:solidFill>
                  <a:schemeClr val="accent2"/>
                </a:solidFill>
              </a:rPr>
              <a:t>И над тихою рекой.</a:t>
            </a:r>
          </a:p>
          <a:p>
            <a:r>
              <a:rPr lang="ru-RU" sz="2400" b="1">
                <a:solidFill>
                  <a:schemeClr val="accent2"/>
                </a:solidFill>
              </a:rPr>
              <a:t>Одуванчику, как другу,</a:t>
            </a:r>
          </a:p>
          <a:p>
            <a:r>
              <a:rPr lang="ru-RU" sz="2400" b="1">
                <a:solidFill>
                  <a:schemeClr val="accent2"/>
                </a:solidFill>
              </a:rPr>
              <a:t>Долго я машу рукой:</a:t>
            </a:r>
          </a:p>
          <a:p>
            <a:endParaRPr lang="ru-RU" sz="2400" b="1">
              <a:solidFill>
                <a:schemeClr val="accent2"/>
              </a:solidFill>
            </a:endParaRPr>
          </a:p>
          <a:p>
            <a:pPr>
              <a:buFontTx/>
              <a:buChar char="-"/>
            </a:pPr>
            <a:r>
              <a:rPr lang="ru-RU" sz="2400" b="1">
                <a:solidFill>
                  <a:schemeClr val="accent2"/>
                </a:solidFill>
              </a:rPr>
              <a:t>Ты неси на крыльях ветра</a:t>
            </a:r>
          </a:p>
          <a:p>
            <a:r>
              <a:rPr lang="ru-RU" sz="2400" b="1">
                <a:solidFill>
                  <a:schemeClr val="accent2"/>
                </a:solidFill>
              </a:rPr>
              <a:t>Золотые семена,</a:t>
            </a:r>
          </a:p>
          <a:p>
            <a:r>
              <a:rPr lang="ru-RU" sz="2400" b="1">
                <a:solidFill>
                  <a:schemeClr val="accent2"/>
                </a:solidFill>
              </a:rPr>
              <a:t>Чтобы солнечным рассветом</a:t>
            </a:r>
          </a:p>
          <a:p>
            <a:r>
              <a:rPr lang="ru-RU" sz="2400" b="1">
                <a:solidFill>
                  <a:schemeClr val="accent2"/>
                </a:solidFill>
              </a:rPr>
              <a:t>Возвратилась к нам весна.</a:t>
            </a:r>
          </a:p>
          <a:p>
            <a:r>
              <a:rPr lang="ru-RU" sz="2400" b="1">
                <a:solidFill>
                  <a:schemeClr val="accent2"/>
                </a:solidFill>
              </a:rPr>
              <a:t>                             В. Степанов</a:t>
            </a:r>
          </a:p>
        </p:txBody>
      </p:sp>
      <p:pic>
        <p:nvPicPr>
          <p:cNvPr id="44038" name="Picture 6" descr="одуванчи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7100" y="268288"/>
            <a:ext cx="4217988" cy="3902075"/>
          </a:xfrm>
          <a:prstGeom prst="rect">
            <a:avLst/>
          </a:prstGeom>
          <a:noFill/>
        </p:spPr>
      </p:pic>
      <p:pic>
        <p:nvPicPr>
          <p:cNvPr id="48131" name="Picture 8" descr="jiv23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708275"/>
            <a:ext cx="103822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одуванч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300" y="255588"/>
            <a:ext cx="7858125" cy="5895975"/>
          </a:xfrm>
          <a:prstGeom prst="rect">
            <a:avLst/>
          </a:prstGeom>
          <a:noFill/>
        </p:spPr>
      </p:pic>
      <p:sp>
        <p:nvSpPr>
          <p:cNvPr id="49154" name="Text Box 6"/>
          <p:cNvSpPr txBox="1">
            <a:spLocks noChangeArrowheads="1"/>
          </p:cNvSpPr>
          <p:nvPr/>
        </p:nvSpPr>
        <p:spPr bwMode="auto">
          <a:xfrm>
            <a:off x="3203575" y="6237288"/>
            <a:ext cx="179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одуванчик</a:t>
            </a:r>
          </a:p>
        </p:txBody>
      </p:sp>
      <p:pic>
        <p:nvPicPr>
          <p:cNvPr id="49155" name="Picture 12" descr="butterfly44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26021">
            <a:off x="1403350" y="4797425"/>
            <a:ext cx="10572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примул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" y="396875"/>
            <a:ext cx="3827463" cy="5851525"/>
          </a:xfrm>
          <a:prstGeom prst="rect">
            <a:avLst/>
          </a:prstGeom>
          <a:noFill/>
        </p:spPr>
      </p:pic>
      <p:sp>
        <p:nvSpPr>
          <p:cNvPr id="50178" name="Text Box 5"/>
          <p:cNvSpPr txBox="1">
            <a:spLocks noChangeArrowheads="1"/>
          </p:cNvSpPr>
          <p:nvPr/>
        </p:nvSpPr>
        <p:spPr bwMode="auto">
          <a:xfrm>
            <a:off x="5580063" y="5734050"/>
            <a:ext cx="3005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примула весенняя</a:t>
            </a:r>
          </a:p>
        </p:txBody>
      </p:sp>
      <p:pic>
        <p:nvPicPr>
          <p:cNvPr id="33799" name="Picture 7" descr="32aad81e86e8c63bd5ce26187597927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6013" y="2700338"/>
            <a:ext cx="3548062" cy="2597150"/>
          </a:xfrm>
          <a:prstGeom prst="rect">
            <a:avLst/>
          </a:prstGeom>
          <a:noFill/>
        </p:spPr>
      </p:pic>
      <p:pic>
        <p:nvPicPr>
          <p:cNvPr id="33801" name="Picture 9" descr="4bdbfed98572f89ddcaf59fb0664c19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9038" y="328613"/>
            <a:ext cx="3395662" cy="2225675"/>
          </a:xfrm>
          <a:prstGeom prst="rect">
            <a:avLst/>
          </a:prstGeom>
          <a:noFill/>
        </p:spPr>
      </p:pic>
      <p:pic>
        <p:nvPicPr>
          <p:cNvPr id="50181" name="Picture 10" descr="jiv232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816149">
            <a:off x="468312" y="981076"/>
            <a:ext cx="8858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1" descr="jiv232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655779">
            <a:off x="5580062" y="3141663"/>
            <a:ext cx="885825" cy="9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сочевични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2788" y="334963"/>
            <a:ext cx="4456112" cy="5900737"/>
          </a:xfrm>
          <a:prstGeom prst="rect">
            <a:avLst/>
          </a:prstGeom>
          <a:noFill/>
        </p:spPr>
      </p:pic>
      <p:sp>
        <p:nvSpPr>
          <p:cNvPr id="51202" name="Text Box 6"/>
          <p:cNvSpPr txBox="1">
            <a:spLocks noChangeArrowheads="1"/>
          </p:cNvSpPr>
          <p:nvPr/>
        </p:nvSpPr>
        <p:spPr bwMode="auto">
          <a:xfrm>
            <a:off x="2627313" y="6237288"/>
            <a:ext cx="447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сочевичник (чина весенняя)</a:t>
            </a:r>
          </a:p>
        </p:txBody>
      </p:sp>
      <p:pic>
        <p:nvPicPr>
          <p:cNvPr id="36872" name="Picture 8" descr="user pos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8" y="334963"/>
            <a:ext cx="4467225" cy="5900737"/>
          </a:xfrm>
          <a:prstGeom prst="rect">
            <a:avLst/>
          </a:prstGeom>
          <a:noFill/>
        </p:spPr>
      </p:pic>
      <p:pic>
        <p:nvPicPr>
          <p:cNvPr id="51204" name="Picture 9" descr="butterfly1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726870">
            <a:off x="7596188" y="1196975"/>
            <a:ext cx="8572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10" descr="butterfly4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70778">
            <a:off x="4716463" y="908050"/>
            <a:ext cx="10572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11" descr="butterfly43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452463">
            <a:off x="5219700" y="4292600"/>
            <a:ext cx="9239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2" descr="butterfly43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527654">
            <a:off x="1116013" y="836613"/>
            <a:ext cx="9239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13" descr="butterfly57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38625" y="3048000"/>
            <a:ext cx="666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14" descr="butterfly57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9925" y="5516563"/>
            <a:ext cx="666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15" descr="butterfly57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672720">
            <a:off x="1763713" y="2924175"/>
            <a:ext cx="666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картинка: Изображение_2046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328613"/>
            <a:ext cx="7632700" cy="5718175"/>
          </a:xfrm>
          <a:prstGeom prst="rect">
            <a:avLst/>
          </a:prstGeom>
          <a:noFill/>
        </p:spPr>
      </p:pic>
      <p:sp>
        <p:nvSpPr>
          <p:cNvPr id="52226" name="Text Box 6"/>
          <p:cNvSpPr txBox="1">
            <a:spLocks noChangeArrowheads="1"/>
          </p:cNvSpPr>
          <p:nvPr/>
        </p:nvSpPr>
        <p:spPr bwMode="auto">
          <a:xfrm>
            <a:off x="3276600" y="6165850"/>
            <a:ext cx="1960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сочевичник</a:t>
            </a:r>
          </a:p>
        </p:txBody>
      </p:sp>
      <p:pic>
        <p:nvPicPr>
          <p:cNvPr id="52227" name="Picture 7" descr="jiv231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5445125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ChangeArrowheads="1"/>
          </p:cNvSpPr>
          <p:nvPr/>
        </p:nvSpPr>
        <p:spPr bwMode="auto">
          <a:xfrm>
            <a:off x="179388" y="212725"/>
            <a:ext cx="8785225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         Почему же подснежники растут зимой? Почему спешат зацвести? Эти цветы очень любят свет. А в голом лесу света очень много. Эти цветы нас радуют как-то особенно после длинной зимы. И когда, кажется весна уже никогда не наступит, зацветают удивитель-но  нежные, хрупкие и нереально воздушные</a:t>
            </a:r>
          </a:p>
          <a:p>
            <a:r>
              <a:rPr lang="ru-RU" sz="2400" b="1">
                <a:solidFill>
                  <a:srgbClr val="0000FF"/>
                </a:solidFill>
              </a:rPr>
              <a:t>                                                                               первоцветы.</a:t>
            </a:r>
          </a:p>
          <a:p>
            <a:r>
              <a:rPr lang="ru-RU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3077" name="Picture 5" descr="01-skwozx-sneg-2-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2946400"/>
            <a:ext cx="5543550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4"/>
          <p:cNvSpPr txBox="1">
            <a:spLocks noChangeArrowheads="1"/>
          </p:cNvSpPr>
          <p:nvPr/>
        </p:nvSpPr>
        <p:spPr bwMode="auto">
          <a:xfrm>
            <a:off x="684213" y="333375"/>
            <a:ext cx="522922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accent2"/>
                </a:solidFill>
              </a:rPr>
              <a:t>Если в майский день пришёл ты,</a:t>
            </a:r>
          </a:p>
          <a:p>
            <a:r>
              <a:rPr lang="ru-RU" sz="2400" b="1">
                <a:solidFill>
                  <a:schemeClr val="accent2"/>
                </a:solidFill>
              </a:rPr>
              <a:t>Чуть с полей сбежал снежок, -</a:t>
            </a:r>
          </a:p>
          <a:p>
            <a:r>
              <a:rPr lang="ru-RU" sz="2400" b="1">
                <a:solidFill>
                  <a:schemeClr val="accent2"/>
                </a:solidFill>
              </a:rPr>
              <a:t>Ты увидишь жёлтый-жёлтый,</a:t>
            </a:r>
          </a:p>
          <a:p>
            <a:r>
              <a:rPr lang="ru-RU" sz="2400" b="1">
                <a:solidFill>
                  <a:schemeClr val="accent2"/>
                </a:solidFill>
              </a:rPr>
              <a:t>Ослепительный лужок.</a:t>
            </a:r>
          </a:p>
          <a:p>
            <a:r>
              <a:rPr lang="ru-RU" sz="2400" b="1">
                <a:solidFill>
                  <a:schemeClr val="accent2"/>
                </a:solidFill>
              </a:rPr>
              <a:t>Словно солнцем он закапан –</a:t>
            </a:r>
          </a:p>
          <a:p>
            <a:r>
              <a:rPr lang="ru-RU" sz="2400" b="1">
                <a:solidFill>
                  <a:schemeClr val="accent2"/>
                </a:solidFill>
              </a:rPr>
              <a:t>Столько света и тепла,</a:t>
            </a:r>
          </a:p>
          <a:p>
            <a:r>
              <a:rPr lang="ru-RU" sz="2400" b="1">
                <a:solidFill>
                  <a:schemeClr val="accent2"/>
                </a:solidFill>
              </a:rPr>
              <a:t>И летит на жёлтый запах</a:t>
            </a:r>
          </a:p>
          <a:p>
            <a:r>
              <a:rPr lang="ru-RU" sz="2400" b="1">
                <a:solidFill>
                  <a:schemeClr val="accent2"/>
                </a:solidFill>
              </a:rPr>
              <a:t>Золотистая пчела.</a:t>
            </a:r>
          </a:p>
          <a:p>
            <a:endParaRPr lang="ru-RU" sz="2400" b="1">
              <a:solidFill>
                <a:schemeClr val="accent2"/>
              </a:solidFill>
            </a:endParaRPr>
          </a:p>
          <a:p>
            <a:r>
              <a:rPr lang="ru-RU" sz="2400" b="1">
                <a:solidFill>
                  <a:schemeClr val="accent2"/>
                </a:solidFill>
              </a:rPr>
              <a:t>Вот лютик, жёлтый лютик.</a:t>
            </a:r>
          </a:p>
          <a:p>
            <a:r>
              <a:rPr lang="ru-RU" sz="2400" b="1">
                <a:solidFill>
                  <a:schemeClr val="accent2"/>
                </a:solidFill>
              </a:rPr>
              <a:t>Он тонкий словно прутик,</a:t>
            </a:r>
          </a:p>
          <a:p>
            <a:r>
              <a:rPr lang="ru-RU" sz="2400" b="1">
                <a:solidFill>
                  <a:schemeClr val="accent2"/>
                </a:solidFill>
              </a:rPr>
              <a:t>На вид совсем простой.</a:t>
            </a:r>
          </a:p>
          <a:p>
            <a:r>
              <a:rPr lang="ru-RU" sz="2400" b="1">
                <a:solidFill>
                  <a:schemeClr val="accent2"/>
                </a:solidFill>
              </a:rPr>
              <a:t>В траве головку спрятал, -</a:t>
            </a:r>
          </a:p>
          <a:p>
            <a:r>
              <a:rPr lang="ru-RU" sz="2400" b="1">
                <a:solidFill>
                  <a:schemeClr val="accent2"/>
                </a:solidFill>
              </a:rPr>
              <a:t>Его зовут ребята</a:t>
            </a:r>
          </a:p>
          <a:p>
            <a:r>
              <a:rPr lang="ru-RU" sz="2400" b="1">
                <a:solidFill>
                  <a:schemeClr val="accent2"/>
                </a:solidFill>
              </a:rPr>
              <a:t>Куриной слепотой.</a:t>
            </a:r>
          </a:p>
          <a:p>
            <a:r>
              <a:rPr lang="ru-RU" sz="2400" b="1">
                <a:solidFill>
                  <a:schemeClr val="accent2"/>
                </a:solidFill>
              </a:rPr>
              <a:t>                           Л.Куклин</a:t>
            </a:r>
          </a:p>
        </p:txBody>
      </p:sp>
      <p:pic>
        <p:nvPicPr>
          <p:cNvPr id="45063" name="Picture 7" descr="ena_5295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333375"/>
            <a:ext cx="2409825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5" name="Picture 9" descr="ena_45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3644900"/>
            <a:ext cx="2409825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252" name="Text Box 10"/>
          <p:cNvSpPr txBox="1">
            <a:spLocks noChangeArrowheads="1"/>
          </p:cNvSpPr>
          <p:nvPr/>
        </p:nvSpPr>
        <p:spPr bwMode="auto">
          <a:xfrm>
            <a:off x="5580063" y="6021388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лютик серно-жёлтый</a:t>
            </a:r>
          </a:p>
        </p:txBody>
      </p:sp>
      <p:sp>
        <p:nvSpPr>
          <p:cNvPr id="53253" name="Text Box 11"/>
          <p:cNvSpPr txBox="1">
            <a:spLocks noChangeArrowheads="1"/>
          </p:cNvSpPr>
          <p:nvPr/>
        </p:nvSpPr>
        <p:spPr bwMode="auto">
          <a:xfrm>
            <a:off x="6011863" y="2924175"/>
            <a:ext cx="2459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лютик близкий</a:t>
            </a:r>
          </a:p>
        </p:txBody>
      </p:sp>
      <p:pic>
        <p:nvPicPr>
          <p:cNvPr id="53254" name="Picture 12" descr="90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1412875"/>
            <a:ext cx="11906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13" descr="jiv23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2565400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ольх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13" y="566738"/>
            <a:ext cx="7546975" cy="5840412"/>
          </a:xfrm>
          <a:prstGeom prst="rect">
            <a:avLst/>
          </a:prstGeom>
          <a:noFill/>
        </p:spPr>
      </p:pic>
      <p:sp>
        <p:nvSpPr>
          <p:cNvPr id="54274" name="Text Box 5"/>
          <p:cNvSpPr txBox="1">
            <a:spLocks noChangeArrowheads="1"/>
          </p:cNvSpPr>
          <p:nvPr/>
        </p:nvSpPr>
        <p:spPr bwMode="auto">
          <a:xfrm>
            <a:off x="1187450" y="616585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Из деревьев первой зацветает  ольха.</a:t>
            </a:r>
          </a:p>
        </p:txBody>
      </p:sp>
      <p:sp>
        <p:nvSpPr>
          <p:cNvPr id="54275" name="Text Box 7"/>
          <p:cNvSpPr txBox="1">
            <a:spLocks noChangeArrowheads="1"/>
          </p:cNvSpPr>
          <p:nvPr/>
        </p:nvSpPr>
        <p:spPr bwMode="auto">
          <a:xfrm>
            <a:off x="2771775" y="260350"/>
            <a:ext cx="2671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Цветут деревья.</a:t>
            </a:r>
          </a:p>
        </p:txBody>
      </p:sp>
      <p:pic>
        <p:nvPicPr>
          <p:cNvPr id="54276" name="Picture 8" descr="jiv23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989138"/>
            <a:ext cx="103822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и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255588"/>
            <a:ext cx="4333875" cy="5773737"/>
          </a:xfrm>
          <a:prstGeom prst="rect">
            <a:avLst/>
          </a:prstGeom>
          <a:noFill/>
        </p:spPr>
      </p:pic>
      <p:sp>
        <p:nvSpPr>
          <p:cNvPr id="55298" name="Text Box 6"/>
          <p:cNvSpPr txBox="1">
            <a:spLocks noChangeArrowheads="1"/>
          </p:cNvSpPr>
          <p:nvPr/>
        </p:nvSpPr>
        <p:spPr bwMode="auto">
          <a:xfrm>
            <a:off x="2484438" y="6165850"/>
            <a:ext cx="446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Рано весной зацветает ива.</a:t>
            </a:r>
          </a:p>
        </p:txBody>
      </p:sp>
      <p:pic>
        <p:nvPicPr>
          <p:cNvPr id="40968" name="Picture 8" descr="Соцветия (серёжки) ивы бело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255588"/>
            <a:ext cx="3187700" cy="2292350"/>
          </a:xfrm>
          <a:prstGeom prst="rect">
            <a:avLst/>
          </a:prstGeom>
          <a:noFill/>
        </p:spPr>
      </p:pic>
      <p:pic>
        <p:nvPicPr>
          <p:cNvPr id="40970" name="Picture 10" descr="int_02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0700" y="2846388"/>
            <a:ext cx="1919288" cy="1854200"/>
          </a:xfrm>
          <a:prstGeom prst="rect">
            <a:avLst/>
          </a:prstGeom>
          <a:noFill/>
        </p:spPr>
      </p:pic>
      <p:pic>
        <p:nvPicPr>
          <p:cNvPr id="40972" name="Picture 12" descr="ena_42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6013" y="2846388"/>
            <a:ext cx="1809750" cy="181133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верба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8" y="195263"/>
            <a:ext cx="5656262" cy="5284787"/>
          </a:xfrm>
          <a:prstGeom prst="rect">
            <a:avLst/>
          </a:prstGeom>
          <a:noFill/>
        </p:spPr>
      </p:pic>
      <p:pic>
        <p:nvPicPr>
          <p:cNvPr id="39941" name="Picture 5" descr="верба цветё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1725" y="3071813"/>
            <a:ext cx="2706688" cy="3554412"/>
          </a:xfrm>
          <a:prstGeom prst="rect">
            <a:avLst/>
          </a:prstGeom>
          <a:noFill/>
        </p:spPr>
      </p:pic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3059113" y="6021388"/>
            <a:ext cx="230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Цветёт верба.</a:t>
            </a:r>
          </a:p>
        </p:txBody>
      </p:sp>
      <p:pic>
        <p:nvPicPr>
          <p:cNvPr id="39944" name="Picture 8" descr="Верба зацвела, Веснинов Игорь Николаевич, фото Верба зацвел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1725" y="122238"/>
            <a:ext cx="2706688" cy="2840037"/>
          </a:xfrm>
          <a:prstGeom prst="rect">
            <a:avLst/>
          </a:prstGeom>
          <a:noFill/>
        </p:spPr>
      </p:pic>
      <p:pic>
        <p:nvPicPr>
          <p:cNvPr id="56325" name="Picture 9" descr="jiv231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5300663"/>
            <a:ext cx="103822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4"/>
          <p:cNvSpPr txBox="1">
            <a:spLocks noChangeArrowheads="1"/>
          </p:cNvSpPr>
          <p:nvPr/>
        </p:nvSpPr>
        <p:spPr bwMode="auto">
          <a:xfrm>
            <a:off x="376238" y="423863"/>
            <a:ext cx="86598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    Из кустарников раньше  всех  зацветает орешник и </a:t>
            </a:r>
          </a:p>
          <a:p>
            <a:r>
              <a:rPr lang="ru-RU" sz="2400" b="1">
                <a:solidFill>
                  <a:srgbClr val="0000FF"/>
                </a:solidFill>
              </a:rPr>
              <a:t>волчье лыко.  Волчье лыко встречается в наших лесах</a:t>
            </a:r>
          </a:p>
          <a:p>
            <a:r>
              <a:rPr lang="ru-RU" sz="2400" b="1">
                <a:solidFill>
                  <a:srgbClr val="0000FF"/>
                </a:solidFill>
              </a:rPr>
              <a:t>редко и нуждается в охране. Запомни, волчье лыко – </a:t>
            </a:r>
          </a:p>
          <a:p>
            <a:r>
              <a:rPr lang="ru-RU" sz="2400" b="1">
                <a:solidFill>
                  <a:srgbClr val="0000FF"/>
                </a:solidFill>
              </a:rPr>
              <a:t>ядовитое растение!</a:t>
            </a:r>
          </a:p>
        </p:txBody>
      </p:sp>
      <p:pic>
        <p:nvPicPr>
          <p:cNvPr id="52232" name="Picture 8" descr="фото | Сергей Гасников | Волчье лык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63" y="1938338"/>
            <a:ext cx="5535612" cy="8480425"/>
          </a:xfrm>
          <a:prstGeom prst="rect">
            <a:avLst/>
          </a:prstGeom>
          <a:noFill/>
        </p:spPr>
      </p:pic>
      <p:pic>
        <p:nvPicPr>
          <p:cNvPr id="52234" name="Picture 10" descr="Волчеягодник обыкновенный - Daphne mezere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7713" y="1931988"/>
            <a:ext cx="3067050" cy="8626475"/>
          </a:xfrm>
          <a:prstGeom prst="rect">
            <a:avLst/>
          </a:prstGeom>
          <a:noFill/>
        </p:spPr>
      </p:pic>
      <p:sp>
        <p:nvSpPr>
          <p:cNvPr id="57348" name="Text Box 11"/>
          <p:cNvSpPr txBox="1">
            <a:spLocks noChangeArrowheads="1"/>
          </p:cNvSpPr>
          <p:nvPr/>
        </p:nvSpPr>
        <p:spPr bwMode="auto">
          <a:xfrm>
            <a:off x="3059113" y="6237288"/>
            <a:ext cx="2160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волчье лыко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image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6288" y="2962275"/>
            <a:ext cx="1481137" cy="2828925"/>
          </a:xfrm>
          <a:prstGeom prst="rect">
            <a:avLst/>
          </a:prstGeom>
          <a:noFill/>
        </p:spPr>
      </p:pic>
      <p:pic>
        <p:nvPicPr>
          <p:cNvPr id="53257" name="Picture 9" descr="Орешни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633413"/>
            <a:ext cx="6473825" cy="9693275"/>
          </a:xfrm>
          <a:prstGeom prst="rect">
            <a:avLst/>
          </a:prstGeom>
          <a:noFill/>
        </p:spPr>
      </p:pic>
      <p:sp>
        <p:nvSpPr>
          <p:cNvPr id="58371" name="Text Box 10"/>
          <p:cNvSpPr txBox="1">
            <a:spLocks noChangeArrowheads="1"/>
          </p:cNvSpPr>
          <p:nvPr/>
        </p:nvSpPr>
        <p:spPr bwMode="auto">
          <a:xfrm>
            <a:off x="3203575" y="5805488"/>
            <a:ext cx="1503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орешник</a:t>
            </a:r>
          </a:p>
        </p:txBody>
      </p:sp>
      <p:pic>
        <p:nvPicPr>
          <p:cNvPr id="53260" name="Picture 12" descr="Фотография Орешник - Открыть в полный экра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2900" y="390525"/>
            <a:ext cx="1970088" cy="3114675"/>
          </a:xfrm>
          <a:prstGeom prst="rect">
            <a:avLst/>
          </a:prstGeom>
          <a:noFill/>
        </p:spPr>
      </p:pic>
      <p:pic>
        <p:nvPicPr>
          <p:cNvPr id="58373" name="Picture 13" descr="jiv231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692150"/>
            <a:ext cx="11144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4" descr="jiv23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5" y="5373688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весна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1474788"/>
            <a:ext cx="8882063" cy="4992687"/>
          </a:xfrm>
          <a:prstGeom prst="rect">
            <a:avLst/>
          </a:prstGeom>
          <a:noFill/>
        </p:spPr>
      </p:pic>
      <p:pic>
        <p:nvPicPr>
          <p:cNvPr id="59394" name="Picture 3" descr="butterfly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3038475"/>
            <a:ext cx="8572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4" descr="butterfly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1725" y="4076700"/>
            <a:ext cx="9525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5" descr="butterfly1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677995">
            <a:off x="1835150" y="2852738"/>
            <a:ext cx="10001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6" descr="butterfly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1863" y="3213100"/>
            <a:ext cx="666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7" descr="butterfly19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87675" y="3933825"/>
            <a:ext cx="6572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8" descr="butterfly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4508500"/>
            <a:ext cx="8572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9" descr="butterfly42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67400" y="5103813"/>
            <a:ext cx="11525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10" descr="butterfly4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77050" y="2708275"/>
            <a:ext cx="15525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11" descr="butterfly49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3071149">
            <a:off x="2322513" y="161925"/>
            <a:ext cx="14287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12" descr="B_Fly11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03800" y="1268413"/>
            <a:ext cx="15525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4" name="Picture 13" descr="B_Fly11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3940369">
            <a:off x="684213" y="404813"/>
            <a:ext cx="15525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5" name="Picture 14" descr="butterfly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88913"/>
            <a:ext cx="9525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6" name="Picture 15" descr="butterfly1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398702">
            <a:off x="7456488" y="1552575"/>
            <a:ext cx="9525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7" name="Picture 16" descr="butterfly1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406582">
            <a:off x="1587500" y="5118101"/>
            <a:ext cx="10001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8" name="Picture 17" descr="butterfly19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2740443">
            <a:off x="7308850" y="620713"/>
            <a:ext cx="6572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9" name="Picture 18" descr="butterfly44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792065">
            <a:off x="4716463" y="4365625"/>
            <a:ext cx="10572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0" name="Picture 19" descr="f68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01000" y="5300663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1" name="Picture 20" descr="butterfly5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5375" y="2276475"/>
            <a:ext cx="666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2" name="Picture 21" descr="butterfly5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0113" y="2636838"/>
            <a:ext cx="666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8408987" cy="946150"/>
          </a:xfrm>
          <a:prstGeom prst="rect">
            <a:avLst/>
          </a:prstGeom>
          <a:solidFill>
            <a:srgbClr val="FFFF0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66"/>
                </a:solidFill>
              </a:rPr>
              <a:t>   Охраняемые растения лесопарковой зоны</a:t>
            </a:r>
          </a:p>
          <a:p>
            <a:r>
              <a:rPr lang="ru-RU" sz="2800" b="1">
                <a:solidFill>
                  <a:srgbClr val="FF0066"/>
                </a:solidFill>
              </a:rPr>
              <a:t>Санкт - Петербурга  и Ленинградской области.</a:t>
            </a:r>
          </a:p>
        </p:txBody>
      </p:sp>
      <p:sp>
        <p:nvSpPr>
          <p:cNvPr id="60418" name="Text Box 5"/>
          <p:cNvSpPr txBox="1">
            <a:spLocks noChangeArrowheads="1"/>
          </p:cNvSpPr>
          <p:nvPr/>
        </p:nvSpPr>
        <p:spPr bwMode="auto">
          <a:xfrm>
            <a:off x="179388" y="2492375"/>
            <a:ext cx="8964612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0000FF"/>
                </a:solidFill>
              </a:rPr>
              <a:t>*гусиный лук жёлтый</a:t>
            </a:r>
          </a:p>
          <a:p>
            <a:r>
              <a:rPr lang="ru-RU" sz="2800" b="1" i="1">
                <a:solidFill>
                  <a:srgbClr val="0000FF"/>
                </a:solidFill>
              </a:rPr>
              <a:t>*ландыш майский</a:t>
            </a:r>
          </a:p>
          <a:p>
            <a:r>
              <a:rPr lang="ru-RU" sz="2800" b="1" i="1">
                <a:solidFill>
                  <a:srgbClr val="0000FF"/>
                </a:solidFill>
              </a:rPr>
              <a:t>*медуница неясная</a:t>
            </a:r>
          </a:p>
          <a:p>
            <a:r>
              <a:rPr lang="ru-RU" sz="2800" b="1" i="1">
                <a:solidFill>
                  <a:srgbClr val="0000FF"/>
                </a:solidFill>
              </a:rPr>
              <a:t>*первоцвет весенний</a:t>
            </a:r>
          </a:p>
          <a:p>
            <a:r>
              <a:rPr lang="ru-RU" sz="2800" b="1" i="1">
                <a:solidFill>
                  <a:srgbClr val="0000FF"/>
                </a:solidFill>
              </a:rPr>
              <a:t>*печёночница благородная</a:t>
            </a:r>
          </a:p>
          <a:p>
            <a:r>
              <a:rPr lang="ru-RU" sz="2800" b="1" i="1">
                <a:solidFill>
                  <a:srgbClr val="0000FF"/>
                </a:solidFill>
              </a:rPr>
              <a:t> или перелеска голубая</a:t>
            </a:r>
          </a:p>
          <a:p>
            <a:r>
              <a:rPr lang="ru-RU" sz="2800" b="1" i="1">
                <a:solidFill>
                  <a:srgbClr val="0000FF"/>
                </a:solidFill>
              </a:rPr>
              <a:t>*хохлатка плотная </a:t>
            </a:r>
          </a:p>
          <a:p>
            <a:r>
              <a:rPr lang="ru-RU" sz="2800" b="1" i="1">
                <a:solidFill>
                  <a:srgbClr val="0000FF"/>
                </a:solidFill>
              </a:rPr>
              <a:t>*прострел раскрытый сон- трава (Красная книга)</a:t>
            </a:r>
          </a:p>
          <a:p>
            <a:endParaRPr lang="ru-RU" sz="2800" b="1" i="1">
              <a:solidFill>
                <a:srgbClr val="0000FF"/>
              </a:solidFill>
            </a:endParaRPr>
          </a:p>
        </p:txBody>
      </p:sp>
      <p:pic>
        <p:nvPicPr>
          <p:cNvPr id="57350" name="Picture 6" descr="unti4t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6100" y="1335088"/>
            <a:ext cx="3054350" cy="805815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4"/>
          <p:cNvSpPr txBox="1">
            <a:spLocks noChangeArrowheads="1"/>
          </p:cNvSpPr>
          <p:nvPr/>
        </p:nvSpPr>
        <p:spPr bwMode="auto">
          <a:xfrm>
            <a:off x="519113" y="63500"/>
            <a:ext cx="8085137" cy="1373188"/>
          </a:xfrm>
          <a:prstGeom prst="rect">
            <a:avLst/>
          </a:prstGeom>
          <a:solidFill>
            <a:srgbClr val="FFFF0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66"/>
                </a:solidFill>
              </a:rPr>
              <a:t>              </a:t>
            </a:r>
            <a:r>
              <a:rPr lang="ru-RU" sz="2800" b="1" i="1">
                <a:solidFill>
                  <a:srgbClr val="FF0066"/>
                </a:solidFill>
              </a:rPr>
              <a:t>Береги красивые растения! </a:t>
            </a:r>
          </a:p>
          <a:p>
            <a:r>
              <a:rPr lang="ru-RU" sz="2800" b="1" i="1">
                <a:solidFill>
                  <a:srgbClr val="FF0066"/>
                </a:solidFill>
              </a:rPr>
              <a:t>Пусть наша родная земля всегда будет</a:t>
            </a:r>
          </a:p>
          <a:p>
            <a:r>
              <a:rPr lang="ru-RU" sz="2800" b="1" i="1">
                <a:solidFill>
                  <a:srgbClr val="FF0066"/>
                </a:solidFill>
              </a:rPr>
              <a:t>              прекрасной    и  цветущей</a:t>
            </a:r>
            <a:r>
              <a:rPr lang="ru-RU" sz="2800" b="1">
                <a:solidFill>
                  <a:srgbClr val="FF0066"/>
                </a:solidFill>
              </a:rPr>
              <a:t>!</a:t>
            </a:r>
            <a:r>
              <a:rPr lang="ru-RU">
                <a:solidFill>
                  <a:srgbClr val="FF0066"/>
                </a:solidFill>
              </a:rPr>
              <a:t> </a:t>
            </a:r>
          </a:p>
        </p:txBody>
      </p:sp>
      <p:pic>
        <p:nvPicPr>
          <p:cNvPr id="49157" name="Picture 5" descr="2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325" y="1474788"/>
            <a:ext cx="6926263" cy="5200650"/>
          </a:xfrm>
          <a:prstGeom prst="rect">
            <a:avLst/>
          </a:prstGeom>
          <a:noFill/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124075" y="1628775"/>
            <a:ext cx="40084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 i="1">
                <a:solidFill>
                  <a:srgbClr val="FF0066"/>
                </a:solidFill>
              </a:rPr>
              <a:t>Б е р е г и !</a:t>
            </a:r>
          </a:p>
        </p:txBody>
      </p:sp>
      <p:pic>
        <p:nvPicPr>
          <p:cNvPr id="61444" name="Picture 7" descr="f91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0" y="57150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8" descr="f91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57150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9" descr="f91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57150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10" descr="f91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50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11" descr="f91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57150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12" descr="f91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57150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0" name="Picture 13" descr="f91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57150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1" name="Picture 14" descr="f91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57150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2" name="Picture 15" descr="f91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57150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3" name="Picture 16" descr="f91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57150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4"/>
          <p:cNvSpPr txBox="1">
            <a:spLocks noChangeArrowheads="1"/>
          </p:cNvSpPr>
          <p:nvPr/>
        </p:nvSpPr>
        <p:spPr bwMode="auto">
          <a:xfrm>
            <a:off x="3419475" y="333375"/>
            <a:ext cx="22145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00FF"/>
                </a:solidFill>
              </a:rPr>
              <a:t>к о н е ц</a:t>
            </a:r>
          </a:p>
        </p:txBody>
      </p:sp>
      <p:pic>
        <p:nvPicPr>
          <p:cNvPr id="37893" name="Picture 5" descr="подснежни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3300" y="993775"/>
            <a:ext cx="5029200" cy="7546975"/>
          </a:xfrm>
          <a:prstGeom prst="rect">
            <a:avLst/>
          </a:prstGeom>
          <a:noFill/>
        </p:spPr>
      </p:pic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3000375" y="6000750"/>
            <a:ext cx="343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автор: Берюхова Е.К.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78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4"/>
          <p:cNvSpPr txBox="1">
            <a:spLocks noChangeArrowheads="1"/>
          </p:cNvSpPr>
          <p:nvPr/>
        </p:nvSpPr>
        <p:spPr bwMode="auto">
          <a:xfrm>
            <a:off x="219075" y="333375"/>
            <a:ext cx="89249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accent2"/>
                </a:solidFill>
              </a:rPr>
              <a:t>     </a:t>
            </a:r>
            <a:r>
              <a:rPr lang="ru-RU" sz="2400" b="1">
                <a:solidFill>
                  <a:srgbClr val="0000FF"/>
                </a:solidFill>
              </a:rPr>
              <a:t>Питание раннецветущие растения получают из своих</a:t>
            </a:r>
          </a:p>
          <a:p>
            <a:r>
              <a:rPr lang="ru-RU" sz="2400" b="1">
                <a:solidFill>
                  <a:srgbClr val="0000FF"/>
                </a:solidFill>
              </a:rPr>
              <a:t> собственных «</a:t>
            </a:r>
            <a:r>
              <a:rPr lang="ru-RU" sz="2400" b="1" i="1">
                <a:solidFill>
                  <a:srgbClr val="0000FF"/>
                </a:solidFill>
              </a:rPr>
              <a:t>кладовых</a:t>
            </a:r>
            <a:r>
              <a:rPr lang="ru-RU" sz="2400" b="1">
                <a:solidFill>
                  <a:srgbClr val="0000FF"/>
                </a:solidFill>
              </a:rPr>
              <a:t>». «</a:t>
            </a:r>
            <a:r>
              <a:rPr lang="ru-RU" sz="2400" b="1" i="1">
                <a:solidFill>
                  <a:srgbClr val="0000FF"/>
                </a:solidFill>
              </a:rPr>
              <a:t>Кладовыми</a:t>
            </a:r>
            <a:r>
              <a:rPr lang="ru-RU" sz="2400" b="1">
                <a:solidFill>
                  <a:srgbClr val="0000FF"/>
                </a:solidFill>
              </a:rPr>
              <a:t>» служат утол-</a:t>
            </a:r>
          </a:p>
          <a:p>
            <a:r>
              <a:rPr lang="ru-RU" sz="2400" b="1">
                <a:solidFill>
                  <a:srgbClr val="0000FF"/>
                </a:solidFill>
              </a:rPr>
              <a:t>щённые подземные части растений. Запасы накопились </a:t>
            </a:r>
          </a:p>
          <a:p>
            <a:r>
              <a:rPr lang="ru-RU" sz="2400" b="1">
                <a:solidFill>
                  <a:srgbClr val="0000FF"/>
                </a:solidFill>
              </a:rPr>
              <a:t>в них  ещё в прошлом году и хранились всю зиму</a:t>
            </a:r>
            <a:r>
              <a:rPr lang="ru-RU" sz="2400">
                <a:solidFill>
                  <a:schemeClr val="accent2"/>
                </a:solidFill>
              </a:rPr>
              <a:t>. </a:t>
            </a:r>
          </a:p>
        </p:txBody>
      </p:sp>
      <p:pic>
        <p:nvPicPr>
          <p:cNvPr id="46085" name="Picture 5" descr="Winter_1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0" y="1847850"/>
            <a:ext cx="6237288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4"/>
          <p:cNvSpPr txBox="1">
            <a:spLocks noChangeArrowheads="1"/>
          </p:cNvSpPr>
          <p:nvPr/>
        </p:nvSpPr>
        <p:spPr bwMode="auto">
          <a:xfrm>
            <a:off x="323850" y="4724400"/>
            <a:ext cx="62801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Первым вылез из земли на проталинке,</a:t>
            </a:r>
          </a:p>
          <a:p>
            <a:r>
              <a:rPr lang="ru-RU" sz="2400" b="1">
                <a:solidFill>
                  <a:srgbClr val="0000FF"/>
                </a:solidFill>
              </a:rPr>
              <a:t>Он мороза не боится,</a:t>
            </a:r>
          </a:p>
          <a:p>
            <a:r>
              <a:rPr lang="ru-RU" sz="2400" b="1">
                <a:solidFill>
                  <a:srgbClr val="0000FF"/>
                </a:solidFill>
              </a:rPr>
              <a:t>Хоть и маленький.</a:t>
            </a:r>
          </a:p>
          <a:p>
            <a:r>
              <a:rPr lang="ru-RU" sz="2400" b="1">
                <a:solidFill>
                  <a:srgbClr val="0000FF"/>
                </a:solidFill>
              </a:rPr>
              <a:t>Стоит в белой шапчонке,</a:t>
            </a:r>
          </a:p>
          <a:p>
            <a:r>
              <a:rPr lang="ru-RU" sz="2400" b="1">
                <a:solidFill>
                  <a:srgbClr val="0000FF"/>
                </a:solidFill>
              </a:rPr>
              <a:t>И зелёной распашонке.</a:t>
            </a:r>
          </a:p>
        </p:txBody>
      </p:sp>
      <p:pic>
        <p:nvPicPr>
          <p:cNvPr id="4102" name="Picture 6" descr="подснежни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2238"/>
            <a:ext cx="6156325" cy="46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416550" y="6111875"/>
            <a:ext cx="201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подснежник</a:t>
            </a:r>
          </a:p>
        </p:txBody>
      </p:sp>
      <p:pic>
        <p:nvPicPr>
          <p:cNvPr id="18436" name="Picture 8" descr="96ae4d54014566eacb81df953196934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5157788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9" descr="96ae4d54014566eacb81df953196934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0" y="522922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0" descr="flowers3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445125"/>
            <a:ext cx="9525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4"/>
          <p:cNvSpPr txBox="1">
            <a:spLocks noChangeArrowheads="1"/>
          </p:cNvSpPr>
          <p:nvPr/>
        </p:nvSpPr>
        <p:spPr bwMode="auto">
          <a:xfrm>
            <a:off x="323850" y="908050"/>
            <a:ext cx="47244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accent2"/>
                </a:solidFill>
              </a:rPr>
              <a:t>В саду, где берёзки</a:t>
            </a:r>
          </a:p>
          <a:p>
            <a:r>
              <a:rPr lang="ru-RU" sz="2400" b="1">
                <a:solidFill>
                  <a:schemeClr val="accent2"/>
                </a:solidFill>
              </a:rPr>
              <a:t>Столпились гурьбой,</a:t>
            </a:r>
          </a:p>
          <a:p>
            <a:r>
              <a:rPr lang="ru-RU" sz="2400" b="1">
                <a:solidFill>
                  <a:schemeClr val="accent2"/>
                </a:solidFill>
              </a:rPr>
              <a:t>Подснежника глянул</a:t>
            </a:r>
          </a:p>
          <a:p>
            <a:r>
              <a:rPr lang="ru-RU" sz="2400" b="1">
                <a:solidFill>
                  <a:schemeClr val="accent2"/>
                </a:solidFill>
              </a:rPr>
              <a:t>Глазок голубой.</a:t>
            </a:r>
          </a:p>
          <a:p>
            <a:r>
              <a:rPr lang="ru-RU" sz="2400" b="1">
                <a:solidFill>
                  <a:schemeClr val="accent2"/>
                </a:solidFill>
              </a:rPr>
              <a:t>Сперва понемножку</a:t>
            </a:r>
          </a:p>
          <a:p>
            <a:r>
              <a:rPr lang="ru-RU" sz="2400" b="1">
                <a:solidFill>
                  <a:schemeClr val="accent2"/>
                </a:solidFill>
              </a:rPr>
              <a:t>Зелёную выставил ножку,</a:t>
            </a:r>
          </a:p>
          <a:p>
            <a:r>
              <a:rPr lang="ru-RU" sz="2400" b="1">
                <a:solidFill>
                  <a:schemeClr val="accent2"/>
                </a:solidFill>
              </a:rPr>
              <a:t>Потом подтянулся</a:t>
            </a:r>
          </a:p>
          <a:p>
            <a:r>
              <a:rPr lang="ru-RU" sz="2400" b="1">
                <a:solidFill>
                  <a:schemeClr val="accent2"/>
                </a:solidFill>
              </a:rPr>
              <a:t>Из всех своих маленьких сил</a:t>
            </a:r>
          </a:p>
          <a:p>
            <a:r>
              <a:rPr lang="ru-RU" sz="2400" b="1">
                <a:solidFill>
                  <a:schemeClr val="accent2"/>
                </a:solidFill>
              </a:rPr>
              <a:t>И тихо спросил:</a:t>
            </a:r>
          </a:p>
          <a:p>
            <a:r>
              <a:rPr lang="ru-RU" sz="2400" b="1">
                <a:solidFill>
                  <a:schemeClr val="accent2"/>
                </a:solidFill>
              </a:rPr>
              <a:t>«Я вижу, погода тепла и ясна,</a:t>
            </a:r>
          </a:p>
          <a:p>
            <a:r>
              <a:rPr lang="ru-RU" sz="2400" b="1">
                <a:solidFill>
                  <a:schemeClr val="accent2"/>
                </a:solidFill>
              </a:rPr>
              <a:t>Скажите, ведь правда, </a:t>
            </a:r>
          </a:p>
          <a:p>
            <a:r>
              <a:rPr lang="ru-RU" sz="2400" b="1">
                <a:solidFill>
                  <a:schemeClr val="accent2"/>
                </a:solidFill>
              </a:rPr>
              <a:t>Что это весна?»</a:t>
            </a:r>
          </a:p>
          <a:p>
            <a:r>
              <a:rPr lang="ru-RU" sz="2400" b="1">
                <a:solidFill>
                  <a:schemeClr val="accent2"/>
                </a:solidFill>
              </a:rPr>
              <a:t>                             П. Соловьёв            </a:t>
            </a:r>
          </a:p>
        </p:txBody>
      </p:sp>
      <p:pic>
        <p:nvPicPr>
          <p:cNvPr id="41990" name="Picture 6" descr="un3tit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2550" y="231775"/>
            <a:ext cx="38893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3119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500" y="3517900"/>
            <a:ext cx="3994150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9" descr="jiv231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260350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мать и мачеха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163" y="328613"/>
            <a:ext cx="5291138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матьи мачеха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9525" y="2200275"/>
            <a:ext cx="3646488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843213" y="5948363"/>
            <a:ext cx="238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мать-и-мачеха</a:t>
            </a:r>
          </a:p>
        </p:txBody>
      </p:sp>
      <p:pic>
        <p:nvPicPr>
          <p:cNvPr id="20484" name="Picture 5" descr="4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868863"/>
            <a:ext cx="1587500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5076825" y="188913"/>
            <a:ext cx="38877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На глиняных откосах,</a:t>
            </a:r>
          </a:p>
          <a:p>
            <a:r>
              <a:rPr lang="ru-RU" sz="2400" b="1">
                <a:solidFill>
                  <a:srgbClr val="0000FF"/>
                </a:solidFill>
              </a:rPr>
              <a:t>В оврагах, вдоль дорог </a:t>
            </a:r>
          </a:p>
          <a:p>
            <a:r>
              <a:rPr lang="ru-RU" sz="2400" b="1">
                <a:solidFill>
                  <a:srgbClr val="0000FF"/>
                </a:solidFill>
              </a:rPr>
              <a:t>Появился первым</a:t>
            </a:r>
          </a:p>
          <a:p>
            <a:r>
              <a:rPr lang="ru-RU" sz="2400" b="1">
                <a:solidFill>
                  <a:srgbClr val="0000FF"/>
                </a:solidFill>
              </a:rPr>
              <a:t>Жёлтый огонёк</a:t>
            </a:r>
            <a:r>
              <a:rPr lang="ru-RU" sz="240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мать и мачех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588" y="396875"/>
            <a:ext cx="7321550" cy="1094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3635375" y="6165850"/>
            <a:ext cx="238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мать-и-мачеха</a:t>
            </a:r>
          </a:p>
        </p:txBody>
      </p:sp>
      <p:pic>
        <p:nvPicPr>
          <p:cNvPr id="21507" name="Picture 4" descr="jiv231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5715000"/>
            <a:ext cx="1000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794</Words>
  <Application>Microsoft Office PowerPoint</Application>
  <PresentationFormat>Экран (4:3)</PresentationFormat>
  <Paragraphs>216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2" baseType="lpstr">
      <vt:lpstr>Arial</vt:lpstr>
      <vt:lpstr>Calibri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ольга</cp:lastModifiedBy>
  <cp:revision>2</cp:revision>
  <dcterms:created xsi:type="dcterms:W3CDTF">2009-10-20T16:15:50Z</dcterms:created>
  <dcterms:modified xsi:type="dcterms:W3CDTF">2009-11-23T20:34:58Z</dcterms:modified>
</cp:coreProperties>
</file>