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4;&#1083;&#1100;&#1075;&#1072;\Desktop\&#1044;&#1080;&#1072;&#1075;&#1088;&#1072;&#1084;&#1084;&#1099;%20&#1082;%20&#1076;&#1086;&#1082;&#1083;&#1072;&#1076;&#109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plotArea>
      <c:layout/>
      <c:barChart>
        <c:barDir val="col"/>
        <c:grouping val="clustered"/>
        <c:ser>
          <c:idx val="0"/>
          <c:order val="0"/>
          <c:cat>
            <c:strRef>
              <c:f>'кач-во обученности'!$A$1:$A$4</c:f>
              <c:strCache>
                <c:ptCount val="4"/>
                <c:pt idx="0">
                  <c:v>2005-2006 г.</c:v>
                </c:pt>
                <c:pt idx="1">
                  <c:v>2006-2007 г.</c:v>
                </c:pt>
                <c:pt idx="2">
                  <c:v>2007-2008 г.</c:v>
                </c:pt>
                <c:pt idx="3">
                  <c:v>2008-2009 г.</c:v>
                </c:pt>
              </c:strCache>
            </c:strRef>
          </c:cat>
          <c:val>
            <c:numRef>
              <c:f>'кач-во обученности'!$B$1:$B$4</c:f>
              <c:numCache>
                <c:formatCode>0.00%</c:formatCode>
                <c:ptCount val="4"/>
                <c:pt idx="0">
                  <c:v>0.34900000000000037</c:v>
                </c:pt>
                <c:pt idx="1">
                  <c:v>0.35400000000000031</c:v>
                </c:pt>
                <c:pt idx="2">
                  <c:v>0.36300000000000032</c:v>
                </c:pt>
                <c:pt idx="3">
                  <c:v>0.37000000000000038</c:v>
                </c:pt>
              </c:numCache>
            </c:numRef>
          </c:val>
        </c:ser>
        <c:axId val="61133568"/>
        <c:axId val="61135104"/>
      </c:barChart>
      <c:catAx>
        <c:axId val="61133568"/>
        <c:scaling>
          <c:orientation val="minMax"/>
        </c:scaling>
        <c:axPos val="b"/>
        <c:numFmt formatCode="General" sourceLinked="1"/>
        <c:tickLblPos val="nextTo"/>
        <c:crossAx val="61135104"/>
        <c:crosses val="autoZero"/>
        <c:auto val="1"/>
        <c:lblAlgn val="ctr"/>
        <c:lblOffset val="100"/>
      </c:catAx>
      <c:valAx>
        <c:axId val="61135104"/>
        <c:scaling>
          <c:orientation val="minMax"/>
        </c:scaling>
        <c:axPos val="l"/>
        <c:majorGridlines/>
        <c:numFmt formatCode="0.00%" sourceLinked="1"/>
        <c:tickLblPos val="nextTo"/>
        <c:crossAx val="61133568"/>
        <c:crosses val="autoZero"/>
        <c:crossBetween val="between"/>
      </c:valAx>
    </c:plotArea>
    <c:plotVisOnly val="1"/>
    <c:dispBlanksAs val="gap"/>
  </c:chart>
  <c:spPr>
    <a:solidFill>
      <a:srgbClr val="FEB80A">
        <a:lumMod val="20000"/>
        <a:lumOff val="80000"/>
      </a:srgb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A6958-D69B-443C-ACED-2F9F10E3232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2744E4-2745-498C-A245-DADC9B409262}">
      <dgm:prSet phldrT="[Текст]" custT="1"/>
      <dgm:spPr/>
      <dgm:t>
        <a:bodyPr/>
        <a:lstStyle/>
        <a:p>
          <a:r>
            <a:rPr lang="ru-RU" sz="2400" b="1" dirty="0" smtClean="0"/>
            <a:t>регулярный контроль за соблюдением ОТ и ТБ;</a:t>
          </a:r>
          <a:endParaRPr lang="ru-RU" sz="2400" b="1" dirty="0"/>
        </a:p>
      </dgm:t>
    </dgm:pt>
    <dgm:pt modelId="{407E4B32-8B12-4D85-A74F-914BCDDA3911}" type="parTrans" cxnId="{DB47A362-2F6E-427E-81A1-9F550C81F347}">
      <dgm:prSet/>
      <dgm:spPr/>
      <dgm:t>
        <a:bodyPr/>
        <a:lstStyle/>
        <a:p>
          <a:endParaRPr lang="ru-RU"/>
        </a:p>
      </dgm:t>
    </dgm:pt>
    <dgm:pt modelId="{0067C1BA-F679-4E96-9AE5-D05122F136B9}" type="sibTrans" cxnId="{DB47A362-2F6E-427E-81A1-9F550C81F347}">
      <dgm:prSet/>
      <dgm:spPr/>
      <dgm:t>
        <a:bodyPr/>
        <a:lstStyle/>
        <a:p>
          <a:endParaRPr lang="ru-RU"/>
        </a:p>
      </dgm:t>
    </dgm:pt>
    <dgm:pt modelId="{1ECE7690-CCC8-49E7-B9E8-A141144F3777}">
      <dgm:prSet phldrT="[Текст]" custT="1"/>
      <dgm:spPr/>
      <dgm:t>
        <a:bodyPr/>
        <a:lstStyle/>
        <a:p>
          <a:r>
            <a:rPr lang="ru-RU" sz="2400" dirty="0" smtClean="0"/>
            <a:t>хорошая координация работы по обеспечению </a:t>
          </a:r>
          <a:r>
            <a:rPr lang="ru-RU" sz="2400" baseline="0" dirty="0" smtClean="0"/>
            <a:t>безопасности</a:t>
          </a:r>
          <a:r>
            <a:rPr lang="ru-RU" sz="2400" dirty="0" smtClean="0"/>
            <a:t> всех сотрудников школы</a:t>
          </a:r>
          <a:endParaRPr lang="ru-RU" sz="2400" dirty="0"/>
        </a:p>
      </dgm:t>
    </dgm:pt>
    <dgm:pt modelId="{07C001AD-0C6D-4261-BD4A-C14CA2346348}" type="parTrans" cxnId="{26D32C12-43D4-401E-B7E8-42E980C7F363}">
      <dgm:prSet/>
      <dgm:spPr/>
      <dgm:t>
        <a:bodyPr/>
        <a:lstStyle/>
        <a:p>
          <a:endParaRPr lang="ru-RU"/>
        </a:p>
      </dgm:t>
    </dgm:pt>
    <dgm:pt modelId="{3F4CA7DE-53D2-452F-AB4D-66AC981A1A28}" type="sibTrans" cxnId="{26D32C12-43D4-401E-B7E8-42E980C7F363}">
      <dgm:prSet/>
      <dgm:spPr/>
      <dgm:t>
        <a:bodyPr/>
        <a:lstStyle/>
        <a:p>
          <a:endParaRPr lang="ru-RU"/>
        </a:p>
      </dgm:t>
    </dgm:pt>
    <dgm:pt modelId="{2DD976A7-DFCD-48CC-8D63-E9EB07A2E249}">
      <dgm:prSet custT="1"/>
      <dgm:spPr/>
      <dgm:t>
        <a:bodyPr/>
        <a:lstStyle/>
        <a:p>
          <a:r>
            <a:rPr lang="ru-RU" sz="2400" baseline="0" dirty="0" smtClean="0"/>
            <a:t>положительные результаты проверок;</a:t>
          </a:r>
          <a:endParaRPr lang="ru-RU" sz="2400" baseline="0" dirty="0"/>
        </a:p>
      </dgm:t>
    </dgm:pt>
    <dgm:pt modelId="{CA043B3E-D9AD-4E28-8AD8-6AA78E0FF195}" type="parTrans" cxnId="{A2B05AF2-0B94-4D6B-9479-64D910090643}">
      <dgm:prSet/>
      <dgm:spPr/>
      <dgm:t>
        <a:bodyPr/>
        <a:lstStyle/>
        <a:p>
          <a:endParaRPr lang="ru-RU"/>
        </a:p>
      </dgm:t>
    </dgm:pt>
    <dgm:pt modelId="{5E007186-F0BD-4166-8745-44646C2AD054}" type="sibTrans" cxnId="{A2B05AF2-0B94-4D6B-9479-64D910090643}">
      <dgm:prSet/>
      <dgm:spPr/>
      <dgm:t>
        <a:bodyPr/>
        <a:lstStyle/>
        <a:p>
          <a:endParaRPr lang="ru-RU"/>
        </a:p>
      </dgm:t>
    </dgm:pt>
    <dgm:pt modelId="{B4583B38-51A2-4651-BB40-C6AAAF03094F}" type="pres">
      <dgm:prSet presAssocID="{82CA6958-D69B-443C-ACED-2F9F10E3232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35DFBF-1D98-4EBD-B5E8-642413889A6D}" type="pres">
      <dgm:prSet presAssocID="{C52744E4-2745-498C-A245-DADC9B409262}" presName="parentLin" presStyleCnt="0"/>
      <dgm:spPr/>
    </dgm:pt>
    <dgm:pt modelId="{07370273-3CC5-42B8-9EB7-B080E0F55679}" type="pres">
      <dgm:prSet presAssocID="{C52744E4-2745-498C-A245-DADC9B40926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45EA519-E8BA-4CF9-8B90-609A32353638}" type="pres">
      <dgm:prSet presAssocID="{C52744E4-2745-498C-A245-DADC9B4092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CDFB4-71E1-4863-8FF3-B7727493C43D}" type="pres">
      <dgm:prSet presAssocID="{C52744E4-2745-498C-A245-DADC9B409262}" presName="negativeSpace" presStyleCnt="0"/>
      <dgm:spPr/>
    </dgm:pt>
    <dgm:pt modelId="{E0F5D629-3616-45E5-9FA0-7A5F09572F79}" type="pres">
      <dgm:prSet presAssocID="{C52744E4-2745-498C-A245-DADC9B409262}" presName="childText" presStyleLbl="conFgAcc1" presStyleIdx="0" presStyleCnt="3">
        <dgm:presLayoutVars>
          <dgm:bulletEnabled val="1"/>
        </dgm:presLayoutVars>
      </dgm:prSet>
      <dgm:spPr/>
    </dgm:pt>
    <dgm:pt modelId="{E2BBE708-5BFE-4DBA-AA87-DB64076D56EC}" type="pres">
      <dgm:prSet presAssocID="{0067C1BA-F679-4E96-9AE5-D05122F136B9}" presName="spaceBetweenRectangles" presStyleCnt="0"/>
      <dgm:spPr/>
    </dgm:pt>
    <dgm:pt modelId="{02F1DA9D-5930-4747-B4B8-745353581774}" type="pres">
      <dgm:prSet presAssocID="{2DD976A7-DFCD-48CC-8D63-E9EB07A2E249}" presName="parentLin" presStyleCnt="0"/>
      <dgm:spPr/>
    </dgm:pt>
    <dgm:pt modelId="{0A4EFB15-9703-4039-A722-7CDA48A76A69}" type="pres">
      <dgm:prSet presAssocID="{2DD976A7-DFCD-48CC-8D63-E9EB07A2E24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D8534D9-7E5E-4004-A952-D954FFA85B7F}" type="pres">
      <dgm:prSet presAssocID="{2DD976A7-DFCD-48CC-8D63-E9EB07A2E24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9FC167-BB7F-4196-BF6A-A515FA919F17}" type="pres">
      <dgm:prSet presAssocID="{2DD976A7-DFCD-48CC-8D63-E9EB07A2E249}" presName="negativeSpace" presStyleCnt="0"/>
      <dgm:spPr/>
    </dgm:pt>
    <dgm:pt modelId="{240FF72B-EAFD-4217-A93A-80A2063CD46C}" type="pres">
      <dgm:prSet presAssocID="{2DD976A7-DFCD-48CC-8D63-E9EB07A2E249}" presName="childText" presStyleLbl="conFgAcc1" presStyleIdx="1" presStyleCnt="3">
        <dgm:presLayoutVars>
          <dgm:bulletEnabled val="1"/>
        </dgm:presLayoutVars>
      </dgm:prSet>
      <dgm:spPr/>
    </dgm:pt>
    <dgm:pt modelId="{1E88925F-4E87-4A32-BA42-57E1E47E7D17}" type="pres">
      <dgm:prSet presAssocID="{5E007186-F0BD-4166-8745-44646C2AD054}" presName="spaceBetweenRectangles" presStyleCnt="0"/>
      <dgm:spPr/>
    </dgm:pt>
    <dgm:pt modelId="{A26095E8-F574-4281-B968-F715E5D36107}" type="pres">
      <dgm:prSet presAssocID="{1ECE7690-CCC8-49E7-B9E8-A141144F3777}" presName="parentLin" presStyleCnt="0"/>
      <dgm:spPr/>
    </dgm:pt>
    <dgm:pt modelId="{F318DF0A-0BC1-422B-A03A-8D1A27D63A0E}" type="pres">
      <dgm:prSet presAssocID="{1ECE7690-CCC8-49E7-B9E8-A141144F377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5388BF1-E1A9-40E8-9EE3-7CD05A857940}" type="pres">
      <dgm:prSet presAssocID="{1ECE7690-CCC8-49E7-B9E8-A141144F377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34ABFD-7A8B-4E86-AEFD-BDDD1EC714CB}" type="pres">
      <dgm:prSet presAssocID="{1ECE7690-CCC8-49E7-B9E8-A141144F3777}" presName="negativeSpace" presStyleCnt="0"/>
      <dgm:spPr/>
    </dgm:pt>
    <dgm:pt modelId="{58C08AA1-3888-47B9-9C45-F57A46E151E3}" type="pres">
      <dgm:prSet presAssocID="{1ECE7690-CCC8-49E7-B9E8-A141144F377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BD3DC0-6311-4073-9616-08A4A672330E}" type="presOf" srcId="{2DD976A7-DFCD-48CC-8D63-E9EB07A2E249}" destId="{AD8534D9-7E5E-4004-A952-D954FFA85B7F}" srcOrd="1" destOrd="0" presId="urn:microsoft.com/office/officeart/2005/8/layout/list1"/>
    <dgm:cxn modelId="{E0E36A22-0CF2-43F9-BF80-AA8A28443AD3}" type="presOf" srcId="{C52744E4-2745-498C-A245-DADC9B409262}" destId="{945EA519-E8BA-4CF9-8B90-609A32353638}" srcOrd="1" destOrd="0" presId="urn:microsoft.com/office/officeart/2005/8/layout/list1"/>
    <dgm:cxn modelId="{58EE86D7-E998-4A3B-A554-0E3FB6532D3B}" type="presOf" srcId="{2DD976A7-DFCD-48CC-8D63-E9EB07A2E249}" destId="{0A4EFB15-9703-4039-A722-7CDA48A76A69}" srcOrd="0" destOrd="0" presId="urn:microsoft.com/office/officeart/2005/8/layout/list1"/>
    <dgm:cxn modelId="{A2B05AF2-0B94-4D6B-9479-64D910090643}" srcId="{82CA6958-D69B-443C-ACED-2F9F10E32326}" destId="{2DD976A7-DFCD-48CC-8D63-E9EB07A2E249}" srcOrd="1" destOrd="0" parTransId="{CA043B3E-D9AD-4E28-8AD8-6AA78E0FF195}" sibTransId="{5E007186-F0BD-4166-8745-44646C2AD054}"/>
    <dgm:cxn modelId="{25D6EF73-5921-4908-A03C-D6474AAB3C61}" type="presOf" srcId="{C52744E4-2745-498C-A245-DADC9B409262}" destId="{07370273-3CC5-42B8-9EB7-B080E0F55679}" srcOrd="0" destOrd="0" presId="urn:microsoft.com/office/officeart/2005/8/layout/list1"/>
    <dgm:cxn modelId="{DB47A362-2F6E-427E-81A1-9F550C81F347}" srcId="{82CA6958-D69B-443C-ACED-2F9F10E32326}" destId="{C52744E4-2745-498C-A245-DADC9B409262}" srcOrd="0" destOrd="0" parTransId="{407E4B32-8B12-4D85-A74F-914BCDDA3911}" sibTransId="{0067C1BA-F679-4E96-9AE5-D05122F136B9}"/>
    <dgm:cxn modelId="{11FD3371-AD8B-4E60-9339-6DFCF7BF6E16}" type="presOf" srcId="{82CA6958-D69B-443C-ACED-2F9F10E32326}" destId="{B4583B38-51A2-4651-BB40-C6AAAF03094F}" srcOrd="0" destOrd="0" presId="urn:microsoft.com/office/officeart/2005/8/layout/list1"/>
    <dgm:cxn modelId="{E1B0EEAD-5434-4F7F-ABF1-5141B0293A5E}" type="presOf" srcId="{1ECE7690-CCC8-49E7-B9E8-A141144F3777}" destId="{F318DF0A-0BC1-422B-A03A-8D1A27D63A0E}" srcOrd="0" destOrd="0" presId="urn:microsoft.com/office/officeart/2005/8/layout/list1"/>
    <dgm:cxn modelId="{26D32C12-43D4-401E-B7E8-42E980C7F363}" srcId="{82CA6958-D69B-443C-ACED-2F9F10E32326}" destId="{1ECE7690-CCC8-49E7-B9E8-A141144F3777}" srcOrd="2" destOrd="0" parTransId="{07C001AD-0C6D-4261-BD4A-C14CA2346348}" sibTransId="{3F4CA7DE-53D2-452F-AB4D-66AC981A1A28}"/>
    <dgm:cxn modelId="{0B07E78B-C808-49AF-B1ED-FC82F73BE959}" type="presOf" srcId="{1ECE7690-CCC8-49E7-B9E8-A141144F3777}" destId="{95388BF1-E1A9-40E8-9EE3-7CD05A857940}" srcOrd="1" destOrd="0" presId="urn:microsoft.com/office/officeart/2005/8/layout/list1"/>
    <dgm:cxn modelId="{70ECC802-0572-48C0-9F20-42AE630A2DD1}" type="presParOf" srcId="{B4583B38-51A2-4651-BB40-C6AAAF03094F}" destId="{5035DFBF-1D98-4EBD-B5E8-642413889A6D}" srcOrd="0" destOrd="0" presId="urn:microsoft.com/office/officeart/2005/8/layout/list1"/>
    <dgm:cxn modelId="{B796A585-821C-432F-8FDA-996A6CF8992C}" type="presParOf" srcId="{5035DFBF-1D98-4EBD-B5E8-642413889A6D}" destId="{07370273-3CC5-42B8-9EB7-B080E0F55679}" srcOrd="0" destOrd="0" presId="urn:microsoft.com/office/officeart/2005/8/layout/list1"/>
    <dgm:cxn modelId="{3D86241E-BCE2-48A5-A657-FC7AE8CFC45B}" type="presParOf" srcId="{5035DFBF-1D98-4EBD-B5E8-642413889A6D}" destId="{945EA519-E8BA-4CF9-8B90-609A32353638}" srcOrd="1" destOrd="0" presId="urn:microsoft.com/office/officeart/2005/8/layout/list1"/>
    <dgm:cxn modelId="{33375190-171F-478E-921B-8A58D81D1F6F}" type="presParOf" srcId="{B4583B38-51A2-4651-BB40-C6AAAF03094F}" destId="{763CDFB4-71E1-4863-8FF3-B7727493C43D}" srcOrd="1" destOrd="0" presId="urn:microsoft.com/office/officeart/2005/8/layout/list1"/>
    <dgm:cxn modelId="{80B7910E-FD81-478B-9445-5051E61D1490}" type="presParOf" srcId="{B4583B38-51A2-4651-BB40-C6AAAF03094F}" destId="{E0F5D629-3616-45E5-9FA0-7A5F09572F79}" srcOrd="2" destOrd="0" presId="urn:microsoft.com/office/officeart/2005/8/layout/list1"/>
    <dgm:cxn modelId="{D2EBC2A5-306C-408D-B784-7575BEA7DC86}" type="presParOf" srcId="{B4583B38-51A2-4651-BB40-C6AAAF03094F}" destId="{E2BBE708-5BFE-4DBA-AA87-DB64076D56EC}" srcOrd="3" destOrd="0" presId="urn:microsoft.com/office/officeart/2005/8/layout/list1"/>
    <dgm:cxn modelId="{F68812B3-A5DE-4BC2-ACB0-906A09228C60}" type="presParOf" srcId="{B4583B38-51A2-4651-BB40-C6AAAF03094F}" destId="{02F1DA9D-5930-4747-B4B8-745353581774}" srcOrd="4" destOrd="0" presId="urn:microsoft.com/office/officeart/2005/8/layout/list1"/>
    <dgm:cxn modelId="{07D74344-553B-4E28-92B9-6898703F7CD2}" type="presParOf" srcId="{02F1DA9D-5930-4747-B4B8-745353581774}" destId="{0A4EFB15-9703-4039-A722-7CDA48A76A69}" srcOrd="0" destOrd="0" presId="urn:microsoft.com/office/officeart/2005/8/layout/list1"/>
    <dgm:cxn modelId="{F2607FB7-ADE4-4233-A48A-4051E5C42887}" type="presParOf" srcId="{02F1DA9D-5930-4747-B4B8-745353581774}" destId="{AD8534D9-7E5E-4004-A952-D954FFA85B7F}" srcOrd="1" destOrd="0" presId="urn:microsoft.com/office/officeart/2005/8/layout/list1"/>
    <dgm:cxn modelId="{94EA2496-A6DB-45F0-B147-38526974AAB4}" type="presParOf" srcId="{B4583B38-51A2-4651-BB40-C6AAAF03094F}" destId="{2E9FC167-BB7F-4196-BF6A-A515FA919F17}" srcOrd="5" destOrd="0" presId="urn:microsoft.com/office/officeart/2005/8/layout/list1"/>
    <dgm:cxn modelId="{E24582F6-D0D6-4D62-9109-9178348E1BA6}" type="presParOf" srcId="{B4583B38-51A2-4651-BB40-C6AAAF03094F}" destId="{240FF72B-EAFD-4217-A93A-80A2063CD46C}" srcOrd="6" destOrd="0" presId="urn:microsoft.com/office/officeart/2005/8/layout/list1"/>
    <dgm:cxn modelId="{51CED0DA-141C-4563-AEF7-44ED3BF1AB82}" type="presParOf" srcId="{B4583B38-51A2-4651-BB40-C6AAAF03094F}" destId="{1E88925F-4E87-4A32-BA42-57E1E47E7D17}" srcOrd="7" destOrd="0" presId="urn:microsoft.com/office/officeart/2005/8/layout/list1"/>
    <dgm:cxn modelId="{23780412-8EED-45EF-B473-82B542DFF51E}" type="presParOf" srcId="{B4583B38-51A2-4651-BB40-C6AAAF03094F}" destId="{A26095E8-F574-4281-B968-F715E5D36107}" srcOrd="8" destOrd="0" presId="urn:microsoft.com/office/officeart/2005/8/layout/list1"/>
    <dgm:cxn modelId="{A8A57F1D-28C8-4559-99FF-ED99B6E51B3E}" type="presParOf" srcId="{A26095E8-F574-4281-B968-F715E5D36107}" destId="{F318DF0A-0BC1-422B-A03A-8D1A27D63A0E}" srcOrd="0" destOrd="0" presId="urn:microsoft.com/office/officeart/2005/8/layout/list1"/>
    <dgm:cxn modelId="{577F8B94-A6CF-42AB-9116-6378103DD875}" type="presParOf" srcId="{A26095E8-F574-4281-B968-F715E5D36107}" destId="{95388BF1-E1A9-40E8-9EE3-7CD05A857940}" srcOrd="1" destOrd="0" presId="urn:microsoft.com/office/officeart/2005/8/layout/list1"/>
    <dgm:cxn modelId="{2C2AABEE-EEA9-45B6-A667-E48FF1121DF3}" type="presParOf" srcId="{B4583B38-51A2-4651-BB40-C6AAAF03094F}" destId="{F434ABFD-7A8B-4E86-AEFD-BDDD1EC714CB}" srcOrd="9" destOrd="0" presId="urn:microsoft.com/office/officeart/2005/8/layout/list1"/>
    <dgm:cxn modelId="{0B9F1162-DBD4-46D4-BD01-0E6D99038608}" type="presParOf" srcId="{B4583B38-51A2-4651-BB40-C6AAAF03094F}" destId="{58C08AA1-3888-47B9-9C45-F57A46E151E3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9758D-C906-435E-9591-ADE844975770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E9B67-34B7-47FF-9315-530892FD35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Введение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6CE2B7-4BBD-4655-8E30-D4170F50B1B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Цели обучения и ожидаемые умения и навыки, вырабатываемые в ходе обучения. 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A5E88B-448C-4E72-ACC8-FC7C308ADA9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Заключение по курсу, лекции и др.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EF0065-E8DE-4B45-BA03-63E684EF512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m_pencil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755775"/>
            <a:ext cx="1614488" cy="2144713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9A9F-86A4-44CC-8F9E-2B09FC8B4618}" type="datetime8">
              <a:rPr lang="ru-RU"/>
              <a:pPr>
                <a:defRPr/>
              </a:pPr>
              <a:t>08.11.2009 20:35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337464-A9E1-4B1E-B4B7-00FD10FBF5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5A3C-F0D4-4D1C-A8D0-3843A5EA240A}" type="datetimeFigureOut">
              <a:rPr lang="ru-RU" smtClean="0"/>
              <a:t>08.11.2009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DA2E-7076-4FA1-B8DC-CCD3DF291C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om.ru/ru/nasha_novaya_shkola/" TargetMode="External"/><Relationship Id="rId7" Type="http://schemas.openxmlformats.org/officeDocument/2006/relationships/hyperlink" Target="http://school707.ru/" TargetMode="External"/><Relationship Id="rId2" Type="http://schemas.openxmlformats.org/officeDocument/2006/relationships/hyperlink" Target="http://www.educom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atalog.iot.ru/" TargetMode="External"/><Relationship Id="rId5" Type="http://schemas.openxmlformats.org/officeDocument/2006/relationships/hyperlink" Target="http://pedsovet.org/" TargetMode="External"/><Relationship Id="rId4" Type="http://schemas.openxmlformats.org/officeDocument/2006/relationships/hyperlink" Target="http://standart.edu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500063"/>
            <a:ext cx="7815263" cy="3600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«Реализация программы развития школы в свете итогов работы в 2008-2009 учебном году»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ru-RU" dirty="0" smtClean="0"/>
              <a:t>Публичный доклад директора школы Т.В. Кутовой</a:t>
            </a:r>
          </a:p>
          <a:p>
            <a:pPr eaLnBrk="1" hangingPunct="1"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563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2000" dirty="0">
                <a:cs typeface="+mn-cs"/>
              </a:rPr>
              <a:t>Развитие кадрового потенциала связано , прежде всего, с формированием ключевых компетенций каждого педагога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dirty="0">
                <a:cs typeface="+mn-cs"/>
              </a:rPr>
              <a:t> Значительно повышается социальная роль школы. От педагогов требуется не только проведение дополнительных занятий по предмету, но и занятий</a:t>
            </a:r>
            <a:r>
              <a:rPr lang="ru-RU" sz="2400" dirty="0">
                <a:cs typeface="+mn-cs"/>
              </a:rPr>
              <a:t>, </a:t>
            </a:r>
            <a:r>
              <a:rPr lang="ru-RU" dirty="0">
                <a:cs typeface="+mn-cs"/>
              </a:rPr>
              <a:t>развивающих интерес школьников к учению, их способности, укрепляющие здоровье школьников, способствующих их занятости полезными делами. </a:t>
            </a:r>
          </a:p>
          <a:p>
            <a:pPr>
              <a:defRPr/>
            </a:pPr>
            <a:r>
              <a:rPr lang="ru-RU" sz="2000" dirty="0">
                <a:cs typeface="+mn-cs"/>
              </a:rPr>
              <a:t>Существенным моментом в решении последней задачи является овладение эффективными методами внеклассной работы и дополнительного образования. По возможности, сеть дополнительного образования должна быть расширена так, чтобы в ней нашлось место для школьников с самыми разными интересами.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2000" dirty="0">
                <a:cs typeface="+mn-cs"/>
              </a:rPr>
              <a:t>Совершенствование взаимодействия с родителями, привлечение родителей к постановке целей работы школы, анализу результатов, принятию организационных решений, способствующих повышению качества обучение и воспитательной работы.  Важной частью взаимодействия является информирование всех родителей о работе школы, для чего следует привлекать их к посещению сайта школы. Организационной формой взаимодействия с родителями является неформальная работа Совета школы, полноправными членами которого являются родители.</a:t>
            </a:r>
            <a:endParaRPr lang="ru-RU" sz="2000" dirty="0"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Заключение</a:t>
            </a:r>
          </a:p>
        </p:txBody>
      </p:sp>
      <p:sp>
        <p:nvSpPr>
          <p:cNvPr id="35843" name="Rectangle 2"/>
          <p:cNvSpPr>
            <a:spLocks noGrp="1"/>
          </p:cNvSpPr>
          <p:nvPr>
            <p:ph sz="quarter" idx="1"/>
          </p:nvPr>
        </p:nvSpPr>
        <p:spPr>
          <a:xfrm>
            <a:off x="0" y="1500188"/>
            <a:ext cx="9144000" cy="535781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перечисленные задачи соответствуют национальной инициативе «Наша новая школа». Решение их призвано способствовать достижению цели </a:t>
            </a:r>
            <a:r>
              <a:rPr lang="ru-RU" sz="2000" b="1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развития школы как структурной единицы российского образования, реализации в ней образования, соответствующего новым образовательным стандартам, с использованием современных методов и технологий обучения и воспитания школьников, отвечающей актуальным задачам социализации и здоровьесбережения обучающихся в ней детей, создающей условия пребывания школьников, соответствующие санитарным правилам и нормативам.</a:t>
            </a:r>
            <a:endParaRPr lang="ru-RU" sz="200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000" u="sng" smtClean="0">
                <a:effectLst>
                  <a:outerShdw blurRad="38100" dist="38100" dir="2700000" algn="tl">
                    <a:srgbClr val="FFFFFF"/>
                  </a:outerShdw>
                </a:effectLst>
                <a:ea typeface="Calibri" pitchFamily="34" charset="0"/>
                <a:cs typeface="Times New Roman" pitchFamily="18" charset="0"/>
              </a:rPr>
              <a:t>Ожидаемый результат августовского педсовета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ea typeface="Calibri" pitchFamily="34" charset="0"/>
                <a:cs typeface="Times New Roman" pitchFamily="18" charset="0"/>
              </a:rPr>
              <a:t> – принятие современных тенденций развития российского образования как тенденций развития школы, как основы для профессионального роста каждого педагога школы;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000" smtClean="0">
                <a:ea typeface="Calibri" pitchFamily="34" charset="0"/>
                <a:cs typeface="Times New Roman" pitchFamily="18" charset="0"/>
              </a:rPr>
              <a:t>     - активизация педагогического коллектива, мотивация каждого педагога на работу по реализации задач, определенных на 2009-2010 учебный год.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Полезные ссылки для повышения компетентности в вопросах развития образования</a:t>
            </a:r>
            <a:endParaRPr lang="ru-RU" sz="3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http://www.educom.ru/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http://www.edu.ru/index.php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  <a:hlinkClick r:id="rId3"/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http://www.educom.ru/ru/nasha_novaya_shkola/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http://standart.edu.ru/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hlinkClick r:id="rId5"/>
              </a:rPr>
              <a:t>http://pedsovet.org/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hlinkClick r:id="rId6"/>
              </a:rPr>
              <a:t>http://katalog.iot.ru/</a:t>
            </a: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  <a:hlinkClick r:id="rId7"/>
              </a:rPr>
              <a:t>http://school707.ru/</a:t>
            </a:r>
            <a:endParaRPr lang="en-US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endParaRPr lang="ru-RU" sz="3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успеваемости начальной школы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434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b="1" dirty="0" smtClean="0"/>
              <a:t>Как и в прошлом  учебном году в школе  нет учащихся, имеющих итоговую неудовлетворительную(</a:t>
            </a:r>
            <a:r>
              <a:rPr lang="ru-RU" b="1" dirty="0" err="1" smtClean="0"/>
              <a:t>ые</a:t>
            </a:r>
            <a:r>
              <a:rPr lang="ru-RU" b="1" dirty="0" smtClean="0"/>
              <a:t>) оценку(и).</a:t>
            </a:r>
          </a:p>
          <a:p>
            <a:pPr>
              <a:defRPr/>
            </a:pPr>
            <a:r>
              <a:rPr lang="ru-RU" dirty="0" smtClean="0"/>
              <a:t>Самых высоких результатов в обучении достигли учителя Н.А. Рыжова (2-а класс), А.В. Разуваева (4-а класс), Е.В. Сивкова (4-б класс). </a:t>
            </a:r>
          </a:p>
          <a:p>
            <a:pPr>
              <a:defRPr/>
            </a:pPr>
            <a:r>
              <a:rPr lang="ru-RU" dirty="0" smtClean="0"/>
              <a:t>Всего в начальной школе закончили год на «4» и «5» 77 человек, на 12 человек больше, чем в прошлом учебном году. Из них 11 младших школьников закончили год только с отличными оценками. </a:t>
            </a:r>
            <a:endParaRPr lang="ru-RU" dirty="0"/>
          </a:p>
        </p:txBody>
      </p:sp>
      <p:sp>
        <p:nvSpPr>
          <p:cNvPr id="38916" name="Прямоугольник 3"/>
          <p:cNvSpPr>
            <a:spLocks noChangeArrowheads="1"/>
          </p:cNvSpPr>
          <p:nvPr/>
        </p:nvSpPr>
        <p:spPr bwMode="auto">
          <a:xfrm>
            <a:off x="642938" y="1214438"/>
            <a:ext cx="8501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9088" indent="-319088" eaLnBrk="0" hangingPunct="0">
              <a:lnSpc>
                <a:spcPct val="90000"/>
              </a:lnSpc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2000" i="1">
                <a:solidFill>
                  <a:schemeClr val="bg1"/>
                </a:solidFill>
                <a:latin typeface="Calibri" pitchFamily="34" charset="0"/>
              </a:rPr>
              <a:t>Начальная школа</a:t>
            </a:r>
            <a:endParaRPr lang="ru-RU" sz="20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/>
          </p:cNvSpPr>
          <p:nvPr>
            <p:ph type="title"/>
          </p:nvPr>
        </p:nvSpPr>
        <p:spPr>
          <a:xfrm>
            <a:off x="2214563" y="0"/>
            <a:ext cx="6929437" cy="11430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200" dirty="0" smtClean="0">
                <a:solidFill>
                  <a:schemeClr val="bg1"/>
                </a:solidFill>
              </a:rPr>
              <a:t>Факторы положительного влияния на процесс обучения (начальная школа)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29699" name="Rectangle 2"/>
          <p:cNvSpPr>
            <a:spLocks noGrp="1"/>
          </p:cNvSpPr>
          <p:nvPr>
            <p:ph sz="quarter" idx="1"/>
          </p:nvPr>
        </p:nvSpPr>
        <p:spPr>
          <a:xfrm>
            <a:off x="2286000" y="1500188"/>
            <a:ext cx="6858000" cy="535781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1">
              <a:defRPr/>
            </a:pPr>
            <a:r>
              <a:rPr lang="ru-RU" sz="2400" dirty="0" smtClean="0"/>
              <a:t>работа учителей по формированию у учащихся познавательного интереса;</a:t>
            </a:r>
          </a:p>
          <a:p>
            <a:pPr lvl="1">
              <a:defRPr/>
            </a:pPr>
            <a:r>
              <a:rPr lang="ru-RU" sz="2400" dirty="0" smtClean="0"/>
              <a:t>применение учителями школы индивидуального подхода;</a:t>
            </a:r>
          </a:p>
          <a:p>
            <a:pPr lvl="1">
              <a:defRPr/>
            </a:pPr>
            <a:r>
              <a:rPr lang="ru-RU" sz="2400" dirty="0" smtClean="0"/>
              <a:t>применение учителями школы инновационных педагогических технологий;</a:t>
            </a:r>
          </a:p>
          <a:p>
            <a:pPr lvl="1">
              <a:defRPr/>
            </a:pPr>
            <a:r>
              <a:rPr lang="ru-RU" sz="2400" dirty="0" smtClean="0"/>
              <a:t>использование системы дополнительного образования;</a:t>
            </a:r>
          </a:p>
          <a:p>
            <a:pPr lvl="1">
              <a:defRPr/>
            </a:pPr>
            <a:r>
              <a:rPr lang="ru-RU" sz="2400" dirty="0" smtClean="0"/>
              <a:t>педагогическое мастерство учителей;</a:t>
            </a:r>
          </a:p>
          <a:p>
            <a:pPr lvl="1">
              <a:defRPr/>
            </a:pPr>
            <a:r>
              <a:rPr lang="ru-RU" sz="2400" dirty="0" smtClean="0"/>
              <a:t>изучение предметов с использованием ИКТ.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ru-RU" sz="2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500188"/>
            <a:ext cx="2286000" cy="535781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r>
              <a:rPr lang="ru-RU" sz="2000" dirty="0"/>
              <a:t>увеличение </a:t>
            </a:r>
            <a:r>
              <a:rPr lang="ru-RU" sz="2000" dirty="0"/>
              <a:t>объема дополнительного образования занятиями, развивающими интерес к знаниям, </a:t>
            </a:r>
            <a:endParaRPr lang="ru-RU" sz="2000" dirty="0"/>
          </a:p>
          <a:p>
            <a:pPr>
              <a:buFont typeface="Arial" pitchFamily="34" charset="0"/>
              <a:buChar char="•"/>
              <a:defRPr/>
            </a:pPr>
            <a:r>
              <a:rPr lang="ru-RU" sz="2000" dirty="0"/>
              <a:t>работа </a:t>
            </a:r>
            <a:r>
              <a:rPr lang="ru-RU" sz="2000" dirty="0"/>
              <a:t>с семьями, для которых русский язык не является родным.</a:t>
            </a: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2214563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Ресурсы  дальнейшего повышения качества образования: </a:t>
            </a:r>
          </a:p>
          <a:p>
            <a:pPr>
              <a:defRPr/>
            </a:pPr>
            <a:endParaRPr lang="ru-RU" sz="1700" dirty="0"/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571500" y="1143000"/>
            <a:ext cx="8358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начальная школа</a:t>
            </a:r>
            <a:endParaRPr lang="ru-RU" b="1" dirty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/>
          </p:cNvSpPr>
          <p:nvPr>
            <p:ph type="title"/>
          </p:nvPr>
        </p:nvSpPr>
        <p:spPr>
          <a:xfrm>
            <a:off x="285750" y="228600"/>
            <a:ext cx="8480425" cy="771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результатов обучения 2 и 3 ступеней обучения</a:t>
            </a:r>
          </a:p>
        </p:txBody>
      </p:sp>
      <p:sp>
        <p:nvSpPr>
          <p:cNvPr id="44035" name="Rectangle 2"/>
          <p:cNvSpPr>
            <a:spLocks noGrp="1"/>
          </p:cNvSpPr>
          <p:nvPr>
            <p:ph sz="quarter" idx="1"/>
          </p:nvPr>
        </p:nvSpPr>
        <p:spPr>
          <a:xfrm>
            <a:off x="642938" y="1214438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ru-RU" smtClean="0"/>
          </a:p>
          <a:p>
            <a:pPr lvl="1" eaLnBrk="1" hangingPunct="1">
              <a:buFont typeface="Wingdings" pitchFamily="2" charset="2"/>
              <a:buChar char="Ø"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42938" y="1214438"/>
            <a:ext cx="8501062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Материал подготовлен зам. директора по УВР Н.Н. </a:t>
            </a:r>
            <a:r>
              <a:rPr lang="ru-RU" dirty="0" err="1"/>
              <a:t>Агарковой</a:t>
            </a:r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643050"/>
          <a:ext cx="900115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Некоторые выводы из проведенных диагностик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149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000" dirty="0" smtClean="0"/>
              <a:t>Диагностика усвоения нравственных понятий выпускниками начальной школы показала, что выпускники начальной школы 2009 года показали большую грамотность в освоении нравственных понятий категорий «вежливые слова», «характеристики качеств личности», «понятия, характеризующие нравственные чувства по отношению к семье», «нравственные приоритеты», чем их предшественники.</a:t>
            </a:r>
          </a:p>
          <a:p>
            <a:pPr>
              <a:defRPr/>
            </a:pPr>
            <a:r>
              <a:rPr lang="ru-RU" sz="2000" dirty="0" smtClean="0"/>
              <a:t>Учащимся старших классов предложена была анкета для исследования уровня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знаний по теме «Нравственные требования и нормы в структуре морали». Сравнение итогов работы учащихся показало, что уровень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примерно одинаков у всех старшеклассников. Наибольшие успехи в изучении темы проявили учащиеся 10а класса. Учителям, преподающим основы морали в старших классах, следует обратить внимание на формирование навыка четко выражать правило – 9а класс, разъяснение смысла нравственного долга – 10б класс, ориентацию нравственных правил на общественную оценку.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Результативность социальной работы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dirty="0" smtClean="0"/>
              <a:t>за 2008-2009 учебный год  на 3 человека уменьшилось число учащихся, состоящих на </a:t>
            </a:r>
            <a:r>
              <a:rPr lang="ru-RU" sz="2800" dirty="0" err="1" smtClean="0"/>
              <a:t>внутришкольном</a:t>
            </a:r>
            <a:r>
              <a:rPr lang="ru-RU" sz="2800" dirty="0" smtClean="0"/>
              <a:t> учете;</a:t>
            </a:r>
          </a:p>
          <a:p>
            <a:pPr>
              <a:defRPr/>
            </a:pPr>
            <a:r>
              <a:rPr lang="ru-RU" sz="2800" dirty="0" smtClean="0"/>
              <a:t>совершенствуется работа с учащимися, склонными к неоправданным пропускам уроков и налажена постоянная связь с родителями таких учащихся;</a:t>
            </a:r>
          </a:p>
          <a:p>
            <a:pPr>
              <a:defRPr/>
            </a:pPr>
            <a:r>
              <a:rPr lang="ru-RU" sz="2800" dirty="0" smtClean="0"/>
              <a:t>продолжается работа по пропаганде здорового образа жизни с использованием средств информации;</a:t>
            </a:r>
          </a:p>
          <a:p>
            <a:pPr>
              <a:defRPr/>
            </a:pPr>
            <a:r>
              <a:rPr lang="ru-RU" sz="2800" dirty="0" smtClean="0"/>
              <a:t>усиливается роль внешкольных организаций в укреплении связи семьи и школы;</a:t>
            </a:r>
          </a:p>
          <a:p>
            <a:pPr>
              <a:defRPr/>
            </a:pPr>
            <a:r>
              <a:rPr lang="ru-RU" sz="2800" dirty="0" smtClean="0"/>
              <a:t>увеличилось число учащихся, охваченных бесплатным питанием.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dirty="0" smtClean="0"/>
              <a:t>Положительные стороны работы школы по обеспечению безопасности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Задачи школы на 2009-2010 учебный год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FFFF00"/>
            </a:solidFill>
          </a:ln>
        </p:spPr>
        <p:txBody>
          <a:bodyPr/>
          <a:lstStyle/>
          <a:p>
            <a:pPr>
              <a:defRPr/>
            </a:pPr>
            <a:r>
              <a:rPr lang="ru-RU" sz="2800" dirty="0" smtClean="0"/>
              <a:t>Развитие системы независимой оценки работы школы и качества образования: выполнение государственных стандартов образования, государственная итоговая аттестация выпускников всех ступеней, независимая промежуточная аттестация (система </a:t>
            </a:r>
            <a:r>
              <a:rPr lang="ru-RU" sz="2800" dirty="0" err="1" smtClean="0"/>
              <a:t>Статград</a:t>
            </a:r>
            <a:r>
              <a:rPr lang="ru-RU" sz="2800" dirty="0" smtClean="0"/>
              <a:t>), аттестация рабочих мест и условий реализации образовательных программ, мониторинг и диагностика личных достижений обучающихся и освоения ключевыми компетенциями учителями</a:t>
            </a:r>
            <a:r>
              <a:rPr lang="ru-RU" sz="2200" dirty="0" smtClean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3404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dirty="0">
                <a:cs typeface="+mn-cs"/>
              </a:rPr>
              <a:t> </a:t>
            </a:r>
            <a:r>
              <a:rPr lang="ru-RU" sz="2400" dirty="0">
                <a:cs typeface="+mn-cs"/>
              </a:rPr>
              <a:t>Формирование системы поддержки талантливых детей. Создание условий для реализации индивидуальных способностей, в том числе, к художественному и научно-техническому творчеству не должно быть на периферии профессиональных интересов педагогов и независимо от того, занимается педагог проектной деятельность в соответствии с учебным планом, или нет, его должностной обязанностью является развитие творческих способностей учащихся, побуждение их к участию в различных творческих конкурсах и интеллектуальных соревнованиях. </a:t>
            </a:r>
          </a:p>
          <a:p>
            <a:pPr>
              <a:defRPr/>
            </a:pPr>
            <a:endParaRPr lang="ru-RU" sz="2200" dirty="0">
              <a:cs typeface="+mn-cs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ru-RU" sz="2400" dirty="0">
                <a:cs typeface="+mn-cs"/>
              </a:rPr>
              <a:t>Задача поддержания здоровья детей давно является серьезной и болезненной для школы. Нам явно не хватает участия медицинских работников: три дня в неделю недостаточно для оказания помощи детям, пострадавшим по разным причинам в школе.</a:t>
            </a:r>
          </a:p>
          <a:p>
            <a:pPr>
              <a:defRPr/>
            </a:pPr>
            <a:r>
              <a:rPr lang="ru-RU" sz="2400" dirty="0"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922</Words>
  <Application>Microsoft Office PowerPoint</Application>
  <PresentationFormat>Экран (4:3)</PresentationFormat>
  <Paragraphs>63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«Реализация программы развития школы в свете итогов работы в 2008-2009 учебном году»   </vt:lpstr>
      <vt:lpstr>Анализ успеваемости начальной школы</vt:lpstr>
      <vt:lpstr> Факторы положительного влияния на процесс обучения (начальная школа) </vt:lpstr>
      <vt:lpstr>Анализ результатов обучения 2 и 3 ступеней обучения</vt:lpstr>
      <vt:lpstr>Некоторые выводы из проведенных диагностик</vt:lpstr>
      <vt:lpstr>Результативность социальной работы</vt:lpstr>
      <vt:lpstr>Положительные стороны работы школы по обеспечению безопасности</vt:lpstr>
      <vt:lpstr>Задачи школы на 2009-2010 учебный год</vt:lpstr>
      <vt:lpstr>Слайд 9</vt:lpstr>
      <vt:lpstr>Слайд 10</vt:lpstr>
      <vt:lpstr>Заключение</vt:lpstr>
      <vt:lpstr>Полезные ссылки для повышения компетентности в вопросах развития образования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«Реализация программы развития школы в свете итогов работы в 2008-2009 учебном году»   </dc:title>
  <dc:creator>Левинтова Н_Е</dc:creator>
  <cp:lastModifiedBy>Левинтова Н_Е</cp:lastModifiedBy>
  <cp:revision>1</cp:revision>
  <dcterms:created xsi:type="dcterms:W3CDTF">2009-11-08T17:36:43Z</dcterms:created>
  <dcterms:modified xsi:type="dcterms:W3CDTF">2009-11-08T17:42:23Z</dcterms:modified>
</cp:coreProperties>
</file>