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E59462-32D8-43B8-9ADD-B0575BC4826A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D72F0E-4A84-4533-B402-AA6BCE9AD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48C4E2-96C8-4DF4-AC07-737D105E87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551C5F-5430-4E4D-A43D-5230F4313FF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32D431-FE80-441F-8155-5E49ACA51E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310DC5-F32C-44D9-8849-12E08ADF3F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6383C6-6E4D-4F87-9AF5-6A6A9BB5B65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C55139-2F4B-40E9-ABB1-C5E5E8777EA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2A6874-879E-4BC9-8159-260158DE9E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364E5A-6E72-43A0-B6A9-9208C1A63A8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46CBF2-7E02-4F92-93BB-48543195E7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3DB7CA-2884-44FF-AC10-39505598F4D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A9C4ED-4BDB-4AFB-879C-9A370C0CCEA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F84B5-F829-427C-98BE-F85CE22EB5C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CA7EF1-D41C-4E6F-B1BE-69EC9943195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365787-E56D-4409-B813-051AD5E78D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DFE2E3-BFA2-4FD3-8B44-7568693FFC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C026-C7EA-42E8-AAAA-ECE7540E0FF0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6845-21EC-47DE-8440-00DCFF66E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1904-38F2-41E7-A3DB-9996FC18FC58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D724-07DA-402A-BCFA-FA53EC697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360C-F043-4D78-AB95-1DF3B26C3D8B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AFC-6F23-4154-9D5B-B1D1560E0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58EB-B794-4E9F-8378-3A5806635056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19DB-260A-4B77-A2CF-0A6F7323F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0600-543D-418F-8BE5-D3EA3C771D64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505E-2B5D-4BF7-ACEE-60A2F4276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EEBC-B1CC-4B28-BBFC-3CA8EE6D8CE2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26F24-2164-4DDC-B3F3-987C9F87A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2239-159A-42EB-B903-D22865E95B43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EB12-DD00-4CC8-862E-6294F93A5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8698-4E7D-41B7-B08B-CCEB7D4C9143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DA297-8DE5-4294-889A-716BC3008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E12F-0DC2-431F-9CC4-25DD9AB1AB75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8971-8D39-42D2-A3EC-2D1212C84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919C-63C2-49F4-AF06-CA65664BBAEF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4BD0-9E51-4D73-89A4-656E0FBAC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4008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7B53E-1750-478B-A97F-E7574A4B1E1C}" type="datetimeFigureOut">
              <a:rPr lang="ru-RU"/>
              <a:pPr>
                <a:defRPr/>
              </a:pPr>
              <a:t>18.05.2010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C44C4-B096-4DDA-B8B4-0E6178C77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rgbClr val="77275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25" y="1352550"/>
            <a:ext cx="7785100" cy="2255838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00928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700" i="1" dirty="0" smtClean="0"/>
              <a:t>Учитель литературы первой квалификационной категории </a:t>
            </a:r>
            <a:endParaRPr lang="ru-RU" sz="1700" dirty="0" smtClean="0"/>
          </a:p>
          <a:p>
            <a:pPr algn="r" fontAlgn="auto">
              <a:spcAft>
                <a:spcPts val="0"/>
              </a:spcAft>
              <a:defRPr/>
            </a:pPr>
            <a:r>
              <a:rPr lang="ru-RU" sz="1700" i="1" dirty="0" smtClean="0"/>
              <a:t>Борисова Елена Васильевна</a:t>
            </a:r>
            <a:endParaRPr lang="ru-RU" sz="1700" dirty="0" smtClean="0"/>
          </a:p>
          <a:p>
            <a:pPr algn="r" fontAlgn="auto">
              <a:spcAft>
                <a:spcPts val="0"/>
              </a:spcAft>
              <a:defRPr/>
            </a:pPr>
            <a:r>
              <a:rPr lang="ru-RU" sz="1700" i="1" dirty="0" smtClean="0"/>
              <a:t>Учитель музыки первой квалификационной категории</a:t>
            </a:r>
            <a:endParaRPr lang="ru-RU" sz="1700" dirty="0" smtClean="0"/>
          </a:p>
          <a:p>
            <a:pPr algn="r" fontAlgn="auto">
              <a:spcAft>
                <a:spcPts val="0"/>
              </a:spcAft>
              <a:defRPr/>
            </a:pPr>
            <a:r>
              <a:rPr lang="ru-RU" sz="1700" i="1" dirty="0" smtClean="0"/>
              <a:t> </a:t>
            </a:r>
            <a:r>
              <a:rPr lang="ru-RU" sz="1700" i="1" dirty="0" err="1" smtClean="0"/>
              <a:t>Супакова</a:t>
            </a:r>
            <a:r>
              <a:rPr lang="ru-RU" sz="1700" i="1" dirty="0" smtClean="0"/>
              <a:t> Наталья Владимировна</a:t>
            </a:r>
            <a:endParaRPr lang="ru-RU" sz="1700" dirty="0" smtClean="0"/>
          </a:p>
          <a:p>
            <a:pPr algn="r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500313" y="1785938"/>
            <a:ext cx="36433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Segoe UI" pitchFamily="34" charset="0"/>
              </a:rPr>
              <a:t>К***</a:t>
            </a:r>
          </a:p>
          <a:p>
            <a:r>
              <a:rPr lang="ru-RU" i="1">
                <a:latin typeface="Segoe UI" pitchFamily="34" charset="0"/>
              </a:rPr>
              <a:t>Я помню чудное мгновенье: </a:t>
            </a:r>
            <a:br>
              <a:rPr lang="ru-RU" i="1">
                <a:latin typeface="Segoe UI" pitchFamily="34" charset="0"/>
              </a:rPr>
            </a:br>
            <a:r>
              <a:rPr lang="ru-RU" i="1">
                <a:latin typeface="Segoe UI" pitchFamily="34" charset="0"/>
              </a:rPr>
              <a:t>Передо мной явилась ты, </a:t>
            </a:r>
            <a:br>
              <a:rPr lang="ru-RU" i="1">
                <a:latin typeface="Segoe UI" pitchFamily="34" charset="0"/>
              </a:rPr>
            </a:br>
            <a:r>
              <a:rPr lang="ru-RU" i="1">
                <a:latin typeface="Segoe UI" pitchFamily="34" charset="0"/>
              </a:rPr>
              <a:t>Как мимолетное виденье, </a:t>
            </a:r>
            <a:br>
              <a:rPr lang="ru-RU" i="1">
                <a:latin typeface="Segoe UI" pitchFamily="34" charset="0"/>
              </a:rPr>
            </a:br>
            <a:r>
              <a:rPr lang="ru-RU" i="1">
                <a:latin typeface="Segoe UI" pitchFamily="34" charset="0"/>
              </a:rPr>
              <a:t>Как гений чистой красоты…</a:t>
            </a:r>
          </a:p>
          <a:p>
            <a:pPr algn="r"/>
            <a:r>
              <a:rPr lang="ru-RU" i="1">
                <a:latin typeface="Segoe UI" pitchFamily="34" charset="0"/>
              </a:rPr>
              <a:t>1825</a:t>
            </a:r>
          </a:p>
          <a:p>
            <a:endParaRPr lang="ru-RU">
              <a:latin typeface="Segoe UI" pitchFamily="34" charset="0"/>
            </a:endParaRPr>
          </a:p>
        </p:txBody>
      </p:sp>
      <p:pic>
        <p:nvPicPr>
          <p:cNvPr id="3" name="Рисунок 2" descr="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96838"/>
            <a:ext cx="2084388" cy="3670300"/>
          </a:xfrm>
          <a:prstGeom prst="rect">
            <a:avLst/>
          </a:prstGeom>
          <a:noFill/>
        </p:spPr>
      </p:pic>
      <p:pic>
        <p:nvPicPr>
          <p:cNvPr id="4" name="Рисунок 3" descr="200px-glinka_18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8" y="3140075"/>
            <a:ext cx="2322512" cy="3468688"/>
          </a:xfrm>
          <a:prstGeom prst="rect">
            <a:avLst/>
          </a:prstGeom>
          <a:noFill/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500313" y="5643563"/>
            <a:ext cx="492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Segoe UI" pitchFamily="34" charset="0"/>
              </a:rPr>
              <a:t>М.И.Глинка «Я помню чудное мгновение»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3929063" y="571500"/>
            <a:ext cx="4786312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Segoe UI" pitchFamily="34" charset="0"/>
              </a:rPr>
              <a:t>Четвёртая страница </a:t>
            </a:r>
          </a:p>
          <a:p>
            <a:pPr algn="ctr"/>
            <a:r>
              <a:rPr lang="ru-RU" sz="2800" b="1">
                <a:latin typeface="Segoe UI" pitchFamily="34" charset="0"/>
              </a:rPr>
              <a:t>любовной </a:t>
            </a:r>
          </a:p>
          <a:p>
            <a:pPr algn="ctr"/>
            <a:r>
              <a:rPr lang="ru-RU" sz="2800" b="1">
                <a:latin typeface="Segoe UI" pitchFamily="34" charset="0"/>
              </a:rPr>
              <a:t>поэтической </a:t>
            </a:r>
          </a:p>
          <a:p>
            <a:pPr algn="ctr"/>
            <a:r>
              <a:rPr lang="ru-RU" sz="2800" b="1">
                <a:latin typeface="Segoe UI" pitchFamily="34" charset="0"/>
              </a:rPr>
              <a:t>тетради</a:t>
            </a:r>
          </a:p>
          <a:p>
            <a:pPr algn="ctr"/>
            <a:endParaRPr lang="ru-RU" sz="2800">
              <a:latin typeface="Segoe UI" pitchFamily="34" charset="0"/>
            </a:endParaRPr>
          </a:p>
          <a:p>
            <a:pPr algn="ctr"/>
            <a:r>
              <a:rPr lang="ru-RU">
                <a:latin typeface="Segoe UI" pitchFamily="34" charset="0"/>
              </a:rPr>
              <a:t>1826 год </a:t>
            </a:r>
          </a:p>
          <a:p>
            <a:pPr algn="ctr"/>
            <a:r>
              <a:rPr lang="ru-RU">
                <a:latin typeface="Segoe UI" pitchFamily="34" charset="0"/>
              </a:rPr>
              <a:t>Поэт влюбился без памяти </a:t>
            </a:r>
          </a:p>
          <a:p>
            <a:pPr algn="ctr"/>
            <a:r>
              <a:rPr lang="ru-RU">
                <a:latin typeface="Segoe UI" pitchFamily="34" charset="0"/>
              </a:rPr>
              <a:t>в Анну Оленину</a:t>
            </a:r>
          </a:p>
          <a:p>
            <a:endParaRPr lang="ru-RU">
              <a:latin typeface="Segoe UI" pitchFamily="34" charset="0"/>
            </a:endParaRPr>
          </a:p>
        </p:txBody>
      </p:sp>
      <p:pic>
        <p:nvPicPr>
          <p:cNvPr id="3" name="Рисунок 2" descr="11_04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566863"/>
            <a:ext cx="3779837" cy="5016500"/>
          </a:xfrm>
          <a:prstGeom prst="rect">
            <a:avLst/>
          </a:prstGeom>
          <a:noFill/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214813" y="5500688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Segoe UI" pitchFamily="34" charset="0"/>
              </a:rPr>
              <a:t>Анна Оленина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2500313"/>
          <a:ext cx="5572125" cy="3108325"/>
        </p:xfrm>
        <a:graphic>
          <a:graphicData uri="http://schemas.openxmlformats.org/drawingml/2006/table">
            <a:tbl>
              <a:tblPr/>
              <a:tblGrid>
                <a:gridCol w="5572164"/>
              </a:tblGrid>
              <a:tr h="2466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* * 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055555"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Я вас любил: любовь еще, быть может, </a:t>
                      </a:r>
                      <a:br>
                        <a:rPr lang="ru-RU" i="1" dirty="0"/>
                      </a:br>
                      <a:r>
                        <a:rPr lang="ru-RU" i="1" dirty="0"/>
                        <a:t>В душе моей угасла не совсем; </a:t>
                      </a:r>
                      <a:br>
                        <a:rPr lang="ru-RU" i="1" dirty="0"/>
                      </a:br>
                      <a:r>
                        <a:rPr lang="ru-RU" i="1" dirty="0"/>
                        <a:t>Но пусть она вас больше не тревожит; </a:t>
                      </a:r>
                      <a:br>
                        <a:rPr lang="ru-RU" i="1" dirty="0"/>
                      </a:br>
                      <a:r>
                        <a:rPr lang="ru-RU" i="1" dirty="0"/>
                        <a:t>Я не хочу печалить вас ничем. </a:t>
                      </a:r>
                      <a:br>
                        <a:rPr lang="ru-RU" i="1" dirty="0"/>
                      </a:br>
                      <a:r>
                        <a:rPr lang="ru-RU" i="1" dirty="0"/>
                        <a:t>Я вас любил безмолвно, безнадежно, </a:t>
                      </a:r>
                      <a:br>
                        <a:rPr lang="ru-RU" i="1" dirty="0"/>
                      </a:br>
                      <a:r>
                        <a:rPr lang="ru-RU" i="1" dirty="0"/>
                        <a:t>То робостью, то ревностью томим; </a:t>
                      </a:r>
                      <a:br>
                        <a:rPr lang="ru-RU" i="1" dirty="0"/>
                      </a:br>
                      <a:r>
                        <a:rPr lang="ru-RU" i="1" dirty="0"/>
                        <a:t>Я вас любил так искренно, так нежно, </a:t>
                      </a:r>
                      <a:br>
                        <a:rPr lang="ru-RU" i="1" dirty="0"/>
                      </a:br>
                      <a:r>
                        <a:rPr lang="ru-RU" i="1" dirty="0"/>
                        <a:t>Как дай вам бог любимой быть другим</a:t>
                      </a:r>
                      <a:r>
                        <a:rPr lang="ru-RU" i="1" dirty="0" smtClean="0"/>
                        <a:t>.</a:t>
                      </a:r>
                    </a:p>
                    <a:p>
                      <a:pPr algn="r"/>
                      <a:r>
                        <a:rPr lang="ru-RU" i="1" dirty="0" smtClean="0"/>
                        <a:t>1829</a:t>
                      </a:r>
                      <a:endParaRPr lang="ru-RU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3300" b="1">
                <a:solidFill>
                  <a:srgbClr val="5F5F77"/>
                </a:solidFill>
                <a:latin typeface="Georgia" pitchFamily="18" charset="0"/>
              </a:rPr>
              <a:t>* * *</a:t>
            </a:r>
          </a:p>
          <a:p>
            <a:pPr eaLnBrk="0" hangingPunct="0"/>
            <a:endParaRPr lang="ru-RU"/>
          </a:p>
        </p:txBody>
      </p:sp>
      <p:pic>
        <p:nvPicPr>
          <p:cNvPr id="5" name="Рисунок 4" descr="080806154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888" y="280988"/>
            <a:ext cx="2365375" cy="2962275"/>
          </a:xfrm>
          <a:prstGeom prst="rect">
            <a:avLst/>
          </a:prstGeom>
          <a:noFill/>
        </p:spPr>
      </p:pic>
      <p:sp>
        <p:nvSpPr>
          <p:cNvPr id="35847" name="TextBox 5"/>
          <p:cNvSpPr txBox="1">
            <a:spLocks noChangeArrowheads="1"/>
          </p:cNvSpPr>
          <p:nvPr/>
        </p:nvSpPr>
        <p:spPr bwMode="auto">
          <a:xfrm>
            <a:off x="2286000" y="78581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Segoe UI" pitchFamily="34" charset="0"/>
              </a:rPr>
              <a:t>А.С.Даргомыжский «Я вас любил</a:t>
            </a:r>
            <a:r>
              <a:rPr lang="ru-RU">
                <a:latin typeface="Segoe UI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3500438" y="214313"/>
            <a:ext cx="5000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Segoe UI" pitchFamily="34" charset="0"/>
              </a:rPr>
              <a:t>Пятая страница</a:t>
            </a:r>
          </a:p>
          <a:p>
            <a:pPr algn="ctr"/>
            <a:r>
              <a:rPr lang="ru-RU" sz="2800" b="1">
                <a:latin typeface="Segoe UI" pitchFamily="34" charset="0"/>
              </a:rPr>
              <a:t>любовной</a:t>
            </a:r>
          </a:p>
          <a:p>
            <a:pPr algn="ctr"/>
            <a:r>
              <a:rPr lang="ru-RU" sz="2800" b="1">
                <a:latin typeface="Segoe UI" pitchFamily="34" charset="0"/>
              </a:rPr>
              <a:t>поэтической тетради</a:t>
            </a:r>
          </a:p>
          <a:p>
            <a:pPr algn="ctr"/>
            <a:endParaRPr lang="ru-RU" sz="2800">
              <a:latin typeface="Segoe UI" pitchFamily="34" charset="0"/>
            </a:endParaRPr>
          </a:p>
          <a:p>
            <a:pPr algn="ctr"/>
            <a:r>
              <a:rPr lang="ru-RU">
                <a:latin typeface="Segoe UI" pitchFamily="34" charset="0"/>
              </a:rPr>
              <a:t>Самая прекрасная и трагическая страница в жизни Пушкина.</a:t>
            </a:r>
          </a:p>
          <a:p>
            <a:pPr algn="ctr"/>
            <a:r>
              <a:rPr lang="ru-RU">
                <a:latin typeface="Segoe UI" pitchFamily="34" charset="0"/>
              </a:rPr>
              <a:t>Он встретил Натали Гончарову в 1828 году</a:t>
            </a:r>
          </a:p>
          <a:p>
            <a:endParaRPr lang="ru-RU">
              <a:latin typeface="Segoe UI" pitchFamily="34" charset="0"/>
            </a:endParaRPr>
          </a:p>
        </p:txBody>
      </p:sp>
      <p:pic>
        <p:nvPicPr>
          <p:cNvPr id="3" name="Рисунок 2" descr="1(407x407)[55439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566863"/>
            <a:ext cx="3529012" cy="4327525"/>
          </a:xfrm>
          <a:prstGeom prst="rect">
            <a:avLst/>
          </a:prstGeom>
          <a:noFill/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285875" y="6072188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Segoe UI" pitchFamily="34" charset="0"/>
              </a:rPr>
              <a:t>Наталья Гончарова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4071938" y="3786188"/>
            <a:ext cx="37861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Segoe UI" pitchFamily="34" charset="0"/>
              </a:rPr>
              <a:t>…Исполнились мои желания. </a:t>
            </a:r>
          </a:p>
          <a:p>
            <a:r>
              <a:rPr lang="ru-RU" i="1">
                <a:latin typeface="Segoe UI" pitchFamily="34" charset="0"/>
              </a:rPr>
              <a:t>Творец тебя мне ниспослал, </a:t>
            </a:r>
          </a:p>
          <a:p>
            <a:r>
              <a:rPr lang="ru-RU" i="1">
                <a:latin typeface="Segoe UI" pitchFamily="34" charset="0"/>
              </a:rPr>
              <a:t>Тебя, моя Мадона, </a:t>
            </a:r>
            <a:br>
              <a:rPr lang="ru-RU" i="1">
                <a:latin typeface="Segoe UI" pitchFamily="34" charset="0"/>
              </a:rPr>
            </a:br>
            <a:r>
              <a:rPr lang="ru-RU" i="1">
                <a:latin typeface="Segoe UI" pitchFamily="34" charset="0"/>
              </a:rPr>
              <a:t>Чистейшей прелести чистейший образец…</a:t>
            </a:r>
          </a:p>
          <a:p>
            <a:pPr algn="r"/>
            <a:r>
              <a:rPr lang="ru-RU" i="1">
                <a:latin typeface="Segoe UI" pitchFamily="34" charset="0"/>
              </a:rPr>
              <a:t>1830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3000375" y="785813"/>
            <a:ext cx="50006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Segoe UI" pitchFamily="34" charset="0"/>
              </a:rPr>
              <a:t>* * *</a:t>
            </a:r>
          </a:p>
          <a:p>
            <a:pPr algn="ctr"/>
            <a:r>
              <a:rPr lang="ru-RU" i="1">
                <a:latin typeface="Segoe UI" pitchFamily="34" charset="0"/>
              </a:rPr>
              <a:t>На холмах Грузии лежит ночная мгла; </a:t>
            </a:r>
            <a:br>
              <a:rPr lang="ru-RU" i="1">
                <a:latin typeface="Segoe UI" pitchFamily="34" charset="0"/>
              </a:rPr>
            </a:br>
            <a:r>
              <a:rPr lang="ru-RU" i="1">
                <a:latin typeface="Segoe UI" pitchFamily="34" charset="0"/>
              </a:rPr>
              <a:t>         Шумит Арагва предо мною. </a:t>
            </a:r>
            <a:br>
              <a:rPr lang="ru-RU" i="1">
                <a:latin typeface="Segoe UI" pitchFamily="34" charset="0"/>
              </a:rPr>
            </a:br>
            <a:r>
              <a:rPr lang="ru-RU" i="1">
                <a:latin typeface="Segoe UI" pitchFamily="34" charset="0"/>
              </a:rPr>
              <a:t>Мне грустно и легко; печаль моя светла; </a:t>
            </a:r>
            <a:br>
              <a:rPr lang="ru-RU" i="1">
                <a:latin typeface="Segoe UI" pitchFamily="34" charset="0"/>
              </a:rPr>
            </a:br>
            <a:r>
              <a:rPr lang="ru-RU" i="1">
                <a:latin typeface="Segoe UI" pitchFamily="34" charset="0"/>
              </a:rPr>
              <a:t>         Печаль моя полна тобою, </a:t>
            </a:r>
            <a:br>
              <a:rPr lang="ru-RU" i="1">
                <a:latin typeface="Segoe UI" pitchFamily="34" charset="0"/>
              </a:rPr>
            </a:br>
            <a:r>
              <a:rPr lang="ru-RU" i="1">
                <a:latin typeface="Segoe UI" pitchFamily="34" charset="0"/>
              </a:rPr>
              <a:t>Тобой, одной тобой... Унынья моего </a:t>
            </a:r>
            <a:br>
              <a:rPr lang="ru-RU" i="1">
                <a:latin typeface="Segoe UI" pitchFamily="34" charset="0"/>
              </a:rPr>
            </a:br>
            <a:r>
              <a:rPr lang="ru-RU" i="1">
                <a:latin typeface="Segoe UI" pitchFamily="34" charset="0"/>
              </a:rPr>
              <a:t>         Ничто не мучит, не тревожит, </a:t>
            </a:r>
            <a:br>
              <a:rPr lang="ru-RU" i="1">
                <a:latin typeface="Segoe UI" pitchFamily="34" charset="0"/>
              </a:rPr>
            </a:br>
            <a:r>
              <a:rPr lang="ru-RU" i="1">
                <a:latin typeface="Segoe UI" pitchFamily="34" charset="0"/>
              </a:rPr>
              <a:t>И сердце вновь горит и любит — оттого, </a:t>
            </a:r>
            <a:br>
              <a:rPr lang="ru-RU" i="1">
                <a:latin typeface="Segoe UI" pitchFamily="34" charset="0"/>
              </a:rPr>
            </a:br>
            <a:r>
              <a:rPr lang="ru-RU" i="1">
                <a:latin typeface="Segoe UI" pitchFamily="34" charset="0"/>
              </a:rPr>
              <a:t>         Что не любить оно не может.</a:t>
            </a:r>
          </a:p>
          <a:p>
            <a:pPr algn="r"/>
            <a:r>
              <a:rPr lang="ru-RU" i="1">
                <a:latin typeface="Segoe UI" pitchFamily="34" charset="0"/>
              </a:rPr>
              <a:t>1829</a:t>
            </a:r>
          </a:p>
          <a:p>
            <a:endParaRPr lang="ru-RU">
              <a:latin typeface="Segoe UI" pitchFamily="34" charset="0"/>
            </a:endParaRPr>
          </a:p>
        </p:txBody>
      </p:sp>
      <p:pic>
        <p:nvPicPr>
          <p:cNvPr id="3" name="Рисунок 2" descr="182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2852738"/>
            <a:ext cx="2627312" cy="3719512"/>
          </a:xfrm>
          <a:prstGeom prst="rect">
            <a:avLst/>
          </a:prstGeom>
          <a:noFill/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2857500" y="5643563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Segoe UI" pitchFamily="34" charset="0"/>
              </a:rPr>
              <a:t>Н.А.Римский-Корсаков </a:t>
            </a:r>
          </a:p>
          <a:p>
            <a:r>
              <a:rPr lang="ru-RU" i="1">
                <a:latin typeface="Segoe UI" pitchFamily="34" charset="0"/>
              </a:rPr>
              <a:t>«На холмах Грузии лежит ночная мгла»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2500313" y="1714500"/>
            <a:ext cx="4500562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Segoe UI" pitchFamily="34" charset="0"/>
              </a:rPr>
              <a:t>Любовь</a:t>
            </a:r>
            <a:r>
              <a:rPr lang="ru-RU" sz="2400">
                <a:latin typeface="Segoe UI" pitchFamily="34" charset="0"/>
              </a:rPr>
              <a:t> для поэта – это прекрасное животворящее начало жизни, чувство, которое приподнимает человека над обыденностью, созидает его душу по законам красоты, а </a:t>
            </a:r>
            <a:r>
              <a:rPr lang="ru-RU" sz="2400" b="1" i="1">
                <a:latin typeface="Segoe UI" pitchFamily="34" charset="0"/>
              </a:rPr>
              <a:t>красота</a:t>
            </a:r>
            <a:r>
              <a:rPr lang="ru-RU" sz="2400">
                <a:latin typeface="Segoe UI" pitchFamily="34" charset="0"/>
              </a:rPr>
              <a:t> для Пушкина – святыня.  </a:t>
            </a:r>
          </a:p>
          <a:p>
            <a:r>
              <a:rPr lang="ru-RU" sz="2400">
                <a:latin typeface="Segoe UI" pitchFamily="34" charset="0"/>
              </a:rPr>
              <a:t>Его сердце отзывается на неё с восторгом.</a:t>
            </a:r>
          </a:p>
          <a:p>
            <a:endParaRPr lang="ru-RU">
              <a:latin typeface="Segoe U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4286250" y="357188"/>
            <a:ext cx="47148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Segoe UI" pitchFamily="34" charset="0"/>
            </a:endParaRPr>
          </a:p>
          <a:p>
            <a:pPr algn="ctr"/>
            <a:endParaRPr lang="ru-RU" sz="2000">
              <a:latin typeface="Segoe UI" pitchFamily="34" charset="0"/>
            </a:endParaRPr>
          </a:p>
          <a:p>
            <a:pPr algn="ctr"/>
            <a:r>
              <a:rPr lang="ru-RU" sz="2000">
                <a:latin typeface="Segoe UI" pitchFamily="34" charset="0"/>
              </a:rPr>
              <a:t>***</a:t>
            </a:r>
          </a:p>
          <a:p>
            <a:r>
              <a:rPr lang="ru-RU" sz="1600">
                <a:latin typeface="Segoe UI" pitchFamily="34" charset="0"/>
              </a:rPr>
              <a:t> Он пел любовь, но был печален глас.</a:t>
            </a:r>
          </a:p>
          <a:p>
            <a:r>
              <a:rPr lang="ru-RU" sz="1600">
                <a:latin typeface="Segoe UI" pitchFamily="34" charset="0"/>
              </a:rPr>
              <a:t>Увы, он знал любви одну лишь муку.</a:t>
            </a:r>
          </a:p>
          <a:p>
            <a:pPr algn="r"/>
            <a:r>
              <a:rPr lang="ru-RU" sz="1600">
                <a:latin typeface="Segoe UI" pitchFamily="34" charset="0"/>
              </a:rPr>
              <a:t>В. Жуковский</a:t>
            </a:r>
          </a:p>
          <a:p>
            <a:endParaRPr lang="ru-RU" sz="1600">
              <a:latin typeface="Segoe UI" pitchFamily="34" charset="0"/>
            </a:endParaRPr>
          </a:p>
          <a:p>
            <a:endParaRPr lang="ru-RU" sz="1600">
              <a:latin typeface="Segoe UI" pitchFamily="34" charset="0"/>
            </a:endParaRPr>
          </a:p>
          <a:p>
            <a:pPr algn="ctr"/>
            <a:r>
              <a:rPr lang="ru-RU" sz="1600">
                <a:latin typeface="Segoe UI" pitchFamily="34" charset="0"/>
              </a:rPr>
              <a:t>***</a:t>
            </a:r>
          </a:p>
          <a:p>
            <a:r>
              <a:rPr lang="ru-RU" sz="1600">
                <a:latin typeface="Segoe UI" pitchFamily="34" charset="0"/>
              </a:rPr>
              <a:t> Красивый музыкальный стих вызывает звуки, будит вдохновение; при одном чтении такого стиха у композитора часто рождаются соответствующие мелодии. </a:t>
            </a:r>
          </a:p>
          <a:p>
            <a:pPr algn="r"/>
            <a:r>
              <a:rPr lang="ru-RU" sz="1600">
                <a:latin typeface="Segoe UI" pitchFamily="34" charset="0"/>
              </a:rPr>
              <a:t>Ц. Кюи</a:t>
            </a:r>
          </a:p>
          <a:p>
            <a:endParaRPr lang="ru-RU">
              <a:latin typeface="Segoe UI" pitchFamily="34" charset="0"/>
            </a:endParaRPr>
          </a:p>
        </p:txBody>
      </p:sp>
      <p:pic>
        <p:nvPicPr>
          <p:cNvPr id="7" name="Рисунок 6" descr="Y06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3870325" cy="49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98700" y="566738"/>
            <a:ext cx="6772275" cy="2189162"/>
          </a:xfrm>
        </p:spPr>
      </p:pic>
      <p:pic>
        <p:nvPicPr>
          <p:cNvPr id="5" name="Рисунок 4" descr="pushkin_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3" y="2852738"/>
            <a:ext cx="6346825" cy="390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500063" y="3000375"/>
            <a:ext cx="50006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Segoe UI" pitchFamily="34" charset="0"/>
              </a:rPr>
              <a:t>Первая страница любовной поэтической тетради</a:t>
            </a:r>
            <a:endParaRPr lang="ru-RU" sz="2800">
              <a:latin typeface="Segoe UI" pitchFamily="34" charset="0"/>
            </a:endParaRPr>
          </a:p>
          <a:p>
            <a:pPr algn="ctr"/>
            <a:endParaRPr lang="ru-RU">
              <a:latin typeface="Segoe UI" pitchFamily="34" charset="0"/>
            </a:endParaRPr>
          </a:p>
          <a:p>
            <a:pPr algn="ctr"/>
            <a:r>
              <a:rPr lang="ru-RU">
                <a:latin typeface="Segoe UI" pitchFamily="34" charset="0"/>
              </a:rPr>
              <a:t>Годы учения Пушкина в лицее – 1811-1817</a:t>
            </a:r>
          </a:p>
          <a:p>
            <a:pPr algn="ctr"/>
            <a:r>
              <a:rPr lang="ru-RU" b="1">
                <a:latin typeface="Segoe UI" pitchFamily="34" charset="0"/>
              </a:rPr>
              <a:t>Знакомство с Екатериной Бакуниной</a:t>
            </a:r>
          </a:p>
          <a:p>
            <a:endParaRPr lang="ru-RU">
              <a:latin typeface="Segoe UI" pitchFamily="34" charset="0"/>
            </a:endParaRPr>
          </a:p>
        </p:txBody>
      </p:sp>
      <p:pic>
        <p:nvPicPr>
          <p:cNvPr id="6" name="Рисунок 5" descr="Бакунина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280988"/>
            <a:ext cx="3182937" cy="4437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bakuni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714500"/>
            <a:ext cx="2278063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4357688" y="500063"/>
            <a:ext cx="42148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Segoe UI" pitchFamily="34" charset="0"/>
              </a:rPr>
              <a:t>Желание</a:t>
            </a:r>
          </a:p>
          <a:p>
            <a:r>
              <a:rPr lang="ru-RU" i="1">
                <a:latin typeface="Segoe UI" pitchFamily="34" charset="0"/>
              </a:rPr>
              <a:t>Я слезы лью; мне слезы утешенье;</a:t>
            </a:r>
          </a:p>
          <a:p>
            <a:r>
              <a:rPr lang="ru-RU" i="1">
                <a:latin typeface="Segoe UI" pitchFamily="34" charset="0"/>
              </a:rPr>
              <a:t>И я молчу; не слышен ропот мой,</a:t>
            </a:r>
          </a:p>
          <a:p>
            <a:r>
              <a:rPr lang="ru-RU" i="1">
                <a:latin typeface="Segoe UI" pitchFamily="34" charset="0"/>
              </a:rPr>
              <a:t>Моя душа, объятая тоской,</a:t>
            </a:r>
          </a:p>
          <a:p>
            <a:r>
              <a:rPr lang="ru-RU" i="1">
                <a:latin typeface="Segoe UI" pitchFamily="34" charset="0"/>
              </a:rPr>
              <a:t>В ней горькое находит наслажденье.</a:t>
            </a:r>
          </a:p>
          <a:p>
            <a:r>
              <a:rPr lang="ru-RU" i="1">
                <a:latin typeface="Segoe UI" pitchFamily="34" charset="0"/>
              </a:rPr>
              <a:t>О жизни сон! Лети, не жаль тебя,</a:t>
            </a:r>
          </a:p>
          <a:p>
            <a:r>
              <a:rPr lang="ru-RU" i="1">
                <a:latin typeface="Segoe UI" pitchFamily="34" charset="0"/>
              </a:rPr>
              <a:t>Исчезни в тьме, пустое привиденье;</a:t>
            </a:r>
          </a:p>
          <a:p>
            <a:r>
              <a:rPr lang="ru-RU" i="1">
                <a:latin typeface="Segoe UI" pitchFamily="34" charset="0"/>
              </a:rPr>
              <a:t>Мне дорого любви моей мученье,</a:t>
            </a:r>
          </a:p>
          <a:p>
            <a:r>
              <a:rPr lang="ru-RU" i="1">
                <a:latin typeface="Segoe UI" pitchFamily="34" charset="0"/>
              </a:rPr>
              <a:t>Пускай умру, но пусть умру любя!</a:t>
            </a:r>
          </a:p>
          <a:p>
            <a:pPr algn="r"/>
            <a:r>
              <a:rPr lang="ru-RU" i="1">
                <a:latin typeface="Segoe UI" pitchFamily="34" charset="0"/>
              </a:rPr>
              <a:t>1816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00063" y="58578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Segoe UI" pitchFamily="34" charset="0"/>
              </a:rPr>
              <a:t>«Романс» Георгия  Васильевича Свиридова</a:t>
            </a:r>
            <a:endParaRPr lang="ru-RU">
              <a:latin typeface="Segoe UI" pitchFamily="34" charset="0"/>
            </a:endParaRPr>
          </a:p>
        </p:txBody>
      </p:sp>
      <p:pic>
        <p:nvPicPr>
          <p:cNvPr id="6" name="Рисунок 5" descr="Свирид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5413" y="3852863"/>
            <a:ext cx="2090737" cy="281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4857750" y="642938"/>
            <a:ext cx="3476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Segoe UI" pitchFamily="34" charset="0"/>
              </a:rPr>
              <a:t>Вторая страница </a:t>
            </a:r>
          </a:p>
          <a:p>
            <a:pPr algn="ctr"/>
            <a:r>
              <a:rPr lang="ru-RU" sz="2800" b="1">
                <a:latin typeface="Segoe UI" pitchFamily="34" charset="0"/>
              </a:rPr>
              <a:t>любовной </a:t>
            </a:r>
          </a:p>
          <a:p>
            <a:pPr algn="ctr"/>
            <a:r>
              <a:rPr lang="ru-RU" sz="2800" b="1">
                <a:latin typeface="Segoe UI" pitchFamily="34" charset="0"/>
              </a:rPr>
              <a:t>поэтической </a:t>
            </a:r>
          </a:p>
          <a:p>
            <a:pPr algn="ctr"/>
            <a:r>
              <a:rPr lang="ru-RU" sz="2800" b="1">
                <a:latin typeface="Segoe UI" pitchFamily="34" charset="0"/>
              </a:rPr>
              <a:t>тетради</a:t>
            </a:r>
          </a:p>
          <a:p>
            <a:pPr algn="ctr"/>
            <a:endParaRPr lang="ru-RU" sz="2800" b="1">
              <a:latin typeface="Segoe UI" pitchFamily="34" charset="0"/>
            </a:endParaRPr>
          </a:p>
          <a:p>
            <a:pPr algn="ctr"/>
            <a:r>
              <a:rPr lang="ru-RU">
                <a:latin typeface="Segoe UI" pitchFamily="34" charset="0"/>
              </a:rPr>
              <a:t>1823 год – южная ссылка</a:t>
            </a:r>
          </a:p>
          <a:p>
            <a:pPr algn="ctr"/>
            <a:endParaRPr lang="ru-RU">
              <a:latin typeface="Segoe UI" pitchFamily="34" charset="0"/>
            </a:endParaRPr>
          </a:p>
        </p:txBody>
      </p:sp>
      <p:pic>
        <p:nvPicPr>
          <p:cNvPr id="3" name="Рисунок 2" descr="sokolo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1352550"/>
            <a:ext cx="4260850" cy="4908550"/>
          </a:xfrm>
          <a:prstGeom prst="rect">
            <a:avLst/>
          </a:prstGeom>
          <a:noFill/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786313" y="507206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Segoe UI" pitchFamily="34" charset="0"/>
              </a:rPr>
              <a:t>Елизавета</a:t>
            </a:r>
            <a:r>
              <a:rPr lang="ru-RU">
                <a:latin typeface="Segoe UI" pitchFamily="34" charset="0"/>
              </a:rPr>
              <a:t> </a:t>
            </a:r>
            <a:r>
              <a:rPr lang="ru-RU" b="1">
                <a:latin typeface="Segoe UI" pitchFamily="34" charset="0"/>
              </a:rPr>
              <a:t>Воронцова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7"/>
          <p:cNvSpPr txBox="1">
            <a:spLocks noChangeArrowheads="1"/>
          </p:cNvSpPr>
          <p:nvPr/>
        </p:nvSpPr>
        <p:spPr bwMode="auto">
          <a:xfrm>
            <a:off x="3286125" y="428625"/>
            <a:ext cx="54292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t"/>
            <a:r>
              <a:rPr lang="ru-RU" sz="1600" b="1" i="1">
                <a:latin typeface="Segoe UI" pitchFamily="34" charset="0"/>
              </a:rPr>
              <a:t>Сожженное письмо</a:t>
            </a:r>
            <a:endParaRPr lang="ru-RU" sz="1600">
              <a:latin typeface="Segoe UI" pitchFamily="34" charset="0"/>
            </a:endParaRPr>
          </a:p>
          <a:p>
            <a:pPr fontAlgn="ctr"/>
            <a:r>
              <a:rPr lang="ru-RU" sz="1600" i="1">
                <a:latin typeface="Segoe UI" pitchFamily="34" charset="0"/>
              </a:rPr>
              <a:t>Прощай, письмо любви! прощай: она велела.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Как долго медлил я! как долго не хотела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Рука предать огню все радости мои!..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Но полно, час настал. Гори, письмо любви.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Готов я; ничему душа моя не внемлет.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Уж пламя жадное листы твои приемлет...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Минуту!.. вспыхнули! пылают — легкий дым,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Виясь, теряется с молением моим.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Уж перстня верного утратя впечатленье,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Растопленный сургуч кипит... О провиденье!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Свершилось! Темные свернулися листы;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На легком пепле их заветные черты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Белеют... Грудь моя стеснилась. Пепел милый,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Отрада бедная в судьбе моей унылой,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Останься век со мной на горестной груди...</a:t>
            </a:r>
            <a:endParaRPr lang="ru-RU" sz="1600">
              <a:latin typeface="Segoe UI" pitchFamily="34" charset="0"/>
            </a:endParaRPr>
          </a:p>
          <a:p>
            <a:pPr algn="r" fontAlgn="ctr"/>
            <a:r>
              <a:rPr lang="ru-RU" sz="1600" i="1">
                <a:latin typeface="Segoe UI" pitchFamily="34" charset="0"/>
              </a:rPr>
              <a:t>1825</a:t>
            </a:r>
          </a:p>
          <a:p>
            <a:endParaRPr lang="ru-RU">
              <a:latin typeface="Segoe UI" pitchFamily="34" charset="0"/>
            </a:endParaRPr>
          </a:p>
          <a:p>
            <a:endParaRPr lang="ru-RU">
              <a:latin typeface="Segoe UI" pitchFamily="34" charset="0"/>
            </a:endParaRPr>
          </a:p>
        </p:txBody>
      </p:sp>
      <p:pic>
        <p:nvPicPr>
          <p:cNvPr id="9" name="Рисунок 8" descr="dmcha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3140075"/>
            <a:ext cx="2706687" cy="3175000"/>
          </a:xfrm>
          <a:prstGeom prst="rect">
            <a:avLst/>
          </a:prstGeom>
          <a:noFill/>
        </p:spPr>
      </p:pic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2643188" y="5786438"/>
            <a:ext cx="507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Segoe UI" pitchFamily="34" charset="0"/>
              </a:rPr>
              <a:t>П.И.Чайковский «Сентиментальный вальс»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pushkin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225425"/>
            <a:ext cx="3541713" cy="4200525"/>
          </a:xfrm>
          <a:prstGeom prst="rect">
            <a:avLst/>
          </a:prstGeom>
          <a:noFill/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357313" y="785813"/>
            <a:ext cx="327025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Segoe UI" pitchFamily="34" charset="0"/>
              </a:rPr>
              <a:t>***</a:t>
            </a:r>
          </a:p>
          <a:p>
            <a:r>
              <a:rPr lang="ru-RU" sz="1600" i="1">
                <a:latin typeface="Segoe UI" pitchFamily="34" charset="0"/>
              </a:rPr>
              <a:t>Храни меня, мой талисман,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Храни меня во дни гоненья,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Во дни раскаянья, волненья: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Ты в день печали был мне дан.</a:t>
            </a:r>
          </a:p>
          <a:p>
            <a:r>
              <a:rPr lang="ru-RU" sz="1600" i="1">
                <a:latin typeface="Segoe UI" pitchFamily="34" charset="0"/>
              </a:rPr>
              <a:t>Когда подымет океан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Вокруг меня валы ревучи,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Когда грозою грянут тучи, —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Храни меня, мой талисман.</a:t>
            </a:r>
          </a:p>
          <a:p>
            <a:r>
              <a:rPr lang="ru-RU" sz="1600" i="1">
                <a:latin typeface="Segoe UI" pitchFamily="34" charset="0"/>
              </a:rPr>
              <a:t>В уединенье чуждых стран,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На лоне скучного покоя,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В тревоге пламенного боя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Храни меня, мой талисман.</a:t>
            </a:r>
          </a:p>
          <a:p>
            <a:r>
              <a:rPr lang="ru-RU" sz="1600" i="1">
                <a:latin typeface="Segoe UI" pitchFamily="34" charset="0"/>
              </a:rPr>
              <a:t>Священный сладостный обман,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Души волшебное светило...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Оно сокрылось, изменило...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Храни меня, мой талисман.</a:t>
            </a:r>
          </a:p>
          <a:p>
            <a:r>
              <a:rPr lang="ru-RU" sz="1600" i="1">
                <a:latin typeface="Segoe UI" pitchFamily="34" charset="0"/>
              </a:rPr>
              <a:t>Пускай же ввек сердечных ран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Не растравит воспоминанье.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Прощай, надежда; спи, желанье; </a:t>
            </a:r>
            <a:br>
              <a:rPr lang="ru-RU" sz="1600" i="1">
                <a:latin typeface="Segoe UI" pitchFamily="34" charset="0"/>
              </a:rPr>
            </a:br>
            <a:r>
              <a:rPr lang="ru-RU" sz="1600" i="1">
                <a:latin typeface="Segoe UI" pitchFamily="34" charset="0"/>
              </a:rPr>
              <a:t>Храни меня, мой талисман.</a:t>
            </a:r>
          </a:p>
          <a:p>
            <a:pPr algn="r"/>
            <a:r>
              <a:rPr lang="ru-RU" sz="1600" i="1">
                <a:latin typeface="Segoe UI" pitchFamily="34" charset="0"/>
              </a:rPr>
              <a:t>1825</a:t>
            </a:r>
          </a:p>
          <a:p>
            <a:endParaRPr lang="ru-RU">
              <a:latin typeface="Segoe U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786188" y="428625"/>
            <a:ext cx="432593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latin typeface="Segoe UI" pitchFamily="34" charset="0"/>
                <a:cs typeface="Times New Roman" pitchFamily="18" charset="0"/>
              </a:rPr>
              <a:t>Третья страница</a:t>
            </a:r>
          </a:p>
          <a:p>
            <a:pPr algn="ctr"/>
            <a:r>
              <a:rPr lang="ru-RU" sz="2800" b="1">
                <a:latin typeface="Segoe UI" pitchFamily="34" charset="0"/>
                <a:cs typeface="Times New Roman" pitchFamily="18" charset="0"/>
              </a:rPr>
              <a:t> любовной </a:t>
            </a:r>
          </a:p>
          <a:p>
            <a:pPr algn="ctr"/>
            <a:r>
              <a:rPr lang="ru-RU" sz="2800" b="1">
                <a:latin typeface="Segoe UI" pitchFamily="34" charset="0"/>
                <a:cs typeface="Times New Roman" pitchFamily="18" charset="0"/>
              </a:rPr>
              <a:t>поэтической </a:t>
            </a:r>
          </a:p>
          <a:p>
            <a:pPr algn="ctr"/>
            <a:r>
              <a:rPr lang="ru-RU" sz="2800" b="1">
                <a:latin typeface="Segoe UI" pitchFamily="34" charset="0"/>
                <a:cs typeface="Times New Roman" pitchFamily="18" charset="0"/>
              </a:rPr>
              <a:t>тетради</a:t>
            </a:r>
          </a:p>
          <a:p>
            <a:pPr algn="ctr"/>
            <a:endParaRPr lang="ru-RU" sz="2800">
              <a:latin typeface="Segoe UI" pitchFamily="34" charset="0"/>
            </a:endParaRPr>
          </a:p>
          <a:p>
            <a:pPr algn="ctr" eaLnBrk="0" hangingPunct="0"/>
            <a:r>
              <a:rPr lang="ru-RU">
                <a:latin typeface="Segoe UI" pitchFamily="34" charset="0"/>
                <a:cs typeface="Times New Roman" pitchFamily="18" charset="0"/>
              </a:rPr>
              <a:t>Дом А. Н. Оленина, </a:t>
            </a:r>
          </a:p>
          <a:p>
            <a:pPr algn="ctr" eaLnBrk="0" hangingPunct="0"/>
            <a:r>
              <a:rPr lang="ru-RU">
                <a:latin typeface="Segoe UI" pitchFamily="34" charset="0"/>
                <a:cs typeface="Times New Roman" pitchFamily="18" charset="0"/>
              </a:rPr>
              <a:t>президента Академии художеств.</a:t>
            </a:r>
            <a:endParaRPr lang="ru-RU">
              <a:latin typeface="Segoe UI" pitchFamily="34" charset="0"/>
            </a:endParaRPr>
          </a:p>
          <a:p>
            <a:pPr algn="ctr" eaLnBrk="0" hangingPunct="0"/>
            <a:r>
              <a:rPr lang="ru-RU">
                <a:latin typeface="Segoe UI" pitchFamily="34" charset="0"/>
                <a:cs typeface="Times New Roman" pitchFamily="18" charset="0"/>
              </a:rPr>
              <a:t>Именно здесь прошла первая встреча </a:t>
            </a:r>
          </a:p>
          <a:p>
            <a:pPr algn="ctr" eaLnBrk="0" hangingPunct="0"/>
            <a:r>
              <a:rPr lang="ru-RU">
                <a:latin typeface="Segoe UI" pitchFamily="34" charset="0"/>
                <a:cs typeface="Times New Roman" pitchFamily="18" charset="0"/>
              </a:rPr>
              <a:t>с Анной Керн в 1819 году</a:t>
            </a:r>
            <a:endParaRPr lang="ru-RU">
              <a:latin typeface="Segoe UI" pitchFamily="34" charset="0"/>
            </a:endParaRPr>
          </a:p>
        </p:txBody>
      </p:sp>
      <p:pic>
        <p:nvPicPr>
          <p:cNvPr id="3" name="Рисунок 2" descr="2(151x151)[55439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3" y="1639888"/>
            <a:ext cx="3316287" cy="4797425"/>
          </a:xfrm>
          <a:prstGeom prst="rect">
            <a:avLst/>
          </a:prstGeom>
          <a:noFill/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000500" y="50720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Segoe UI" pitchFamily="34" charset="0"/>
              </a:rPr>
              <a:t>Анна Керн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с розовыми цветами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розовыми цветами</Template>
  <TotalTime>0</TotalTime>
  <Words>543</Words>
  <Application>Microsoft Office PowerPoint</Application>
  <PresentationFormat>Экран (4:3)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Segoe UI</vt:lpstr>
      <vt:lpstr>Arial</vt:lpstr>
      <vt:lpstr>Segoe Script</vt:lpstr>
      <vt:lpstr>Calibri</vt:lpstr>
      <vt:lpstr>Times New Roman</vt:lpstr>
      <vt:lpstr>Georgia</vt:lpstr>
      <vt:lpstr>Шаблон оформления с розовыми цветами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dc:description>Шаблон оформления к 8 Марта</dc:description>
  <cp:lastModifiedBy/>
  <cp:revision>2</cp:revision>
  <dcterms:created xsi:type="dcterms:W3CDTF">2009-11-09T15:48:03Z</dcterms:created>
  <dcterms:modified xsi:type="dcterms:W3CDTF">2010-05-17T20:56:38Z</dcterms:modified>
  <cp:category>Шаблон оформления к 8 Марта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TC103516761049</vt:lpwstr>
  </property>
</Properties>
</file>