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9" r:id="rId4"/>
    <p:sldId id="258" r:id="rId5"/>
    <p:sldId id="264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458200" cy="5029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800" dirty="0" smtClean="0"/>
              <a:t>Логопедическое занятие на тему: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cap="none" dirty="0" smtClean="0"/>
              <a:t>Дифференциация звуков [</a:t>
            </a:r>
            <a:r>
              <a:rPr lang="ru-RU" b="1" i="1" cap="none" dirty="0" smtClean="0">
                <a:latin typeface="Times New Roman"/>
                <a:cs typeface="Times New Roman"/>
              </a:rPr>
              <a:t>С</a:t>
            </a:r>
            <a:r>
              <a:rPr lang="ru-RU" b="1" cap="none" dirty="0" smtClean="0">
                <a:latin typeface="Times New Roman"/>
                <a:cs typeface="Times New Roman"/>
              </a:rPr>
              <a:t>]</a:t>
            </a:r>
            <a:r>
              <a:rPr lang="ru-RU" cap="none" dirty="0" smtClean="0"/>
              <a:t> и [</a:t>
            </a:r>
            <a:r>
              <a:rPr lang="ru-RU" b="1" i="1" cap="none" dirty="0" smtClean="0"/>
              <a:t>З</a:t>
            </a:r>
            <a:r>
              <a:rPr lang="ru-RU" b="1" cap="none" dirty="0" smtClean="0"/>
              <a:t>]</a:t>
            </a:r>
            <a:r>
              <a:rPr lang="ru-RU" cap="none" dirty="0" smtClean="0"/>
              <a:t> </a:t>
            </a:r>
            <a:br>
              <a:rPr lang="ru-RU" cap="none" dirty="0" smtClean="0"/>
            </a:br>
            <a:r>
              <a:rPr lang="ru-RU" cap="none" dirty="0" smtClean="0"/>
              <a:t>в слогах, в словах.</a:t>
            </a:r>
            <a:br>
              <a:rPr lang="ru-RU" cap="none" dirty="0" smtClean="0"/>
            </a:br>
            <a:r>
              <a:rPr lang="ru-RU" dirty="0" smtClean="0"/>
              <a:t>Часть 2</a:t>
            </a:r>
            <a:r>
              <a:rPr lang="ru-RU" cap="none" dirty="0" smtClean="0"/>
              <a:t/>
            </a:r>
            <a:br>
              <a:rPr lang="ru-RU" cap="none" dirty="0" smtClean="0"/>
            </a:br>
            <a:r>
              <a:rPr lang="ru-RU" cap="none" dirty="0" smtClean="0"/>
              <a:t/>
            </a:r>
            <a:br>
              <a:rPr lang="ru-RU" cap="none" dirty="0" smtClean="0"/>
            </a:br>
            <a:r>
              <a:rPr lang="ru-RU" cap="none" dirty="0" smtClean="0"/>
              <a:t/>
            </a:r>
            <a:br>
              <a:rPr lang="ru-RU" cap="none" dirty="0" smtClean="0"/>
            </a:br>
            <a:r>
              <a:rPr lang="ru-RU" cap="none" dirty="0" smtClean="0">
                <a:solidFill>
                  <a:srgbClr val="0070C0"/>
                </a:solidFill>
              </a:rPr>
              <a:t>Подготовила </a:t>
            </a:r>
            <a:br>
              <a:rPr lang="ru-RU" cap="none" dirty="0" smtClean="0">
                <a:solidFill>
                  <a:srgbClr val="0070C0"/>
                </a:solidFill>
              </a:rPr>
            </a:br>
            <a:r>
              <a:rPr lang="ru-RU" cap="none" dirty="0" smtClean="0">
                <a:solidFill>
                  <a:srgbClr val="0070C0"/>
                </a:solidFill>
              </a:rPr>
              <a:t>учитель-логопед Шмидт Т.А.</a:t>
            </a:r>
            <a:endParaRPr lang="ru-RU" cap="none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ДОКУМЕНТЫ ДЛЯ ВСЕХ\ТАТЬЯНА\Логопедия\Артик гимн., физмин., упр-я, массаж\Артикуляция, харк-ка,изолир произн-рисунки\мальчишка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5699" y="101920"/>
            <a:ext cx="5079501" cy="6603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2" descr="D:\ДОКУМЕНТЫ ДЛЯ ВСЕХ\ТАТЬЯНА\Мои рисуночки\Рисунки(2)\лягушка-улыбка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428604"/>
            <a:ext cx="4648143" cy="42005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317" name="Picture 3" descr="D:\ДОКУМЕНТЫ ДЛЯ ВСЕХ\ТАТЬЯНА\Мои рисуночки\Рисунки(2)\заборчик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05269" y="2592289"/>
            <a:ext cx="5038731" cy="4265711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4"/>
          <p:cNvSpPr>
            <a:spLocks/>
          </p:cNvSpPr>
          <p:nvPr/>
        </p:nvSpPr>
        <p:spPr bwMode="auto">
          <a:xfrm>
            <a:off x="1484313" y="2774950"/>
            <a:ext cx="2362200" cy="679450"/>
          </a:xfrm>
          <a:custGeom>
            <a:avLst/>
            <a:gdLst>
              <a:gd name="T0" fmla="*/ 0 w 3719"/>
              <a:gd name="T1" fmla="*/ 9543 h 1068"/>
              <a:gd name="T2" fmla="*/ 429375 w 3719"/>
              <a:gd name="T3" fmla="*/ 33082 h 1068"/>
              <a:gd name="T4" fmla="*/ 628184 w 3719"/>
              <a:gd name="T5" fmla="*/ 112605 h 1068"/>
              <a:gd name="T6" fmla="*/ 675822 w 3719"/>
              <a:gd name="T7" fmla="*/ 136781 h 1068"/>
              <a:gd name="T8" fmla="*/ 755853 w 3719"/>
              <a:gd name="T9" fmla="*/ 160320 h 1068"/>
              <a:gd name="T10" fmla="*/ 779355 w 3719"/>
              <a:gd name="T11" fmla="*/ 176224 h 1068"/>
              <a:gd name="T12" fmla="*/ 803491 w 3719"/>
              <a:gd name="T13" fmla="*/ 184495 h 1068"/>
              <a:gd name="T14" fmla="*/ 882887 w 3719"/>
              <a:gd name="T15" fmla="*/ 224575 h 1068"/>
              <a:gd name="T16" fmla="*/ 1002299 w 3719"/>
              <a:gd name="T17" fmla="*/ 288194 h 1068"/>
              <a:gd name="T18" fmla="*/ 1073439 w 3719"/>
              <a:gd name="T19" fmla="*/ 343542 h 1068"/>
              <a:gd name="T20" fmla="*/ 1201108 w 3719"/>
              <a:gd name="T21" fmla="*/ 375988 h 1068"/>
              <a:gd name="T22" fmla="*/ 1320520 w 3719"/>
              <a:gd name="T23" fmla="*/ 439607 h 1068"/>
              <a:gd name="T24" fmla="*/ 1368158 w 3719"/>
              <a:gd name="T25" fmla="*/ 479050 h 1068"/>
              <a:gd name="T26" fmla="*/ 1447554 w 3719"/>
              <a:gd name="T27" fmla="*/ 503226 h 1068"/>
              <a:gd name="T28" fmla="*/ 1542830 w 3719"/>
              <a:gd name="T29" fmla="*/ 550940 h 1068"/>
              <a:gd name="T30" fmla="*/ 1606347 w 3719"/>
              <a:gd name="T31" fmla="*/ 566844 h 1068"/>
              <a:gd name="T32" fmla="*/ 1781654 w 3719"/>
              <a:gd name="T33" fmla="*/ 622829 h 1068"/>
              <a:gd name="T34" fmla="*/ 1853428 w 3719"/>
              <a:gd name="T35" fmla="*/ 630463 h 1068"/>
              <a:gd name="T36" fmla="*/ 1940447 w 3719"/>
              <a:gd name="T37" fmla="*/ 638734 h 1068"/>
              <a:gd name="T38" fmla="*/ 2362200 w 3719"/>
              <a:gd name="T39" fmla="*/ 614559 h 10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719"/>
              <a:gd name="T61" fmla="*/ 0 h 1068"/>
              <a:gd name="T62" fmla="*/ 3719 w 3719"/>
              <a:gd name="T63" fmla="*/ 1068 h 10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719" h="1068">
                <a:moveTo>
                  <a:pt x="0" y="15"/>
                </a:moveTo>
                <a:cubicBezTo>
                  <a:pt x="136" y="19"/>
                  <a:pt x="516" y="0"/>
                  <a:pt x="676" y="52"/>
                </a:cubicBezTo>
                <a:cubicBezTo>
                  <a:pt x="771" y="115"/>
                  <a:pt x="880" y="146"/>
                  <a:pt x="989" y="177"/>
                </a:cubicBezTo>
                <a:cubicBezTo>
                  <a:pt x="1064" y="198"/>
                  <a:pt x="990" y="179"/>
                  <a:pt x="1064" y="215"/>
                </a:cubicBezTo>
                <a:cubicBezTo>
                  <a:pt x="1102" y="234"/>
                  <a:pt x="1150" y="239"/>
                  <a:pt x="1190" y="252"/>
                </a:cubicBezTo>
                <a:cubicBezTo>
                  <a:pt x="1202" y="260"/>
                  <a:pt x="1214" y="270"/>
                  <a:pt x="1227" y="277"/>
                </a:cubicBezTo>
                <a:cubicBezTo>
                  <a:pt x="1239" y="283"/>
                  <a:pt x="1253" y="283"/>
                  <a:pt x="1265" y="290"/>
                </a:cubicBezTo>
                <a:cubicBezTo>
                  <a:pt x="1387" y="358"/>
                  <a:pt x="1292" y="328"/>
                  <a:pt x="1390" y="353"/>
                </a:cubicBezTo>
                <a:cubicBezTo>
                  <a:pt x="1449" y="392"/>
                  <a:pt x="1515" y="421"/>
                  <a:pt x="1578" y="453"/>
                </a:cubicBezTo>
                <a:cubicBezTo>
                  <a:pt x="1622" y="475"/>
                  <a:pt x="1645" y="520"/>
                  <a:pt x="1690" y="540"/>
                </a:cubicBezTo>
                <a:cubicBezTo>
                  <a:pt x="1753" y="568"/>
                  <a:pt x="1823" y="581"/>
                  <a:pt x="1891" y="591"/>
                </a:cubicBezTo>
                <a:cubicBezTo>
                  <a:pt x="1950" y="631"/>
                  <a:pt x="2016" y="659"/>
                  <a:pt x="2079" y="691"/>
                </a:cubicBezTo>
                <a:cubicBezTo>
                  <a:pt x="2155" y="729"/>
                  <a:pt x="2077" y="702"/>
                  <a:pt x="2154" y="753"/>
                </a:cubicBezTo>
                <a:cubicBezTo>
                  <a:pt x="2190" y="777"/>
                  <a:pt x="2241" y="772"/>
                  <a:pt x="2279" y="791"/>
                </a:cubicBezTo>
                <a:cubicBezTo>
                  <a:pt x="2329" y="816"/>
                  <a:pt x="2379" y="841"/>
                  <a:pt x="2429" y="866"/>
                </a:cubicBezTo>
                <a:cubicBezTo>
                  <a:pt x="2460" y="882"/>
                  <a:pt x="2496" y="883"/>
                  <a:pt x="2529" y="891"/>
                </a:cubicBezTo>
                <a:cubicBezTo>
                  <a:pt x="2622" y="914"/>
                  <a:pt x="2714" y="948"/>
                  <a:pt x="2805" y="979"/>
                </a:cubicBezTo>
                <a:cubicBezTo>
                  <a:pt x="2841" y="991"/>
                  <a:pt x="2880" y="987"/>
                  <a:pt x="2918" y="991"/>
                </a:cubicBezTo>
                <a:cubicBezTo>
                  <a:pt x="2964" y="996"/>
                  <a:pt x="3009" y="1000"/>
                  <a:pt x="3055" y="1004"/>
                </a:cubicBezTo>
                <a:cubicBezTo>
                  <a:pt x="3277" y="999"/>
                  <a:pt x="3522" y="1068"/>
                  <a:pt x="3719" y="966"/>
                </a:cubicBezTo>
              </a:path>
            </a:pathLst>
          </a:cu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1745" name="Picture 1" descr="E:\ДОКУМЕНТЫ ДЛЯ ВСЕХ\ТАТЬЯНА\Логопедия\Речь\Уроки развития речи\Времена года\ВиО47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44" y="2051661"/>
            <a:ext cx="9077555" cy="2734661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50" y="1571625"/>
            <a:ext cx="4191000" cy="350043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4000" b="1" dirty="0" smtClean="0">
                <a:solidFill>
                  <a:schemeClr val="tx1"/>
                </a:solidFill>
              </a:rPr>
              <a:t>    	__</a:t>
            </a:r>
            <a:r>
              <a:rPr lang="ru-RU" dirty="0" smtClean="0"/>
              <a:t>	______</a:t>
            </a:r>
          </a:p>
          <a:p>
            <a:pPr>
              <a:buFont typeface="Wingdings 2" pitchFamily="18" charset="2"/>
              <a:buNone/>
              <a:defRPr/>
            </a:pPr>
            <a:endParaRPr lang="ru-RU" dirty="0" smtClean="0"/>
          </a:p>
          <a:p>
            <a:pPr>
              <a:buFont typeface="Wingdings 2" pitchFamily="18" charset="2"/>
              <a:buNone/>
              <a:defRPr/>
            </a:pPr>
            <a:r>
              <a:rPr lang="ru-RU" dirty="0" smtClean="0"/>
              <a:t>           __          ___</a:t>
            </a:r>
          </a:p>
          <a:p>
            <a:pPr>
              <a:buFont typeface="Wingdings 2" pitchFamily="18" charset="2"/>
              <a:buNone/>
              <a:defRPr/>
            </a:pPr>
            <a:endParaRPr lang="ru-RU" dirty="0" smtClean="0"/>
          </a:p>
          <a:p>
            <a:pPr>
              <a:buFont typeface="Wingdings 2" pitchFamily="18" charset="2"/>
              <a:buNone/>
              <a:defRPr/>
            </a:pPr>
            <a:r>
              <a:rPr lang="ru-RU" dirty="0" smtClean="0"/>
              <a:t>           ___       ___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571625"/>
            <a:ext cx="3986213" cy="350043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dirty="0" smtClean="0"/>
              <a:t>         ____       ____</a:t>
            </a:r>
          </a:p>
          <a:p>
            <a:pPr>
              <a:buFont typeface="Wingdings 2" pitchFamily="18" charset="2"/>
              <a:buNone/>
              <a:defRPr/>
            </a:pPr>
            <a:endParaRPr lang="ru-RU" dirty="0" smtClean="0"/>
          </a:p>
          <a:p>
            <a:pPr>
              <a:buFont typeface="Wingdings 2" pitchFamily="18" charset="2"/>
              <a:buNone/>
              <a:defRPr/>
            </a:pPr>
            <a:r>
              <a:rPr lang="ru-RU" dirty="0" smtClean="0"/>
              <a:t>         ___        ____ </a:t>
            </a:r>
          </a:p>
          <a:p>
            <a:pPr>
              <a:buFont typeface="Wingdings 2" pitchFamily="18" charset="2"/>
              <a:buNone/>
              <a:defRPr/>
            </a:pPr>
            <a:endParaRPr lang="ru-RU" dirty="0" smtClean="0"/>
          </a:p>
          <a:p>
            <a:pPr>
              <a:buFont typeface="Wingdings 2" pitchFamily="18" charset="2"/>
              <a:buNone/>
              <a:defRPr/>
            </a:pPr>
            <a:r>
              <a:rPr lang="ru-RU" dirty="0" smtClean="0"/>
              <a:t>         ___        ____ </a:t>
            </a:r>
          </a:p>
        </p:txBody>
      </p:sp>
      <p:sp>
        <p:nvSpPr>
          <p:cNvPr id="5" name="Овал 4"/>
          <p:cNvSpPr/>
          <p:nvPr/>
        </p:nvSpPr>
        <p:spPr>
          <a:xfrm>
            <a:off x="1785938" y="1714500"/>
            <a:ext cx="857250" cy="78581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СА</a:t>
            </a:r>
          </a:p>
        </p:txBody>
      </p:sp>
      <p:sp>
        <p:nvSpPr>
          <p:cNvPr id="6" name="Овал 5"/>
          <p:cNvSpPr/>
          <p:nvPr/>
        </p:nvSpPr>
        <p:spPr>
          <a:xfrm>
            <a:off x="571500" y="1643063"/>
            <a:ext cx="857250" cy="7858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СА'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071813" y="1714500"/>
            <a:ext cx="857250" cy="78581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СА</a:t>
            </a:r>
          </a:p>
        </p:txBody>
      </p:sp>
      <p:sp>
        <p:nvSpPr>
          <p:cNvPr id="8" name="Овал 7"/>
          <p:cNvSpPr/>
          <p:nvPr/>
        </p:nvSpPr>
        <p:spPr>
          <a:xfrm>
            <a:off x="3000375" y="2786063"/>
            <a:ext cx="857250" cy="7858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СО</a:t>
            </a:r>
          </a:p>
        </p:txBody>
      </p:sp>
      <p:sp>
        <p:nvSpPr>
          <p:cNvPr id="9" name="Овал 8"/>
          <p:cNvSpPr/>
          <p:nvPr/>
        </p:nvSpPr>
        <p:spPr>
          <a:xfrm>
            <a:off x="1714500" y="2786063"/>
            <a:ext cx="857250" cy="7858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СО'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00063" y="2786063"/>
            <a:ext cx="857250" cy="7858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СО</a:t>
            </a:r>
          </a:p>
        </p:txBody>
      </p:sp>
      <p:sp>
        <p:nvSpPr>
          <p:cNvPr id="11" name="Овал 10"/>
          <p:cNvSpPr/>
          <p:nvPr/>
        </p:nvSpPr>
        <p:spPr>
          <a:xfrm>
            <a:off x="500063" y="3857625"/>
            <a:ext cx="857250" cy="78581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СА</a:t>
            </a:r>
          </a:p>
        </p:txBody>
      </p:sp>
      <p:sp>
        <p:nvSpPr>
          <p:cNvPr id="12" name="Овал 11"/>
          <p:cNvSpPr/>
          <p:nvPr/>
        </p:nvSpPr>
        <p:spPr>
          <a:xfrm>
            <a:off x="3000375" y="3786188"/>
            <a:ext cx="857250" cy="7858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СУ'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714500" y="3857625"/>
            <a:ext cx="857250" cy="78581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СО</a:t>
            </a:r>
          </a:p>
        </p:txBody>
      </p:sp>
      <p:sp>
        <p:nvSpPr>
          <p:cNvPr id="15" name="Овал 14"/>
          <p:cNvSpPr/>
          <p:nvPr/>
        </p:nvSpPr>
        <p:spPr>
          <a:xfrm>
            <a:off x="4857750" y="1714500"/>
            <a:ext cx="857250" cy="78581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ЗА‘    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6215063" y="1714500"/>
            <a:ext cx="857250" cy="78581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ЗА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6143625" y="2786063"/>
            <a:ext cx="857250" cy="7858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ЗУ'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7500938" y="2714625"/>
            <a:ext cx="857250" cy="78581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ЗА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7572375" y="1714500"/>
            <a:ext cx="857250" cy="78581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ЗА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4857750" y="2714625"/>
            <a:ext cx="857250" cy="78581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ЗО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4857750" y="3714750"/>
            <a:ext cx="857250" cy="85725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ЗА</a:t>
            </a:r>
          </a:p>
        </p:txBody>
      </p:sp>
      <p:sp>
        <p:nvSpPr>
          <p:cNvPr id="23" name="Овал 22"/>
          <p:cNvSpPr/>
          <p:nvPr/>
        </p:nvSpPr>
        <p:spPr>
          <a:xfrm>
            <a:off x="6143625" y="3786188"/>
            <a:ext cx="857250" cy="7858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ЗО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7500938" y="3786188"/>
            <a:ext cx="857250" cy="7858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ЗУ'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2" descr="D:\ДОКУМЕНТЫ ДЛЯ ВСЕХ\ТАТЬЯНА\Мои рисуночки\Рисунки(2)\коза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857884" y="285728"/>
            <a:ext cx="2949575" cy="3175000"/>
          </a:xfrm>
          <a:prstGeom prst="roundRect">
            <a:avLst/>
          </a:prstGeom>
          <a:ln>
            <a:solidFill>
              <a:srgbClr val="7030A0"/>
            </a:solidFill>
          </a:ln>
        </p:spPr>
      </p:pic>
      <p:pic>
        <p:nvPicPr>
          <p:cNvPr id="16388" name="Picture 3" descr="D:\ДОКУМЕНТЫ ДЛЯ ВСЕХ\ТАТЬЯНА\Мои рисуночки\Рисунки(2)\коса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357188"/>
            <a:ext cx="2003425" cy="292893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16389" name="Picture 4" descr="D:\ДОКУМЕНТЫ ДЛЯ ВСЕХ\ТАТЬЯНА\Мои рисуночки\Рисунки(2)\заяц.b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2000232" y="3214686"/>
            <a:ext cx="2571768" cy="3430993"/>
          </a:xfrm>
          <a:prstGeom prst="roundRect">
            <a:avLst/>
          </a:prstGeom>
          <a:ln>
            <a:solidFill>
              <a:srgbClr val="FF0000"/>
            </a:solidFill>
          </a:ln>
        </p:spPr>
      </p:pic>
      <p:pic>
        <p:nvPicPr>
          <p:cNvPr id="16390" name="Picture 5" descr="D:\ДОКУМЕНТЫ ДЛЯ ВСЕХ\ТАТЬЯНА\Мои рисуночки\Рисунки(2)\лиса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3303924"/>
            <a:ext cx="2687829" cy="3357565"/>
          </a:xfrm>
          <a:prstGeom prst="round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3" name="Picture 7" descr="E:\ДОКУМЕНТЫ ДЛЯ ВСЕХ\ТАТЬЯНА\Мои рисуночки\Эмоции\image3031.jpg"/>
          <p:cNvPicPr>
            <a:picLocks noChangeAspect="1" noChangeArrowheads="1"/>
          </p:cNvPicPr>
          <p:nvPr/>
        </p:nvPicPr>
        <p:blipFill>
          <a:blip r:embed="rId2"/>
          <a:srcRect l="54362" t="7433" r="2492" b="59122"/>
          <a:stretch>
            <a:fillRect/>
          </a:stretch>
        </p:blipFill>
        <p:spPr bwMode="auto">
          <a:xfrm>
            <a:off x="5422761" y="1857365"/>
            <a:ext cx="2792577" cy="3071834"/>
          </a:xfrm>
          <a:prstGeom prst="ellipse">
            <a:avLst/>
          </a:prstGeom>
          <a:noFill/>
          <a:effectLst>
            <a:reflection blurRad="6350" stA="50000" endA="300" endPos="55500" dist="50800" dir="5400000" sy="-100000" algn="bl" rotWithShape="0"/>
          </a:effectLst>
        </p:spPr>
      </p:pic>
      <p:pic>
        <p:nvPicPr>
          <p:cNvPr id="50184" name="Picture 8" descr="E:\ДОКУМЕНТЫ ДЛЯ ВСЕХ\ТАТЬЯНА\Мои рисуночки\Эмоции\image3031.jpg"/>
          <p:cNvPicPr>
            <a:picLocks noChangeAspect="1" noChangeArrowheads="1"/>
          </p:cNvPicPr>
          <p:nvPr/>
        </p:nvPicPr>
        <p:blipFill>
          <a:blip r:embed="rId2"/>
          <a:srcRect l="54362" t="56081" r="2492" b="10473"/>
          <a:stretch>
            <a:fillRect/>
          </a:stretch>
        </p:blipFill>
        <p:spPr bwMode="auto">
          <a:xfrm>
            <a:off x="642910" y="1698002"/>
            <a:ext cx="2928958" cy="3266915"/>
          </a:xfrm>
          <a:prstGeom prst="ellipse">
            <a:avLst/>
          </a:prstGeom>
          <a:noFill/>
          <a:effectLst>
            <a:reflection blurRad="6350" stA="50000" endA="300" endPos="55500" dist="508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</Words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  Логопедическое занятие на тему:  Дифференциация звуков [С] и [З]  в слогах, в словах. Часть 2   Подготовила  учитель-логопед Шмидт Т.А.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Логопедическое занятие на тему:  Дифференциация звуков [С] и [З]  в слогах, в словах. Часть 2   Подготовила  учитель-логопед Шмидт Т.А.</dc:title>
  <cp:lastModifiedBy>вик</cp:lastModifiedBy>
  <cp:revision>5</cp:revision>
  <dcterms:modified xsi:type="dcterms:W3CDTF">2009-12-18T14:23:12Z</dcterms:modified>
</cp:coreProperties>
</file>