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Default Extension="wav" ContentType="audio/wav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gif" ContentType="image/gif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315" r:id="rId2"/>
    <p:sldId id="256" r:id="rId3"/>
    <p:sldId id="258" r:id="rId4"/>
    <p:sldId id="261" r:id="rId5"/>
    <p:sldId id="262" r:id="rId6"/>
    <p:sldId id="270" r:id="rId7"/>
    <p:sldId id="272" r:id="rId8"/>
    <p:sldId id="271" r:id="rId9"/>
    <p:sldId id="273" r:id="rId10"/>
    <p:sldId id="275" r:id="rId11"/>
    <p:sldId id="276" r:id="rId12"/>
    <p:sldId id="277" r:id="rId13"/>
    <p:sldId id="278" r:id="rId14"/>
    <p:sldId id="280" r:id="rId15"/>
    <p:sldId id="279" r:id="rId16"/>
    <p:sldId id="281" r:id="rId17"/>
    <p:sldId id="289" r:id="rId18"/>
    <p:sldId id="283" r:id="rId19"/>
    <p:sldId id="284" r:id="rId20"/>
    <p:sldId id="285" r:id="rId21"/>
    <p:sldId id="286" r:id="rId22"/>
    <p:sldId id="304" r:id="rId23"/>
    <p:sldId id="313" r:id="rId24"/>
    <p:sldId id="287" r:id="rId25"/>
    <p:sldId id="306" r:id="rId26"/>
    <p:sldId id="303" r:id="rId27"/>
    <p:sldId id="310" r:id="rId28"/>
    <p:sldId id="290" r:id="rId29"/>
    <p:sldId id="291" r:id="rId30"/>
    <p:sldId id="292" r:id="rId31"/>
    <p:sldId id="293" r:id="rId32"/>
    <p:sldId id="294" r:id="rId33"/>
    <p:sldId id="295" r:id="rId34"/>
    <p:sldId id="296" r:id="rId35"/>
    <p:sldId id="297" r:id="rId36"/>
    <p:sldId id="318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77" autoAdjust="0"/>
    <p:restoredTop sz="94622" autoAdjust="0"/>
  </p:normalViewPr>
  <p:slideViewPr>
    <p:cSldViewPr>
      <p:cViewPr varScale="1">
        <p:scale>
          <a:sx n="67" d="100"/>
          <a:sy n="67" d="100"/>
        </p:scale>
        <p:origin x="-64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5" d="100"/>
        <a:sy n="25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7889CC-8CB3-466B-AFE4-8719DDE69DDC}" type="datetimeFigureOut">
              <a:rPr lang="ru-RU" smtClean="0"/>
              <a:pPr/>
              <a:t>29.12.2009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37FD14-AEB1-4EE1-9EB6-3414560E884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7FD14-AEB1-4EE1-9EB6-3414560E8841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7FD14-AEB1-4EE1-9EB6-3414560E8841}" type="slidenum">
              <a:rPr lang="ru-RU" smtClean="0"/>
              <a:pPr/>
              <a:t>10</a:t>
            </a:fld>
            <a:endParaRPr lang="ru-R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7FD14-AEB1-4EE1-9EB6-3414560E8841}" type="slidenum">
              <a:rPr lang="ru-RU" smtClean="0"/>
              <a:pPr/>
              <a:t>11</a:t>
            </a:fld>
            <a:endParaRPr lang="ru-RU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7FD14-AEB1-4EE1-9EB6-3414560E8841}" type="slidenum">
              <a:rPr lang="ru-RU" smtClean="0"/>
              <a:pPr/>
              <a:t>12</a:t>
            </a:fld>
            <a:endParaRPr lang="ru-RU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7FD14-AEB1-4EE1-9EB6-3414560E8841}" type="slidenum">
              <a:rPr lang="ru-RU" smtClean="0"/>
              <a:pPr/>
              <a:t>13</a:t>
            </a:fld>
            <a:endParaRPr lang="ru-RU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7FD14-AEB1-4EE1-9EB6-3414560E8841}" type="slidenum">
              <a:rPr lang="ru-RU" smtClean="0"/>
              <a:pPr/>
              <a:t>14</a:t>
            </a:fld>
            <a:endParaRPr lang="ru-RU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7FD14-AEB1-4EE1-9EB6-3414560E8841}" type="slidenum">
              <a:rPr lang="ru-RU" smtClean="0"/>
              <a:pPr/>
              <a:t>15</a:t>
            </a:fld>
            <a:endParaRPr lang="ru-RU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7FD14-AEB1-4EE1-9EB6-3414560E8841}" type="slidenum">
              <a:rPr lang="ru-RU" smtClean="0"/>
              <a:pPr/>
              <a:t>16</a:t>
            </a:fld>
            <a:endParaRPr lang="ru-RU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7FD14-AEB1-4EE1-9EB6-3414560E8841}" type="slidenum">
              <a:rPr lang="ru-RU" smtClean="0"/>
              <a:pPr/>
              <a:t>17</a:t>
            </a:fld>
            <a:endParaRPr lang="ru-RU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7FD14-AEB1-4EE1-9EB6-3414560E8841}" type="slidenum">
              <a:rPr lang="ru-RU" smtClean="0"/>
              <a:pPr/>
              <a:t>18</a:t>
            </a:fld>
            <a:endParaRPr lang="ru-RU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7FD14-AEB1-4EE1-9EB6-3414560E8841}" type="slidenum">
              <a:rPr lang="ru-RU" smtClean="0"/>
              <a:pPr/>
              <a:t>19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7FD14-AEB1-4EE1-9EB6-3414560E8841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7FD14-AEB1-4EE1-9EB6-3414560E8841}" type="slidenum">
              <a:rPr lang="ru-RU" smtClean="0"/>
              <a:pPr/>
              <a:t>20</a:t>
            </a:fld>
            <a:endParaRPr lang="ru-RU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7FD14-AEB1-4EE1-9EB6-3414560E8841}" type="slidenum">
              <a:rPr lang="ru-RU" smtClean="0"/>
              <a:pPr/>
              <a:t>21</a:t>
            </a:fld>
            <a:endParaRPr lang="ru-RU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7FD14-AEB1-4EE1-9EB6-3414560E8841}" type="slidenum">
              <a:rPr lang="ru-RU" smtClean="0"/>
              <a:pPr/>
              <a:t>22</a:t>
            </a:fld>
            <a:endParaRPr lang="ru-RU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7FD14-AEB1-4EE1-9EB6-3414560E8841}" type="slidenum">
              <a:rPr lang="ru-RU" smtClean="0"/>
              <a:pPr/>
              <a:t>23</a:t>
            </a:fld>
            <a:endParaRPr lang="ru-RU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7FD14-AEB1-4EE1-9EB6-3414560E8841}" type="slidenum">
              <a:rPr lang="ru-RU" smtClean="0"/>
              <a:pPr/>
              <a:t>24</a:t>
            </a:fld>
            <a:endParaRPr lang="ru-RU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7FD14-AEB1-4EE1-9EB6-3414560E8841}" type="slidenum">
              <a:rPr lang="ru-RU" smtClean="0"/>
              <a:pPr/>
              <a:t>25</a:t>
            </a:fld>
            <a:endParaRPr lang="ru-RU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7FD14-AEB1-4EE1-9EB6-3414560E8841}" type="slidenum">
              <a:rPr lang="ru-RU" smtClean="0"/>
              <a:pPr/>
              <a:t>26</a:t>
            </a:fld>
            <a:endParaRPr lang="ru-RU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7FD14-AEB1-4EE1-9EB6-3414560E8841}" type="slidenum">
              <a:rPr lang="ru-RU" smtClean="0"/>
              <a:pPr/>
              <a:t>27</a:t>
            </a:fld>
            <a:endParaRPr lang="ru-RU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7FD14-AEB1-4EE1-9EB6-3414560E8841}" type="slidenum">
              <a:rPr lang="ru-RU" smtClean="0"/>
              <a:pPr/>
              <a:t>28</a:t>
            </a:fld>
            <a:endParaRPr lang="ru-RU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7FD14-AEB1-4EE1-9EB6-3414560E8841}" type="slidenum">
              <a:rPr lang="ru-RU" smtClean="0"/>
              <a:pPr/>
              <a:t>29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7FD14-AEB1-4EE1-9EB6-3414560E8841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7FD14-AEB1-4EE1-9EB6-3414560E8841}" type="slidenum">
              <a:rPr lang="ru-RU" smtClean="0"/>
              <a:pPr/>
              <a:t>30</a:t>
            </a:fld>
            <a:endParaRPr lang="ru-RU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7FD14-AEB1-4EE1-9EB6-3414560E8841}" type="slidenum">
              <a:rPr lang="ru-RU" smtClean="0"/>
              <a:pPr/>
              <a:t>31</a:t>
            </a:fld>
            <a:endParaRPr lang="ru-RU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7FD14-AEB1-4EE1-9EB6-3414560E8841}" type="slidenum">
              <a:rPr lang="ru-RU" smtClean="0"/>
              <a:pPr/>
              <a:t>32</a:t>
            </a:fld>
            <a:endParaRPr lang="ru-RU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7FD14-AEB1-4EE1-9EB6-3414560E8841}" type="slidenum">
              <a:rPr lang="ru-RU" smtClean="0"/>
              <a:pPr/>
              <a:t>33</a:t>
            </a:fld>
            <a:endParaRPr lang="ru-RU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7FD14-AEB1-4EE1-9EB6-3414560E8841}" type="slidenum">
              <a:rPr lang="ru-RU" smtClean="0"/>
              <a:pPr/>
              <a:t>34</a:t>
            </a:fld>
            <a:endParaRPr lang="ru-RU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7FD14-AEB1-4EE1-9EB6-3414560E8841}" type="slidenum">
              <a:rPr lang="ru-RU" smtClean="0"/>
              <a:pPr/>
              <a:t>35</a:t>
            </a:fld>
            <a:endParaRPr lang="ru-RU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7FD14-AEB1-4EE1-9EB6-3414560E8841}" type="slidenum">
              <a:rPr lang="ru-RU" smtClean="0"/>
              <a:pPr/>
              <a:t>36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7FD14-AEB1-4EE1-9EB6-3414560E8841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7FD14-AEB1-4EE1-9EB6-3414560E8841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7FD14-AEB1-4EE1-9EB6-3414560E8841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7FD14-AEB1-4EE1-9EB6-3414560E8841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7FD14-AEB1-4EE1-9EB6-3414560E8841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7FD14-AEB1-4EE1-9EB6-3414560E8841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69078-A72C-47D2-876C-616BBAB80C69}" type="datetimeFigureOut">
              <a:rPr lang="ru-RU" smtClean="0"/>
              <a:pPr/>
              <a:t>29.12.2009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7AA17-0811-4F7D-8B02-6EA7688B09C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69078-A72C-47D2-876C-616BBAB80C69}" type="datetimeFigureOut">
              <a:rPr lang="ru-RU" smtClean="0"/>
              <a:pPr/>
              <a:t>29.12.2009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7AA17-0811-4F7D-8B02-6EA7688B09C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69078-A72C-47D2-876C-616BBAB80C69}" type="datetimeFigureOut">
              <a:rPr lang="ru-RU" smtClean="0"/>
              <a:pPr/>
              <a:t>29.12.2009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7AA17-0811-4F7D-8B02-6EA7688B09C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69078-A72C-47D2-876C-616BBAB80C69}" type="datetimeFigureOut">
              <a:rPr lang="ru-RU" smtClean="0"/>
              <a:pPr/>
              <a:t>29.12.2009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7AA17-0811-4F7D-8B02-6EA7688B09C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69078-A72C-47D2-876C-616BBAB80C69}" type="datetimeFigureOut">
              <a:rPr lang="ru-RU" smtClean="0"/>
              <a:pPr/>
              <a:t>29.12.2009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257AA17-0811-4F7D-8B02-6EA7688B09C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69078-A72C-47D2-876C-616BBAB80C69}" type="datetimeFigureOut">
              <a:rPr lang="ru-RU" smtClean="0"/>
              <a:pPr/>
              <a:t>29.12.2009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7AA17-0811-4F7D-8B02-6EA7688B09C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69078-A72C-47D2-876C-616BBAB80C69}" type="datetimeFigureOut">
              <a:rPr lang="ru-RU" smtClean="0"/>
              <a:pPr/>
              <a:t>29.12.2009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7AA17-0811-4F7D-8B02-6EA7688B09C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69078-A72C-47D2-876C-616BBAB80C69}" type="datetimeFigureOut">
              <a:rPr lang="ru-RU" smtClean="0"/>
              <a:pPr/>
              <a:t>29.12.2009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7AA17-0811-4F7D-8B02-6EA7688B09C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69078-A72C-47D2-876C-616BBAB80C69}" type="datetimeFigureOut">
              <a:rPr lang="ru-RU" smtClean="0"/>
              <a:pPr/>
              <a:t>29.12.2009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7AA17-0811-4F7D-8B02-6EA7688B09C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69078-A72C-47D2-876C-616BBAB80C69}" type="datetimeFigureOut">
              <a:rPr lang="ru-RU" smtClean="0"/>
              <a:pPr/>
              <a:t>29.12.2009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7AA17-0811-4F7D-8B02-6EA7688B09C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69078-A72C-47D2-876C-616BBAB80C69}" type="datetimeFigureOut">
              <a:rPr lang="ru-RU" smtClean="0"/>
              <a:pPr/>
              <a:t>29.12.2009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7AA17-0811-4F7D-8B02-6EA7688B09C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A269078-A72C-47D2-876C-616BBAB80C69}" type="datetimeFigureOut">
              <a:rPr lang="ru-RU" smtClean="0"/>
              <a:pPr/>
              <a:t>29.12.2009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257AA17-0811-4F7D-8B02-6EA7688B09C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4.xml"/><Relationship Id="rId1" Type="http://schemas.openxmlformats.org/officeDocument/2006/relationships/audio" Target="file:///F:\Songs\pesnzoya.mp3" TargetMode="Externa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.png"/><Relationship Id="rId5" Type="http://schemas.openxmlformats.org/officeDocument/2006/relationships/image" Target="../media/image32.png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9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Songs\&#1044;&#1080;&#1085;%20&#1056;&#1080;&#1076;%202\we_shall_overcome.mp3" TargetMode="Externa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4" name="Содержимое 3" descr="20090621_eremenko____.8uw6enofsn40o8kk4w44kkscw.ejcuplo1l0oo0sk8c40s8osc4.th.jpeg"/>
          <p:cNvPicPr>
            <a:picLocks noGrp="1" noChangeAspect="1"/>
          </p:cNvPicPr>
          <p:nvPr>
            <p:ph sz="half" idx="1"/>
          </p:nvPr>
        </p:nvPicPr>
        <p:blipFill>
          <a:blip r:embed="rId3" cstate="screen"/>
          <a:stretch>
            <a:fillRect/>
          </a:stretch>
        </p:blipFill>
        <p:spPr>
          <a:xfrm>
            <a:off x="1071538" y="428604"/>
            <a:ext cx="2571736" cy="2040689"/>
          </a:xfrm>
        </p:spPr>
      </p:pic>
      <p:pic>
        <p:nvPicPr>
          <p:cNvPr id="1030" name="Picture 6" descr="C:\Documents and Settings\Admin\Мои документы\Откр_урок ВОВ\Фото\Фото для презент\3bb12e6608b3__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071538" y="3429000"/>
            <a:ext cx="1838912" cy="2100690"/>
          </a:xfrm>
          <a:prstGeom prst="rect">
            <a:avLst/>
          </a:prstGeom>
          <a:noFill/>
        </p:spPr>
      </p:pic>
      <p:pic>
        <p:nvPicPr>
          <p:cNvPr id="1031" name="Picture 7" descr="C:\Documents and Settings\Admin\Мои документы\Откр_урок ВОВ\Фото\Фото для презент\8c4c82d01b11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214942" y="428604"/>
            <a:ext cx="2669525" cy="2143140"/>
          </a:xfrm>
          <a:prstGeom prst="rect">
            <a:avLst/>
          </a:prstGeom>
          <a:noFill/>
        </p:spPr>
      </p:pic>
      <p:pic>
        <p:nvPicPr>
          <p:cNvPr id="9" name="Содержимое 8" descr="20090723_____t_26.dfn779ijkgoc8800k40044kgw.ejcuplo1l0oo0sk8c40s8osc4.th.jpeg"/>
          <p:cNvPicPr>
            <a:picLocks noGrp="1" noChangeAspect="1"/>
          </p:cNvPicPr>
          <p:nvPr>
            <p:ph sz="half" idx="2"/>
          </p:nvPr>
        </p:nvPicPr>
        <p:blipFill>
          <a:blip r:embed="rId6" cstate="email"/>
          <a:stretch>
            <a:fillRect/>
          </a:stretch>
        </p:blipFill>
        <p:spPr>
          <a:xfrm>
            <a:off x="4357687" y="3357563"/>
            <a:ext cx="3929090" cy="230920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 dirty="0" err="1" smtClean="0">
                <a:solidFill>
                  <a:schemeClr val="tx1"/>
                </a:solidFill>
              </a:rPr>
              <a:t>Zoya’s</a:t>
            </a:r>
            <a:r>
              <a:rPr lang="en-US" b="0" dirty="0" smtClean="0">
                <a:solidFill>
                  <a:schemeClr val="tx1"/>
                </a:solidFill>
              </a:rPr>
              <a:t>  school</a:t>
            </a:r>
            <a:endParaRPr lang="ru-RU" b="0" dirty="0">
              <a:solidFill>
                <a:schemeClr val="tx1"/>
              </a:solidFill>
            </a:endParaRPr>
          </a:p>
        </p:txBody>
      </p:sp>
      <p:pic>
        <p:nvPicPr>
          <p:cNvPr id="6146" name="Picture 2" descr="E:\_Мои документы_E\_Анаит-2\Откр_урок ВОВ\Фото\school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screen"/>
          <a:stretch>
            <a:fillRect/>
          </a:stretch>
        </p:blipFill>
        <p:spPr bwMode="auto">
          <a:xfrm>
            <a:off x="933450" y="1610520"/>
            <a:ext cx="1709724" cy="2495986"/>
          </a:xfrm>
          <a:prstGeom prst="rect">
            <a:avLst/>
          </a:prstGeom>
          <a:noFill/>
        </p:spPr>
      </p:pic>
      <p:pic>
        <p:nvPicPr>
          <p:cNvPr id="614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357818" y="2143116"/>
            <a:ext cx="2005699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42" y="4714884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>
                <a:solidFill>
                  <a:schemeClr val="tx1"/>
                </a:solidFill>
              </a:rPr>
              <a:t>School  museum</a:t>
            </a:r>
            <a:endParaRPr lang="ru-RU" b="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00100" y="2214554"/>
            <a:ext cx="1785950" cy="2355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3929066"/>
            <a:ext cx="1928826" cy="1446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48" y="1571612"/>
            <a:ext cx="2286016" cy="171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>
                <a:solidFill>
                  <a:schemeClr val="tx1"/>
                </a:solidFill>
              </a:rPr>
              <a:t>Some exhibits</a:t>
            </a:r>
            <a:endParaRPr lang="ru-RU" b="0" dirty="0">
              <a:solidFill>
                <a:schemeClr val="tx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42911" y="1857364"/>
            <a:ext cx="2286016" cy="129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285720" y="4214818"/>
            <a:ext cx="40719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Class register from School # 201 in Moscow</a:t>
            </a:r>
            <a:endParaRPr lang="ru-RU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572132" y="2143116"/>
            <a:ext cx="1994311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4572000" y="421481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 smtClean="0"/>
              <a:t>Zoya</a:t>
            </a:r>
            <a:r>
              <a:rPr lang="en-US" dirty="0" smtClean="0"/>
              <a:t> and </a:t>
            </a:r>
            <a:r>
              <a:rPr lang="en-US" dirty="0" err="1" smtClean="0"/>
              <a:t>Shura's</a:t>
            </a:r>
            <a:r>
              <a:rPr lang="en-US" dirty="0" smtClean="0"/>
              <a:t> school desk from School # 201 in Moscow</a:t>
            </a:r>
            <a:endParaRPr lang="ru-RU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9" y="1643050"/>
            <a:ext cx="2786081" cy="1876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571472" y="421481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Pictures made by </a:t>
            </a:r>
            <a:r>
              <a:rPr lang="en-US" dirty="0" err="1" smtClean="0"/>
              <a:t>Alexader</a:t>
            </a:r>
            <a:r>
              <a:rPr lang="en-US" dirty="0" smtClean="0"/>
              <a:t> </a:t>
            </a:r>
            <a:r>
              <a:rPr lang="en-US" dirty="0" err="1" smtClean="0"/>
              <a:t>Kosmodemyanskiy</a:t>
            </a:r>
            <a:r>
              <a:rPr lang="en-US" dirty="0" smtClean="0"/>
              <a:t> (</a:t>
            </a:r>
            <a:r>
              <a:rPr lang="en-US" dirty="0" err="1" smtClean="0"/>
              <a:t>Shura</a:t>
            </a:r>
            <a:r>
              <a:rPr lang="en-US" dirty="0" smtClean="0"/>
              <a:t>)</a:t>
            </a:r>
            <a:endParaRPr lang="ru-RU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1714488"/>
            <a:ext cx="2600343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4572000" y="4429132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 err="1" smtClean="0"/>
              <a:t>Zoya's</a:t>
            </a:r>
            <a:r>
              <a:rPr lang="en-US" sz="1600" dirty="0" smtClean="0"/>
              <a:t> portrait featuring markings made by the experts who proved that the young heroine "Tanya" was actually </a:t>
            </a:r>
            <a:r>
              <a:rPr lang="en-US" sz="1600" dirty="0" err="1" smtClean="0"/>
              <a:t>Zoya</a:t>
            </a:r>
            <a:r>
              <a:rPr lang="en-US" sz="1600" dirty="0" smtClean="0"/>
              <a:t> </a:t>
            </a:r>
            <a:r>
              <a:rPr lang="en-US" sz="1600" dirty="0" err="1" smtClean="0"/>
              <a:t>Kosmodemyanskaya</a:t>
            </a:r>
            <a:endParaRPr lang="ru-RU" sz="1600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Petrishchevo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643438" y="1214422"/>
            <a:ext cx="403860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857365"/>
            <a:ext cx="1863499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929190" y="1643050"/>
            <a:ext cx="3071834" cy="1279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90" y="3786190"/>
            <a:ext cx="3071834" cy="1254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-571500"/>
            <a:ext cx="8229600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857232"/>
            <a:ext cx="4038600" cy="5268931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Statue at </a:t>
            </a:r>
            <a:r>
              <a:rPr lang="en-US" sz="1800" dirty="0" err="1" smtClean="0"/>
              <a:t>Partizanskaya</a:t>
            </a:r>
            <a:r>
              <a:rPr lang="en-US" sz="1800" dirty="0" smtClean="0"/>
              <a:t> </a:t>
            </a:r>
          </a:p>
          <a:p>
            <a:pPr>
              <a:buNone/>
            </a:pPr>
            <a:r>
              <a:rPr lang="en-US" sz="1800" dirty="0" smtClean="0"/>
              <a:t>Metro Station in Moscow </a:t>
            </a:r>
            <a:endParaRPr lang="ru-RU" sz="18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500166" y="1571612"/>
            <a:ext cx="192786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214282" y="542926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Statue at grave site at </a:t>
            </a:r>
            <a:r>
              <a:rPr lang="en-US" dirty="0" err="1" smtClean="0"/>
              <a:t>Novodevichy</a:t>
            </a:r>
            <a:r>
              <a:rPr lang="en-US" dirty="0" smtClean="0"/>
              <a:t> Cemetery in Moscow</a:t>
            </a:r>
            <a:endParaRPr lang="ru-RU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0694" y="1500174"/>
            <a:ext cx="1821669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esnzoya.mp3">
            <a:hlinkClick r:id="" action="ppaction://media"/>
          </p:cNvPr>
          <p:cNvPicPr>
            <a:picLocks noGrp="1" noRot="1" noChangeAspect="1"/>
          </p:cNvPicPr>
          <p:nvPr>
            <p:ph sz="half" idx="1"/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2324100" y="370998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71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2428868"/>
            <a:ext cx="1857377" cy="2358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214546" y="542926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Statue in St. Petersburg (Leningrad), by M. </a:t>
            </a:r>
            <a:r>
              <a:rPr lang="en-US" dirty="0" err="1" smtClean="0"/>
              <a:t>Manizer</a:t>
            </a:r>
            <a:endParaRPr lang="ru-RU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Admin\Мои документы\Откр_урок ВОВ\Фото\Фото для презент\фото с баяном_unknow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2143116"/>
            <a:ext cx="3429024" cy="2276872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Awards</a:t>
            </a:r>
            <a:br>
              <a:rPr lang="en-US" dirty="0" smtClean="0"/>
            </a:br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714489"/>
            <a:ext cx="605567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1285852" y="1785926"/>
            <a:ext cx="32147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Medal</a:t>
            </a:r>
            <a:r>
              <a:rPr lang="ru-RU" dirty="0" smtClean="0"/>
              <a:t> "</a:t>
            </a:r>
            <a:r>
              <a:rPr lang="ru-RU" dirty="0" err="1" smtClean="0"/>
              <a:t>Golden</a:t>
            </a:r>
            <a:r>
              <a:rPr lang="ru-RU" dirty="0" smtClean="0"/>
              <a:t> </a:t>
            </a:r>
            <a:r>
              <a:rPr lang="en-US" dirty="0" err="1" smtClean="0"/>
              <a:t>S</a:t>
            </a:r>
            <a:r>
              <a:rPr lang="ru-RU" smtClean="0"/>
              <a:t>tar</a:t>
            </a:r>
            <a:r>
              <a:rPr lang="ru-RU" dirty="0" smtClean="0"/>
              <a:t>“</a:t>
            </a:r>
            <a:r>
              <a:rPr lang="en-US" dirty="0" smtClean="0"/>
              <a:t> of</a:t>
            </a:r>
          </a:p>
          <a:p>
            <a:r>
              <a:rPr lang="en-US" dirty="0" smtClean="0"/>
              <a:t>The Hero of the </a:t>
            </a:r>
            <a:r>
              <a:rPr lang="en-US" dirty="0" smtClean="0"/>
              <a:t>Soviet Union</a:t>
            </a:r>
            <a:endParaRPr lang="ru-RU" dirty="0" smtClean="0"/>
          </a:p>
          <a:p>
            <a:r>
              <a:rPr lang="ru-RU" dirty="0" smtClean="0"/>
              <a:t>Медаль "Золотая звезда"</a:t>
            </a:r>
            <a:endParaRPr lang="ru-RU" dirty="0"/>
          </a:p>
        </p:txBody>
      </p:sp>
      <p:pic>
        <p:nvPicPr>
          <p:cNvPr id="1331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00034" y="3500439"/>
            <a:ext cx="867167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1714480" y="3714752"/>
            <a:ext cx="33575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Order Of The Red Banner</a:t>
            </a:r>
          </a:p>
          <a:p>
            <a:r>
              <a:rPr lang="en-US" dirty="0" err="1" smtClean="0"/>
              <a:t>Орден</a:t>
            </a:r>
            <a:r>
              <a:rPr lang="en-US" dirty="0" smtClean="0"/>
              <a:t> "</a:t>
            </a:r>
            <a:r>
              <a:rPr lang="en-US" dirty="0" err="1" smtClean="0"/>
              <a:t>Крaсного</a:t>
            </a:r>
            <a:r>
              <a:rPr lang="en-US" dirty="0" smtClean="0"/>
              <a:t> </a:t>
            </a:r>
            <a:r>
              <a:rPr lang="en-US" dirty="0" err="1" smtClean="0"/>
              <a:t>Знамени</a:t>
            </a:r>
            <a:r>
              <a:rPr lang="en-US" dirty="0" smtClean="0"/>
              <a:t>"</a:t>
            </a:r>
            <a:endParaRPr lang="ru-RU" dirty="0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3" y="1714489"/>
            <a:ext cx="928694" cy="91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6143636" y="2000240"/>
            <a:ext cx="32146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Order Of The Red Star</a:t>
            </a:r>
          </a:p>
          <a:p>
            <a:r>
              <a:rPr lang="en-US" dirty="0" err="1" smtClean="0"/>
              <a:t>Орден</a:t>
            </a:r>
            <a:r>
              <a:rPr lang="en-US" dirty="0" smtClean="0"/>
              <a:t> "</a:t>
            </a:r>
            <a:r>
              <a:rPr lang="en-US" dirty="0" err="1" smtClean="0"/>
              <a:t>Красная</a:t>
            </a:r>
            <a:r>
              <a:rPr lang="en-US" dirty="0" smtClean="0"/>
              <a:t> </a:t>
            </a:r>
            <a:r>
              <a:rPr lang="en-US" dirty="0" err="1" smtClean="0"/>
              <a:t>Звезда</a:t>
            </a:r>
            <a:r>
              <a:rPr lang="en-US" dirty="0" smtClean="0"/>
              <a:t>"</a:t>
            </a:r>
            <a:endParaRPr lang="ru-RU" dirty="0"/>
          </a:p>
        </p:txBody>
      </p:sp>
      <p:pic>
        <p:nvPicPr>
          <p:cNvPr id="13317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786314" y="3500438"/>
            <a:ext cx="1138543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5286380" y="5214950"/>
            <a:ext cx="37147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O</a:t>
            </a:r>
            <a:r>
              <a:rPr lang="ru-RU" dirty="0" err="1" smtClean="0"/>
              <a:t>rder</a:t>
            </a:r>
            <a:r>
              <a:rPr lang="ru-RU" dirty="0" smtClean="0"/>
              <a:t> </a:t>
            </a:r>
            <a:r>
              <a:rPr lang="ru-RU" dirty="0" err="1" smtClean="0"/>
              <a:t>Of</a:t>
            </a:r>
            <a:r>
              <a:rPr lang="ru-RU" dirty="0" smtClean="0"/>
              <a:t> </a:t>
            </a:r>
            <a:r>
              <a:rPr lang="ru-RU" dirty="0" err="1" smtClean="0"/>
              <a:t>The</a:t>
            </a:r>
            <a:r>
              <a:rPr lang="ru-RU" dirty="0" smtClean="0"/>
              <a:t> </a:t>
            </a:r>
            <a:r>
              <a:rPr lang="ru-RU" dirty="0" err="1" smtClean="0"/>
              <a:t>Patriotic</a:t>
            </a:r>
            <a:r>
              <a:rPr lang="ru-RU" dirty="0" smtClean="0"/>
              <a:t> </a:t>
            </a:r>
            <a:r>
              <a:rPr lang="ru-RU" dirty="0" err="1" smtClean="0"/>
              <a:t>War</a:t>
            </a:r>
            <a:r>
              <a:rPr lang="ru-RU" dirty="0" smtClean="0"/>
              <a:t> (1st </a:t>
            </a:r>
            <a:r>
              <a:rPr lang="ru-RU" dirty="0" err="1" smtClean="0"/>
              <a:t>Class</a:t>
            </a:r>
            <a:r>
              <a:rPr lang="ru-RU" dirty="0" smtClean="0"/>
              <a:t>)</a:t>
            </a:r>
          </a:p>
          <a:p>
            <a:r>
              <a:rPr lang="ru-RU" dirty="0" smtClean="0"/>
              <a:t>Орден Отечественной войны (первой степени</a:t>
            </a:r>
            <a:r>
              <a:rPr lang="en-US" smtClean="0"/>
              <a:t>)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714488"/>
            <a:ext cx="785814" cy="1525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1357290" y="178592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Order Of Lenin</a:t>
            </a:r>
          </a:p>
          <a:p>
            <a:r>
              <a:rPr lang="en-US" dirty="0" err="1" smtClean="0"/>
              <a:t>Орден</a:t>
            </a:r>
            <a:r>
              <a:rPr lang="en-US" dirty="0" smtClean="0"/>
              <a:t> </a:t>
            </a:r>
            <a:r>
              <a:rPr lang="en-US" dirty="0" err="1" smtClean="0"/>
              <a:t>Ленина</a:t>
            </a:r>
            <a:endParaRPr lang="ru-RU" dirty="0"/>
          </a:p>
        </p:txBody>
      </p:sp>
      <p:pic>
        <p:nvPicPr>
          <p:cNvPr id="14339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642910" y="4286256"/>
            <a:ext cx="762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1500166" y="478632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For The </a:t>
            </a:r>
            <a:r>
              <a:rPr lang="en-US" dirty="0" err="1" smtClean="0"/>
              <a:t>Defence</a:t>
            </a:r>
            <a:r>
              <a:rPr lang="en-US" dirty="0" smtClean="0"/>
              <a:t> Of Leningrad</a:t>
            </a:r>
          </a:p>
          <a:p>
            <a:r>
              <a:rPr lang="ru-RU" dirty="0" smtClean="0"/>
              <a:t>За оборону Ленинграда</a:t>
            </a:r>
            <a:endParaRPr lang="ru-RU" dirty="0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3372" y="2357430"/>
            <a:ext cx="762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5143504" y="278605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For The </a:t>
            </a:r>
            <a:r>
              <a:rPr lang="en-US" dirty="0" err="1" smtClean="0"/>
              <a:t>Defence</a:t>
            </a:r>
            <a:r>
              <a:rPr lang="en-US" dirty="0" smtClean="0"/>
              <a:t> Of Moscow</a:t>
            </a:r>
          </a:p>
          <a:p>
            <a:r>
              <a:rPr lang="en-US" dirty="0" err="1" smtClean="0"/>
              <a:t>За</a:t>
            </a:r>
            <a:r>
              <a:rPr lang="en-US" dirty="0" smtClean="0"/>
              <a:t> </a:t>
            </a:r>
            <a:r>
              <a:rPr lang="en-US" dirty="0" err="1" smtClean="0"/>
              <a:t>оборону</a:t>
            </a:r>
            <a:r>
              <a:rPr lang="en-US" dirty="0" smtClean="0"/>
              <a:t> </a:t>
            </a:r>
            <a:r>
              <a:rPr lang="en-US" dirty="0" err="1" smtClean="0"/>
              <a:t>Москвы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1000108"/>
            <a:ext cx="8229600" cy="2200292"/>
          </a:xfrm>
        </p:spPr>
        <p:txBody>
          <a:bodyPr>
            <a:noAutofit/>
          </a:bodyPr>
          <a:lstStyle/>
          <a:p>
            <a:r>
              <a:rPr lang="en-US" dirty="0" smtClean="0"/>
              <a:t>Young  Heroes  of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the War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714480" y="3857628"/>
            <a:ext cx="6043610" cy="1357322"/>
          </a:xfrm>
        </p:spPr>
        <p:txBody>
          <a:bodyPr>
            <a:normAutofit/>
          </a:bodyPr>
          <a:lstStyle/>
          <a:p>
            <a:r>
              <a:rPr lang="en-US" sz="3600" b="1" i="1" dirty="0" smtClean="0">
                <a:latin typeface="+mj-lt"/>
              </a:rPr>
              <a:t>			1941-1945</a:t>
            </a:r>
            <a:endParaRPr lang="ru-RU" sz="3600" b="1" i="1" dirty="0">
              <a:latin typeface="+mj-l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3" y="4714884"/>
            <a:ext cx="2095515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3765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To award – </a:t>
            </a:r>
            <a:r>
              <a:rPr lang="ru-RU" dirty="0" smtClean="0"/>
              <a:t>награждать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en-US" dirty="0" smtClean="0"/>
              <a:t>The General awarded the soldier the medal For the </a:t>
            </a:r>
            <a:r>
              <a:rPr lang="en-US" dirty="0" err="1" smtClean="0"/>
              <a:t>Defence</a:t>
            </a:r>
            <a:r>
              <a:rPr lang="en-US" dirty="0" smtClean="0"/>
              <a:t> of Moscow.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1214422"/>
            <a:ext cx="7158030" cy="4709160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en-US" dirty="0" smtClean="0"/>
              <a:t>To award – </a:t>
            </a:r>
            <a:r>
              <a:rPr lang="ru-RU" dirty="0" smtClean="0"/>
              <a:t>награждать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en-US" dirty="0" smtClean="0"/>
              <a:t>To </a:t>
            </a:r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be</a:t>
            </a:r>
            <a:r>
              <a:rPr lang="en-US" dirty="0" smtClean="0"/>
              <a:t> award</a:t>
            </a:r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ed</a:t>
            </a:r>
            <a:r>
              <a:rPr lang="en-US" dirty="0" smtClean="0"/>
              <a:t> – </a:t>
            </a:r>
            <a:r>
              <a:rPr lang="ru-RU" dirty="0" smtClean="0"/>
              <a:t>быть награжденным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786058"/>
            <a:ext cx="8229600" cy="1643074"/>
          </a:xfrm>
        </p:spPr>
        <p:txBody>
          <a:bodyPr>
            <a:normAutofit/>
          </a:bodyPr>
          <a:lstStyle/>
          <a:p>
            <a:pPr lvl="5">
              <a:buNone/>
            </a:pPr>
            <a:r>
              <a:rPr lang="en-US" sz="6000" dirty="0" smtClean="0"/>
              <a:t>To </a:t>
            </a:r>
            <a:r>
              <a:rPr lang="en-US" sz="6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be</a:t>
            </a:r>
            <a:r>
              <a:rPr lang="en-US" sz="6000" dirty="0" smtClean="0"/>
              <a:t> award</a:t>
            </a:r>
            <a:r>
              <a:rPr lang="en-US" sz="6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ed</a:t>
            </a:r>
            <a:endParaRPr lang="ru-RU" sz="6000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Содержимое 4" descr="a01.gif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</p:spTree>
  </p:cSld>
  <p:clrMapOvr>
    <a:masterClrMapping/>
  </p:clrMapOvr>
  <p:transition>
    <p:wipe dir="r"/>
    <p:sndAc>
      <p:stSnd>
        <p:snd r:embed="rId3" name="type.wav" builtIn="1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6" name="Содержимое 5" descr="a02.gif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</p:spTree>
  </p:cSld>
  <p:clrMapOvr>
    <a:masterClrMapping/>
  </p:clrMapOvr>
  <p:transition>
    <p:wipe dir="r"/>
    <p:sndAc>
      <p:stSnd>
        <p:snd r:embed="rId3" name="type.wav" builtIn="1"/>
      </p:stSnd>
    </p:sndAc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7" name="Содержимое 6" descr="a03.gif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</p:spTree>
  </p:cSld>
  <p:clrMapOvr>
    <a:masterClrMapping/>
  </p:clrMapOvr>
  <p:transition advTm="828">
    <p:wipe dir="r"/>
    <p:sndAc>
      <p:stSnd>
        <p:snd r:embed="rId3" name="type.wav" builtIn="1"/>
      </p:stSnd>
    </p:sndAc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a04.gif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</p:spTree>
  </p:cSld>
  <p:clrMapOvr>
    <a:masterClrMapping/>
  </p:clrMapOvr>
  <p:transition advTm="0">
    <p:wipe dir="r"/>
    <p:sndAc>
      <p:stSnd>
        <p:snd r:embed="rId3" name="suction.wav" builtIn="1"/>
      </p:stSnd>
    </p:sndAc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a05.gif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</p:spTree>
  </p:cSld>
  <p:clrMapOvr>
    <a:masterClrMapping/>
  </p:clrMapOvr>
  <p:transition advTm="0">
    <p:wipe dir="r"/>
    <p:sndAc>
      <p:stSnd>
        <p:snd r:embed="rId3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Young Heroes</a:t>
            </a:r>
            <a:br>
              <a:rPr lang="en-US" dirty="0" smtClean="0"/>
            </a:br>
            <a:r>
              <a:rPr lang="en-US" dirty="0" smtClean="0">
                <a:solidFill>
                  <a:srgbClr val="0070C0"/>
                </a:solidFill>
              </a:rPr>
              <a:t>Marat </a:t>
            </a:r>
            <a:r>
              <a:rPr lang="en-US" dirty="0" err="1" smtClean="0">
                <a:solidFill>
                  <a:srgbClr val="0070C0"/>
                </a:solidFill>
              </a:rPr>
              <a:t>Kazey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5367" name="Picture 7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 bwMode="auto">
          <a:xfrm>
            <a:off x="1214414" y="4143380"/>
            <a:ext cx="1004597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Содержимое 1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1008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Wounded – </a:t>
            </a:r>
            <a:r>
              <a:rPr lang="ru-RU" dirty="0" smtClean="0"/>
              <a:t>раненый</a:t>
            </a:r>
          </a:p>
          <a:p>
            <a:pPr>
              <a:buNone/>
            </a:pPr>
            <a:r>
              <a:rPr lang="en-US" dirty="0" smtClean="0"/>
              <a:t>Cure – </a:t>
            </a:r>
            <a:r>
              <a:rPr lang="ru-RU" dirty="0" smtClean="0"/>
              <a:t>лечить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Courage – </a:t>
            </a:r>
            <a:r>
              <a:rPr lang="ru-RU" dirty="0" smtClean="0"/>
              <a:t>мужество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Sabotage – </a:t>
            </a:r>
            <a:r>
              <a:rPr lang="ru-RU" dirty="0" smtClean="0"/>
              <a:t>диверсия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Posthumously-</a:t>
            </a:r>
            <a:r>
              <a:rPr lang="ru-RU" dirty="0" smtClean="0"/>
              <a:t>				</a:t>
            </a:r>
            <a:r>
              <a:rPr lang="en-US" dirty="0" smtClean="0"/>
              <a:t>п</a:t>
            </a:r>
            <a:r>
              <a:rPr lang="ru-RU" dirty="0" err="1" smtClean="0"/>
              <a:t>осмертно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С</a:t>
            </a:r>
            <a:r>
              <a:rPr lang="en-US" dirty="0" err="1" smtClean="0"/>
              <a:t>ombat</a:t>
            </a:r>
            <a:r>
              <a:rPr lang="en-US" dirty="0" smtClean="0"/>
              <a:t> merits- </a:t>
            </a:r>
            <a:r>
              <a:rPr lang="ru-RU" dirty="0" smtClean="0"/>
              <a:t>боевые заслуги</a:t>
            </a:r>
          </a:p>
          <a:p>
            <a:pPr>
              <a:buNone/>
            </a:pPr>
            <a:r>
              <a:rPr lang="en-US" dirty="0" smtClean="0"/>
              <a:t>For </a:t>
            </a:r>
            <a:r>
              <a:rPr lang="en-US" dirty="0" err="1" smtClean="0"/>
              <a:t>Valour</a:t>
            </a:r>
            <a:r>
              <a:rPr lang="en-US" dirty="0" smtClean="0"/>
              <a:t> – </a:t>
            </a:r>
            <a:r>
              <a:rPr lang="ru-RU" dirty="0" smtClean="0"/>
              <a:t>за отвагу</a:t>
            </a:r>
            <a:endParaRPr lang="ru-RU" dirty="0"/>
          </a:p>
        </p:txBody>
      </p:sp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4143381"/>
            <a:ext cx="605567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70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86051" y="4143381"/>
            <a:ext cx="58237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1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43306" y="4143381"/>
            <a:ext cx="583076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2" name="Picture 12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1285852" y="2000240"/>
            <a:ext cx="1857388" cy="1535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70C0"/>
                </a:solidFill>
              </a:rPr>
              <a:t>Valentin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Kotik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Scout – </a:t>
            </a:r>
            <a:r>
              <a:rPr lang="ru-RU" dirty="0" smtClean="0"/>
              <a:t>разведчик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Participate – </a:t>
            </a:r>
            <a:r>
              <a:rPr lang="ru-RU" dirty="0" smtClean="0"/>
              <a:t>			участвовать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Wounded – </a:t>
            </a:r>
            <a:r>
              <a:rPr lang="ru-RU" dirty="0" smtClean="0"/>
              <a:t>раненый</a:t>
            </a:r>
          </a:p>
          <a:p>
            <a:pPr>
              <a:buNone/>
            </a:pPr>
            <a:r>
              <a:rPr lang="en-US" dirty="0" smtClean="0"/>
              <a:t>Posthumously</a:t>
            </a:r>
            <a:r>
              <a:rPr lang="ru-RU" dirty="0" smtClean="0"/>
              <a:t> - 			посмертно</a:t>
            </a:r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4071942"/>
            <a:ext cx="714380" cy="134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785918" y="4071942"/>
            <a:ext cx="642942" cy="1248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488" y="4143381"/>
            <a:ext cx="1071793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29125" y="4143381"/>
            <a:ext cx="714776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14480" y="1428736"/>
            <a:ext cx="1521289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/>
              <a:t>Zoya</a:t>
            </a:r>
            <a:r>
              <a:rPr lang="en-US" b="1" dirty="0" smtClean="0"/>
              <a:t> </a:t>
            </a:r>
            <a:r>
              <a:rPr lang="en-US" b="1" dirty="0" err="1" smtClean="0"/>
              <a:t>Kosmodemyanskaya’s</a:t>
            </a:r>
            <a:r>
              <a:rPr lang="en-US" b="1" dirty="0" smtClean="0"/>
              <a:t> story</a:t>
            </a:r>
          </a:p>
          <a:p>
            <a:r>
              <a:rPr lang="en-US" b="1" dirty="0" smtClean="0"/>
              <a:t>Awards</a:t>
            </a:r>
          </a:p>
          <a:p>
            <a:r>
              <a:rPr lang="en-US" b="1" dirty="0" smtClean="0"/>
              <a:t>Young heroes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4000504"/>
            <a:ext cx="2367422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4094"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70C0"/>
                </a:solidFill>
              </a:rPr>
              <a:t>Volodya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Dubinin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81518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Abandoned quarry- </a:t>
            </a:r>
            <a:r>
              <a:rPr lang="ru-RU" dirty="0" smtClean="0"/>
              <a:t>заброшенная каменоломня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Trod on –</a:t>
            </a:r>
            <a:r>
              <a:rPr lang="ru-RU" dirty="0" smtClean="0"/>
              <a:t> наступил на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Mine</a:t>
            </a:r>
            <a:r>
              <a:rPr lang="ru-RU" dirty="0" smtClean="0"/>
              <a:t> - мина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Posthumously</a:t>
            </a:r>
            <a:r>
              <a:rPr lang="ru-RU" dirty="0" smtClean="0"/>
              <a:t> - 			посмертно</a:t>
            </a:r>
            <a:endParaRPr lang="ru-RU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2000240"/>
            <a:ext cx="1290741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4214818"/>
            <a:ext cx="1143008" cy="1318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70C0"/>
                </a:solidFill>
              </a:rPr>
              <a:t>Lyonya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Golikov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Scout – </a:t>
            </a:r>
            <a:r>
              <a:rPr lang="ru-RU" dirty="0" smtClean="0"/>
              <a:t>разведчик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Railway – </a:t>
            </a:r>
            <a:r>
              <a:rPr lang="ru-RU" dirty="0" smtClean="0"/>
              <a:t>железная 			дорога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Store</a:t>
            </a:r>
            <a:r>
              <a:rPr lang="ru-RU" dirty="0" smtClean="0"/>
              <a:t> - склад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Lorries of </a:t>
            </a:r>
            <a:r>
              <a:rPr lang="en-US" dirty="0" err="1" smtClean="0"/>
              <a:t>amunition</a:t>
            </a:r>
            <a:r>
              <a:rPr lang="en-US" dirty="0" smtClean="0"/>
              <a:t> –</a:t>
            </a:r>
            <a:r>
              <a:rPr lang="ru-RU" dirty="0" smtClean="0"/>
              <a:t> 	грузовики с 	боеприпасами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Posthumously - </a:t>
            </a:r>
            <a:r>
              <a:rPr lang="ru-RU" dirty="0" smtClean="0"/>
              <a:t>			посмертно</a:t>
            </a:r>
            <a:endParaRPr lang="ru-RU" dirty="0"/>
          </a:p>
        </p:txBody>
      </p:sp>
      <p:pic>
        <p:nvPicPr>
          <p:cNvPr id="18434" name="Рисунок 13" descr="E:\_Мои документы_E\_Анаит-2\Откр_урок ВОВ\Фото\Котик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428736"/>
            <a:ext cx="1785950" cy="1888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57158" y="4357694"/>
            <a:ext cx="643415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728" y="4357695"/>
            <a:ext cx="991047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000365" y="4286256"/>
            <a:ext cx="588674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00497" y="4286256"/>
            <a:ext cx="58237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13" descr="E:\_Мои документы_E\_Анаит-2\Откр_урок ВОВ\Фото\Котик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7" y="1428736"/>
            <a:ext cx="1785950" cy="1888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7" y="4357694"/>
            <a:ext cx="643415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727" y="4357695"/>
            <a:ext cx="991047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000364" y="4286256"/>
            <a:ext cx="588674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70C0"/>
                </a:solidFill>
              </a:rPr>
              <a:t>Zinaida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Portnova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1008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Distribute leaflets – </a:t>
            </a:r>
            <a:r>
              <a:rPr lang="ru-RU" dirty="0" smtClean="0"/>
              <a:t>распространять 			листовки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Sabotage – </a:t>
            </a:r>
            <a:r>
              <a:rPr lang="ru-RU" dirty="0" smtClean="0"/>
              <a:t>диверсия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Interrogation – </a:t>
            </a:r>
            <a:r>
              <a:rPr lang="ru-RU" dirty="0" smtClean="0"/>
              <a:t>				допрос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Execute – </a:t>
            </a:r>
            <a:r>
              <a:rPr lang="ru-RU" dirty="0" smtClean="0"/>
              <a:t>казнить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Jail </a:t>
            </a:r>
            <a:r>
              <a:rPr lang="ru-RU" dirty="0" smtClean="0"/>
              <a:t> - тюрьма</a:t>
            </a:r>
            <a:endParaRPr lang="ru-RU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142976" y="1714489"/>
            <a:ext cx="1368181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4429133"/>
            <a:ext cx="567719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Listening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2000240"/>
            <a:ext cx="6858048" cy="4280532"/>
          </a:xfrm>
        </p:spPr>
        <p:txBody>
          <a:bodyPr/>
          <a:lstStyle/>
          <a:p>
            <a:r>
              <a:rPr lang="en-US" sz="3200" b="1" dirty="0" smtClean="0"/>
              <a:t>Machine-gun – </a:t>
            </a:r>
            <a:r>
              <a:rPr lang="ru-RU" sz="3200" dirty="0" smtClean="0"/>
              <a:t>пулемет</a:t>
            </a:r>
          </a:p>
          <a:p>
            <a:r>
              <a:rPr lang="en-US" sz="3200" b="1" dirty="0" smtClean="0"/>
              <a:t>Appear – </a:t>
            </a:r>
            <a:r>
              <a:rPr lang="ru-RU" sz="3200" dirty="0" smtClean="0"/>
              <a:t>появиться</a:t>
            </a:r>
          </a:p>
          <a:p>
            <a:r>
              <a:rPr lang="en-US" sz="3200" b="1" dirty="0" smtClean="0"/>
              <a:t>Crawl </a:t>
            </a:r>
            <a:r>
              <a:rPr lang="ru-RU" sz="3200" b="1" dirty="0" smtClean="0"/>
              <a:t>– </a:t>
            </a:r>
            <a:r>
              <a:rPr lang="ru-RU" sz="3200" dirty="0" smtClean="0"/>
              <a:t>ползти</a:t>
            </a:r>
          </a:p>
          <a:p>
            <a:r>
              <a:rPr lang="en-US" sz="3200" b="1" dirty="0" smtClean="0"/>
              <a:t>Reach – </a:t>
            </a:r>
            <a:r>
              <a:rPr lang="ru-RU" sz="3200" dirty="0" smtClean="0"/>
              <a:t>добраться</a:t>
            </a:r>
            <a:r>
              <a:rPr lang="ru-RU" sz="3200" b="1" dirty="0" smtClean="0"/>
              <a:t> </a:t>
            </a:r>
          </a:p>
          <a:p>
            <a:r>
              <a:rPr lang="en-US" sz="3200" b="1" dirty="0" smtClean="0"/>
              <a:t>Enemy - </a:t>
            </a:r>
            <a:r>
              <a:rPr lang="ru-RU" sz="3200" b="1" dirty="0" smtClean="0"/>
              <a:t> </a:t>
            </a:r>
            <a:r>
              <a:rPr lang="ru-RU" sz="3200" dirty="0" smtClean="0"/>
              <a:t>враг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214282" y="571480"/>
            <a:ext cx="4281518" cy="555468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What helped our people to win?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en-US" dirty="0" smtClean="0"/>
              <a:t>Courageous</a:t>
            </a:r>
            <a:r>
              <a:rPr lang="ru-RU" dirty="0" smtClean="0"/>
              <a:t> -храбрый, мужественный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Brave</a:t>
            </a:r>
            <a:r>
              <a:rPr lang="ru-RU" dirty="0" smtClean="0"/>
              <a:t> – смелый, храбрый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Motherland –</a:t>
            </a:r>
            <a:r>
              <a:rPr lang="ru-RU" dirty="0" smtClean="0"/>
              <a:t> Родина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Under the yoke of</a:t>
            </a:r>
            <a:r>
              <a:rPr lang="ru-RU" dirty="0" smtClean="0"/>
              <a:t> – под игом</a:t>
            </a:r>
            <a:endParaRPr lang="en-US" dirty="0" smtClean="0"/>
          </a:p>
          <a:p>
            <a:pPr>
              <a:buNone/>
            </a:pPr>
            <a:endParaRPr lang="en-US" sz="3200" dirty="0" smtClean="0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4572000" y="500042"/>
            <a:ext cx="4038600" cy="555468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What did the victory give us?</a:t>
            </a:r>
            <a:endParaRPr lang="ru-RU" sz="32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dirty="0" smtClean="0"/>
              <a:t>To be glad/happy, full of joy</a:t>
            </a:r>
          </a:p>
          <a:p>
            <a:pPr>
              <a:buNone/>
            </a:pPr>
            <a:r>
              <a:rPr lang="en-US" dirty="0" smtClean="0"/>
              <a:t>Careless, carefree – </a:t>
            </a:r>
            <a:r>
              <a:rPr lang="ru-RU" dirty="0" smtClean="0"/>
              <a:t>беззаботный</a:t>
            </a:r>
            <a:endParaRPr lang="en-US" dirty="0" smtClean="0"/>
          </a:p>
          <a:p>
            <a:pPr>
              <a:buNone/>
            </a:pPr>
            <a:r>
              <a:rPr lang="en-US" dirty="0" err="1" smtClean="0"/>
              <a:t>Honour</a:t>
            </a:r>
            <a:r>
              <a:rPr lang="en-US" dirty="0" smtClean="0"/>
              <a:t> the memory of fallen heroes  –</a:t>
            </a:r>
            <a:r>
              <a:rPr lang="ru-RU" dirty="0" smtClean="0"/>
              <a:t> чтить память погибших героев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Peace –</a:t>
            </a:r>
            <a:r>
              <a:rPr lang="ru-RU" dirty="0" smtClean="0"/>
              <a:t> мир</a:t>
            </a:r>
          </a:p>
          <a:p>
            <a:pPr>
              <a:buNone/>
            </a:pPr>
            <a:r>
              <a:rPr lang="en-US" dirty="0" smtClean="0"/>
              <a:t>Defend - </a:t>
            </a:r>
            <a:r>
              <a:rPr lang="ru-RU" dirty="0" smtClean="0"/>
              <a:t>защищать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2357430"/>
            <a:ext cx="3486175" cy="2542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we_shall_overcome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3802063"/>
            <a:ext cx="627069" cy="6270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353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225800"/>
          </a:xfrm>
        </p:spPr>
        <p:txBody>
          <a:bodyPr>
            <a:normAutofit/>
          </a:bodyPr>
          <a:lstStyle/>
          <a:p>
            <a:r>
              <a:rPr lang="en-US" dirty="0" smtClean="0"/>
              <a:t>Thank you</a:t>
            </a:r>
            <a:br>
              <a:rPr lang="en-US" dirty="0" smtClean="0"/>
            </a:br>
            <a:r>
              <a:rPr lang="en-US" dirty="0" smtClean="0"/>
              <a:t>for the lesson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143380"/>
            <a:ext cx="8229600" cy="216598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/>
              <a:t>Do you know…?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85860"/>
            <a:ext cx="8229600" cy="4709160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§"/>
            </a:pPr>
            <a:r>
              <a:rPr lang="en-US" b="1" dirty="0" smtClean="0"/>
              <a:t>Do you know when the Great Patriotic War started?</a:t>
            </a:r>
          </a:p>
          <a:p>
            <a:pPr>
              <a:buNone/>
            </a:pPr>
            <a:endParaRPr lang="en-US" b="1" dirty="0" smtClean="0"/>
          </a:p>
          <a:p>
            <a:pPr lvl="0">
              <a:buFont typeface="Wingdings" pitchFamily="2" charset="2"/>
              <a:buChar char="§"/>
            </a:pPr>
            <a:r>
              <a:rPr lang="en-US" b="1" dirty="0" smtClean="0"/>
              <a:t>What country attacked our Motherland?</a:t>
            </a:r>
          </a:p>
          <a:p>
            <a:pPr lvl="0">
              <a:buNone/>
            </a:pPr>
            <a:endParaRPr lang="en-US" b="1" dirty="0" smtClean="0"/>
          </a:p>
          <a:p>
            <a:pPr lvl="0">
              <a:buFont typeface="Wingdings" pitchFamily="2" charset="2"/>
              <a:buChar char="§"/>
            </a:pPr>
            <a:r>
              <a:rPr lang="en-US" b="1" dirty="0" smtClean="0"/>
              <a:t>Do you know how many people our country lost?</a:t>
            </a:r>
            <a:endParaRPr lang="ru-RU" b="1" dirty="0" smtClean="0"/>
          </a:p>
          <a:p>
            <a:pPr lvl="0">
              <a:buFont typeface="Wingdings" pitchFamily="2" charset="2"/>
              <a:buChar char="§"/>
            </a:pPr>
            <a:endParaRPr lang="en-US" b="1" dirty="0" smtClean="0"/>
          </a:p>
          <a:p>
            <a:pPr lvl="0">
              <a:buFont typeface="Wingdings" pitchFamily="2" charset="2"/>
              <a:buChar char="§"/>
            </a:pPr>
            <a:r>
              <a:rPr lang="en-US" b="1" dirty="0" smtClean="0"/>
              <a:t>When did the Great Patriotic War end?</a:t>
            </a:r>
            <a:endParaRPr lang="ru-RU" b="1" dirty="0" smtClean="0"/>
          </a:p>
          <a:p>
            <a:pPr>
              <a:buFont typeface="Wingdings" pitchFamily="2" charset="2"/>
              <a:buChar char="§"/>
            </a:pPr>
            <a:endParaRPr lang="en-US" b="1" dirty="0" smtClean="0"/>
          </a:p>
        </p:txBody>
      </p:sp>
    </p:spTree>
  </p:cSld>
  <p:clrMapOvr>
    <a:masterClrMapping/>
  </p:clrMapOvr>
  <p:transition advTm="5515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094938"/>
          </a:xfrm>
        </p:spPr>
        <p:txBody>
          <a:bodyPr/>
          <a:lstStyle/>
          <a:p>
            <a:pPr lvl="0">
              <a:buFont typeface="Wingdings" pitchFamily="2" charset="2"/>
              <a:buChar char="§"/>
            </a:pPr>
            <a:r>
              <a:rPr lang="en-US" b="1" dirty="0" smtClean="0"/>
              <a:t>Do you know that many children became partisans?</a:t>
            </a:r>
            <a:endParaRPr lang="ru-RU" b="1" dirty="0" smtClean="0"/>
          </a:p>
          <a:p>
            <a:pPr lvl="0">
              <a:buNone/>
            </a:pPr>
            <a:endParaRPr lang="en-US" b="1" dirty="0" smtClean="0"/>
          </a:p>
          <a:p>
            <a:pPr lvl="0">
              <a:buFont typeface="Wingdings" pitchFamily="2" charset="2"/>
              <a:buChar char="§"/>
            </a:pPr>
            <a:r>
              <a:rPr lang="en-US" b="1" dirty="0" smtClean="0"/>
              <a:t>Do you know any heroes of the war?</a:t>
            </a:r>
            <a:endParaRPr lang="ru-RU" b="1" dirty="0" smtClean="0"/>
          </a:p>
          <a:p>
            <a:pPr lvl="0">
              <a:buFont typeface="Wingdings" pitchFamily="2" charset="2"/>
              <a:buChar char="§"/>
            </a:pPr>
            <a:endParaRPr lang="en-US" b="1" dirty="0" smtClean="0"/>
          </a:p>
          <a:p>
            <a:pPr lvl="0">
              <a:buFont typeface="Wingdings" pitchFamily="2" charset="2"/>
              <a:buChar char="§"/>
            </a:pPr>
            <a:r>
              <a:rPr lang="en-US" b="1" dirty="0" smtClean="0"/>
              <a:t>Did any of your relatives take part in the war?</a:t>
            </a:r>
            <a:endParaRPr lang="ru-RU" b="1" dirty="0" smtClean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Autofit/>
          </a:bodyPr>
          <a:lstStyle/>
          <a:p>
            <a:r>
              <a:rPr lang="en-US" sz="3600" dirty="0" err="1" smtClean="0"/>
              <a:t>Zoya</a:t>
            </a:r>
            <a:r>
              <a:rPr lang="en-US" sz="3600" dirty="0" smtClean="0"/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Kosmodemyanskaya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>
                <a:solidFill>
                  <a:schemeClr val="tx1"/>
                </a:solidFill>
              </a:rPr>
              <a:t>1923-1941</a:t>
            </a:r>
            <a:endParaRPr lang="ru-RU" sz="36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309120"/>
          </a:xfrm>
        </p:spPr>
        <p:txBody>
          <a:bodyPr>
            <a:normAutofit/>
          </a:bodyPr>
          <a:lstStyle/>
          <a:p>
            <a:pPr lvl="8">
              <a:buNone/>
            </a:pPr>
            <a:endParaRPr lang="en-US" sz="2800" dirty="0" smtClean="0"/>
          </a:p>
          <a:p>
            <a:pPr lvl="8">
              <a:buNone/>
            </a:pPr>
            <a:r>
              <a:rPr lang="en-US" sz="2000" dirty="0" smtClean="0"/>
              <a:t>“</a:t>
            </a:r>
            <a:r>
              <a:rPr lang="en-US" sz="2000" b="1" i="1" dirty="0" smtClean="0"/>
              <a:t>Here, comrades! Why do you look so gloomy?</a:t>
            </a:r>
          </a:p>
          <a:p>
            <a:pPr lvl="8">
              <a:buNone/>
            </a:pPr>
            <a:r>
              <a:rPr lang="en-US" sz="2000" b="1" i="1" dirty="0" smtClean="0"/>
              <a:t>Be brave… Fight on… fight on!”</a:t>
            </a:r>
            <a:endParaRPr lang="ru-RU" sz="2000" b="1" i="1" dirty="0" smtClean="0"/>
          </a:p>
          <a:p>
            <a:pPr lvl="8">
              <a:buNone/>
            </a:pPr>
            <a:endParaRPr lang="ru-RU" sz="2000" b="1" i="1" dirty="0" smtClean="0"/>
          </a:p>
          <a:p>
            <a:pPr lvl="8">
              <a:buNone/>
            </a:pPr>
            <a:endParaRPr lang="ru-RU" sz="2000" b="1" i="1" dirty="0" smtClean="0"/>
          </a:p>
          <a:p>
            <a:pPr lvl="8">
              <a:buNone/>
            </a:pPr>
            <a:endParaRPr lang="ru-RU" sz="2000" b="1" i="1" dirty="0" smtClean="0"/>
          </a:p>
          <a:p>
            <a:pPr lvl="8">
              <a:buNone/>
            </a:pPr>
            <a:endParaRPr lang="en-US" sz="2000" b="1" i="1" dirty="0" smtClean="0"/>
          </a:p>
          <a:p>
            <a:pPr lvl="8">
              <a:buNone/>
            </a:pPr>
            <a:r>
              <a:rPr lang="en-US" sz="2000" b="1" i="1" dirty="0" smtClean="0"/>
              <a:t>The Hero of the Soviet Union</a:t>
            </a:r>
            <a:endParaRPr lang="ru-RU" sz="2000" b="1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3" y="2000241"/>
            <a:ext cx="1571636" cy="1959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21444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Alexander </a:t>
            </a:r>
            <a:r>
              <a:rPr lang="en-US" dirty="0" err="1" smtClean="0"/>
              <a:t>Kosmodemyanskiy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>
                <a:solidFill>
                  <a:schemeClr val="tx1"/>
                </a:solidFill>
              </a:rPr>
              <a:t>1925-1945</a:t>
            </a:r>
            <a:endParaRPr lang="ru-RU" sz="3100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214678" y="2071679"/>
            <a:ext cx="1767018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-1285916" y="5143512"/>
            <a:ext cx="80724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8">
              <a:buNone/>
            </a:pPr>
            <a:r>
              <a:rPr lang="en-US" sz="2000" b="1" i="1" dirty="0" smtClean="0"/>
              <a:t>The Hero of the Soviet Union</a:t>
            </a:r>
            <a:endParaRPr lang="ru-RU" sz="2000" b="1" i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Active  Words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en-US" b="1" dirty="0" smtClean="0"/>
              <a:t>Fascist</a:t>
            </a:r>
          </a:p>
          <a:p>
            <a:pPr>
              <a:buFont typeface="Courier New" pitchFamily="49" charset="0"/>
              <a:buChar char="o"/>
            </a:pPr>
            <a:r>
              <a:rPr lang="en-US" b="1" dirty="0" smtClean="0"/>
              <a:t>Soldier</a:t>
            </a:r>
          </a:p>
          <a:p>
            <a:pPr>
              <a:buFont typeface="Courier New" pitchFamily="49" charset="0"/>
              <a:buChar char="o"/>
            </a:pPr>
            <a:r>
              <a:rPr lang="en-US" b="1" dirty="0" smtClean="0"/>
              <a:t>Enemy</a:t>
            </a:r>
          </a:p>
          <a:p>
            <a:pPr>
              <a:buFont typeface="Courier New" pitchFamily="49" charset="0"/>
              <a:buChar char="o"/>
            </a:pPr>
            <a:r>
              <a:rPr lang="en-US" b="1" dirty="0" smtClean="0"/>
              <a:t>Battlefield</a:t>
            </a:r>
          </a:p>
          <a:p>
            <a:pPr>
              <a:buFont typeface="Courier New" pitchFamily="49" charset="0"/>
              <a:buChar char="o"/>
            </a:pPr>
            <a:r>
              <a:rPr lang="en-US" b="1" dirty="0" smtClean="0"/>
              <a:t>Destroy</a:t>
            </a:r>
          </a:p>
          <a:p>
            <a:pPr>
              <a:buFont typeface="Courier New" pitchFamily="49" charset="0"/>
              <a:buChar char="o"/>
            </a:pPr>
            <a:r>
              <a:rPr lang="en-US" b="1" dirty="0" smtClean="0"/>
              <a:t>village</a:t>
            </a: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71934" y="1571612"/>
            <a:ext cx="4357718" cy="4525963"/>
          </a:xfrm>
        </p:spPr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en-US" b="1" dirty="0" smtClean="0"/>
              <a:t>Torture – </a:t>
            </a:r>
            <a:r>
              <a:rPr lang="ru-RU" dirty="0" smtClean="0"/>
              <a:t>пытать</a:t>
            </a:r>
            <a:endParaRPr lang="en-US" dirty="0" smtClean="0"/>
          </a:p>
          <a:p>
            <a:pPr>
              <a:buFont typeface="Courier New" pitchFamily="49" charset="0"/>
              <a:buChar char="o"/>
            </a:pPr>
            <a:r>
              <a:rPr lang="en-US" b="1" dirty="0" smtClean="0"/>
              <a:t>Fear - </a:t>
            </a:r>
            <a:r>
              <a:rPr lang="ru-RU" dirty="0" smtClean="0"/>
              <a:t>страх</a:t>
            </a:r>
            <a:endParaRPr lang="en-US" dirty="0" smtClean="0"/>
          </a:p>
          <a:p>
            <a:pPr>
              <a:buFont typeface="Courier New" pitchFamily="49" charset="0"/>
              <a:buChar char="o"/>
            </a:pPr>
            <a:r>
              <a:rPr lang="en-US" b="1" dirty="0" smtClean="0"/>
              <a:t>Pseudonym</a:t>
            </a:r>
          </a:p>
          <a:p>
            <a:pPr>
              <a:buFont typeface="Courier New" pitchFamily="49" charset="0"/>
              <a:buChar char="o"/>
            </a:pPr>
            <a:r>
              <a:rPr lang="en-US" b="1" dirty="0" smtClean="0"/>
              <a:t>Barefoot - </a:t>
            </a:r>
            <a:r>
              <a:rPr lang="ru-RU" dirty="0" smtClean="0"/>
              <a:t>босиком</a:t>
            </a:r>
            <a:endParaRPr lang="en-US" dirty="0" smtClean="0"/>
          </a:p>
          <a:p>
            <a:pPr>
              <a:buFont typeface="Courier New" pitchFamily="49" charset="0"/>
              <a:buChar char="o"/>
            </a:pPr>
            <a:r>
              <a:rPr lang="en-US" b="1" dirty="0" smtClean="0"/>
              <a:t>Unclad – </a:t>
            </a:r>
            <a:r>
              <a:rPr lang="ru-RU" dirty="0" smtClean="0"/>
              <a:t>раздетый</a:t>
            </a:r>
            <a:endParaRPr lang="en-US" dirty="0" smtClean="0"/>
          </a:p>
          <a:p>
            <a:pPr>
              <a:buFont typeface="Courier New" pitchFamily="49" charset="0"/>
              <a:buChar char="o"/>
            </a:pPr>
            <a:r>
              <a:rPr lang="en-US" b="1" dirty="0" smtClean="0"/>
              <a:t>Scaffold - </a:t>
            </a:r>
            <a:r>
              <a:rPr lang="ru-RU" dirty="0" smtClean="0"/>
              <a:t>виселица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28638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en-US" sz="1600" dirty="0" smtClean="0">
                <a:solidFill>
                  <a:schemeClr val="tx1"/>
                </a:solidFill>
                <a:effectLst/>
              </a:rPr>
              <a:t>"Tanya" by </a:t>
            </a:r>
            <a:r>
              <a:rPr lang="en-US" sz="1600" dirty="0" err="1" smtClean="0">
                <a:solidFill>
                  <a:schemeClr val="tx1"/>
                </a:solidFill>
                <a:effectLst/>
              </a:rPr>
              <a:t>Kukrynikses</a:t>
            </a:r>
            <a:r>
              <a:rPr lang="en-US" sz="1600" dirty="0" smtClean="0">
                <a:solidFill>
                  <a:schemeClr val="tx1"/>
                </a:solidFill>
                <a:effectLst/>
              </a:rPr>
              <a:t> (Mikhail </a:t>
            </a:r>
            <a:r>
              <a:rPr lang="en-US" sz="1600" dirty="0" err="1" smtClean="0">
                <a:solidFill>
                  <a:schemeClr val="tx1"/>
                </a:solidFill>
                <a:effectLst/>
              </a:rPr>
              <a:t>Kupriyanov</a:t>
            </a:r>
            <a:r>
              <a:rPr lang="en-US" sz="1600" dirty="0" smtClean="0">
                <a:solidFill>
                  <a:schemeClr val="tx1"/>
                </a:solidFill>
                <a:effectLst/>
              </a:rPr>
              <a:t>, </a:t>
            </a:r>
            <a:r>
              <a:rPr lang="en-US" sz="1600" dirty="0" err="1" smtClean="0">
                <a:solidFill>
                  <a:schemeClr val="tx1"/>
                </a:solidFill>
                <a:effectLst/>
              </a:rPr>
              <a:t>Porfiriy</a:t>
            </a:r>
            <a:r>
              <a:rPr lang="en-US" sz="1600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effectLst/>
              </a:rPr>
              <a:t>Krylov</a:t>
            </a:r>
            <a:r>
              <a:rPr lang="en-US" sz="1600" dirty="0" smtClean="0">
                <a:solidFill>
                  <a:schemeClr val="tx1"/>
                </a:solidFill>
                <a:effectLst/>
              </a:rPr>
              <a:t> and </a:t>
            </a:r>
            <a:r>
              <a:rPr lang="en-US" sz="1600" dirty="0" err="1" smtClean="0">
                <a:solidFill>
                  <a:schemeClr val="tx1"/>
                </a:solidFill>
                <a:effectLst/>
              </a:rPr>
              <a:t>Nikolay</a:t>
            </a:r>
            <a:r>
              <a:rPr lang="en-US" sz="1600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effectLst/>
              </a:rPr>
              <a:t>Sokolov</a:t>
            </a:r>
            <a:r>
              <a:rPr lang="en-US" sz="1600" dirty="0" smtClean="0">
                <a:solidFill>
                  <a:schemeClr val="tx1"/>
                </a:solidFill>
                <a:effectLst/>
              </a:rPr>
              <a:t>), 1942-1947.</a:t>
            </a:r>
            <a:br>
              <a:rPr lang="en-US" sz="1600" dirty="0" smtClean="0">
                <a:solidFill>
                  <a:schemeClr val="tx1"/>
                </a:solidFill>
                <a:effectLst/>
              </a:rPr>
            </a:br>
            <a:r>
              <a:rPr lang="en-US" sz="1600" dirty="0" smtClean="0">
                <a:solidFill>
                  <a:schemeClr val="tx1"/>
                </a:solidFill>
                <a:effectLst/>
              </a:rPr>
              <a:t>This painting is currently held by the </a:t>
            </a:r>
            <a:r>
              <a:rPr lang="en-US" sz="1600" dirty="0" err="1" smtClean="0">
                <a:solidFill>
                  <a:schemeClr val="tx1"/>
                </a:solidFill>
                <a:effectLst/>
              </a:rPr>
              <a:t>Tretyakov</a:t>
            </a:r>
            <a:r>
              <a:rPr lang="en-US" sz="1600" dirty="0" smtClean="0">
                <a:solidFill>
                  <a:schemeClr val="tx1"/>
                </a:solidFill>
                <a:effectLst/>
              </a:rPr>
              <a:t> Gallery in Moscow</a:t>
            </a:r>
            <a:r>
              <a:rPr lang="en-US" sz="1800" dirty="0" smtClean="0">
                <a:solidFill>
                  <a:schemeClr val="tx1"/>
                </a:solidFill>
              </a:rPr>
              <a:t>.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928926" y="1500174"/>
            <a:ext cx="3643338" cy="2547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1543</TotalTime>
  <Words>515</Words>
  <Application>Microsoft Office PowerPoint</Application>
  <PresentationFormat>Экран (4:3)</PresentationFormat>
  <Paragraphs>178</Paragraphs>
  <Slides>36</Slides>
  <Notes>36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Апекс</vt:lpstr>
      <vt:lpstr> </vt:lpstr>
      <vt:lpstr>Young  Heroes  of    the War</vt:lpstr>
      <vt:lpstr>Слайд 3</vt:lpstr>
      <vt:lpstr>Do you know…?</vt:lpstr>
      <vt:lpstr>Слайд 5</vt:lpstr>
      <vt:lpstr>Zoya Kosmodemyanskaya 1923-1941</vt:lpstr>
      <vt:lpstr>Alexander Kosmodemyanskiy 1925-1945</vt:lpstr>
      <vt:lpstr>Active  Words </vt:lpstr>
      <vt:lpstr>"Tanya" by Kukrynikses (Mikhail Kupriyanov, Porfiriy Krylov and Nikolay Sokolov), 1942-1947. This painting is currently held by the Tretyakov Gallery in Moscow.</vt:lpstr>
      <vt:lpstr>Zoya’s  school</vt:lpstr>
      <vt:lpstr>School  museum</vt:lpstr>
      <vt:lpstr>Some exhibits</vt:lpstr>
      <vt:lpstr>Слайд 13</vt:lpstr>
      <vt:lpstr>Petrishchevo</vt:lpstr>
      <vt:lpstr>Слайд 15</vt:lpstr>
      <vt:lpstr>Слайд 16</vt:lpstr>
      <vt:lpstr>Слайд 17</vt:lpstr>
      <vt:lpstr>Awards 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Young Heroes Marat Kazey</vt:lpstr>
      <vt:lpstr>Valentin Kotik</vt:lpstr>
      <vt:lpstr>Volodya Dubinin</vt:lpstr>
      <vt:lpstr>Lyonya Golikov</vt:lpstr>
      <vt:lpstr>Zinaida Portnova</vt:lpstr>
      <vt:lpstr>Listening</vt:lpstr>
      <vt:lpstr> </vt:lpstr>
      <vt:lpstr>Слайд 35</vt:lpstr>
      <vt:lpstr>Thank you for the lesson</vt:lpstr>
    </vt:vector>
  </TitlesOfParts>
  <Company>Users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XTreme</dc:creator>
  <cp:lastModifiedBy>XTreme</cp:lastModifiedBy>
  <cp:revision>166</cp:revision>
  <dcterms:created xsi:type="dcterms:W3CDTF">2009-11-17T15:34:31Z</dcterms:created>
  <dcterms:modified xsi:type="dcterms:W3CDTF">2009-12-29T18:47:16Z</dcterms:modified>
</cp:coreProperties>
</file>