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Арифметическая прогрессия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a_LCDNovaObl" pitchFamily="34" charset="-52"/>
              </a:rPr>
              <a:t>Числовая последовательность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baseline="-25000" dirty="0" smtClean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,а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,а</a:t>
            </a:r>
            <a:r>
              <a:rPr lang="ru-RU" baseline="-25000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,…а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,..</a:t>
            </a:r>
            <a:r>
              <a:rPr lang="en-US" baseline="-25000" dirty="0" smtClean="0"/>
              <a:t> </a:t>
            </a:r>
            <a:endParaRPr lang="ru-RU" baseline="-25000" dirty="0" smtClean="0"/>
          </a:p>
          <a:p>
            <a:pPr>
              <a:buFont typeface="Wingdings" pitchFamily="2" charset="2"/>
              <a:buNone/>
            </a:pPr>
            <a:r>
              <a:rPr lang="ru-RU" baseline="-25000" dirty="0" smtClean="0">
                <a:latin typeface="a_LCDNovaObl" pitchFamily="34" charset="-52"/>
              </a:rPr>
              <a:t>называется </a:t>
            </a:r>
            <a:r>
              <a:rPr lang="ru-RU" sz="4400" baseline="-25000" dirty="0" smtClean="0">
                <a:solidFill>
                  <a:srgbClr val="FF0000"/>
                </a:solidFill>
                <a:latin typeface="a_LCDNovaObl" pitchFamily="34" charset="-52"/>
              </a:rPr>
              <a:t>арифметической прогрессией</a:t>
            </a:r>
            <a:r>
              <a:rPr lang="ru-RU" sz="4400" baseline="-25000" dirty="0" smtClean="0">
                <a:latin typeface="a_LCDNovaObl" pitchFamily="34" charset="-52"/>
              </a:rPr>
              <a:t>,</a:t>
            </a:r>
            <a:r>
              <a:rPr lang="ru-RU" sz="4400" baseline="-25000" dirty="0" smtClean="0">
                <a:solidFill>
                  <a:srgbClr val="FF0000"/>
                </a:solidFill>
                <a:latin typeface="a_LCDNovaObl" pitchFamily="34" charset="-5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baseline="-25000" dirty="0" smtClean="0">
                <a:latin typeface="a_LCDNovaObl" pitchFamily="34" charset="-52"/>
              </a:rPr>
              <a:t>если 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a_LCDNovaObl" pitchFamily="34" charset="-52"/>
              </a:rPr>
              <a:t>для </a:t>
            </a:r>
            <a:r>
              <a:rPr lang="ru-RU" dirty="0" smtClean="0">
                <a:latin typeface="a_LCDNovaObl" pitchFamily="34" charset="-52"/>
              </a:rPr>
              <a:t>всех натуральных </a:t>
            </a:r>
            <a:r>
              <a:rPr lang="en-US" dirty="0" smtClean="0"/>
              <a:t>n</a:t>
            </a:r>
            <a:endParaRPr lang="ru-RU" dirty="0" smtClean="0">
              <a:latin typeface="a_LCDNovaObl" pitchFamily="34" charset="-52"/>
            </a:endParaRP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a_LCDNovaObl" pitchFamily="34" charset="-52"/>
              </a:rPr>
              <a:t>                 </a:t>
            </a:r>
            <a:r>
              <a:rPr lang="ru-RU" dirty="0" smtClean="0">
                <a:latin typeface="a_LCDNovaObl" pitchFamily="34" charset="-52"/>
              </a:rPr>
              <a:t>выполняется равенство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n+1</a:t>
            </a:r>
            <a:r>
              <a:rPr lang="en-US" dirty="0" smtClean="0">
                <a:solidFill>
                  <a:srgbClr val="FF0000"/>
                </a:solidFill>
              </a:rPr>
              <a:t>= a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+ d</a:t>
            </a:r>
            <a:endParaRPr lang="ru-RU" dirty="0" smtClean="0">
              <a:latin typeface="a_LCDNovaObl" pitchFamily="34" charset="-52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Формула </a:t>
            </a:r>
            <a:r>
              <a:rPr lang="en-US" dirty="0" smtClean="0"/>
              <a:t>n</a:t>
            </a:r>
            <a:r>
              <a:rPr lang="ru-RU" dirty="0" smtClean="0"/>
              <a:t>-го члена </a:t>
            </a:r>
            <a:br>
              <a:rPr lang="ru-RU" dirty="0" smtClean="0"/>
            </a:br>
            <a:r>
              <a:rPr lang="ru-RU" baseline="-25000" dirty="0" smtClean="0">
                <a:solidFill>
                  <a:srgbClr val="FF0000"/>
                </a:solidFill>
              </a:rPr>
              <a:t>арифметической прогрессии</a:t>
            </a:r>
            <a:r>
              <a:rPr lang="ru-RU" baseline="-250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</a:t>
            </a:r>
            <a:r>
              <a:rPr lang="en-US" sz="4800" b="1" baseline="-25000" dirty="0" smtClean="0">
                <a:solidFill>
                  <a:srgbClr val="FF0000"/>
                </a:solidFill>
              </a:rPr>
              <a:t>n</a:t>
            </a:r>
            <a:r>
              <a:rPr lang="en-US" sz="4800" b="1" dirty="0" smtClean="0">
                <a:solidFill>
                  <a:srgbClr val="FF0000"/>
                </a:solidFill>
              </a:rPr>
              <a:t>=a</a:t>
            </a:r>
            <a:r>
              <a:rPr lang="en-US" sz="48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4800" b="1" dirty="0" smtClean="0">
                <a:solidFill>
                  <a:srgbClr val="FF0000"/>
                </a:solidFill>
              </a:rPr>
              <a:t>+(</a:t>
            </a:r>
            <a:r>
              <a:rPr lang="en-US" sz="4800" b="1" dirty="0" smtClean="0">
                <a:solidFill>
                  <a:srgbClr val="FF0000"/>
                </a:solidFill>
              </a:rPr>
              <a:t>n-1)d</a:t>
            </a:r>
            <a:r>
              <a:rPr lang="ru-RU" sz="4800" b="1" dirty="0" smtClean="0"/>
              <a:t>,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en-US" sz="2800" b="1" dirty="0" smtClean="0"/>
              <a:t>d</a:t>
            </a:r>
            <a:r>
              <a:rPr lang="ru-RU" sz="2800" b="1" dirty="0" smtClean="0"/>
              <a:t> – разность арифметической прогрессии.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Найти а</a:t>
            </a:r>
            <a:r>
              <a:rPr lang="ru-RU" baseline="-25000" dirty="0" smtClean="0"/>
              <a:t>14</a:t>
            </a:r>
            <a:r>
              <a:rPr lang="ru-RU" dirty="0" smtClean="0"/>
              <a:t> , если а</a:t>
            </a:r>
            <a:r>
              <a:rPr lang="ru-RU" baseline="-25000" dirty="0" smtClean="0"/>
              <a:t>1</a:t>
            </a:r>
            <a:r>
              <a:rPr lang="ru-RU" dirty="0" smtClean="0"/>
              <a:t>=15 и </a:t>
            </a:r>
            <a:r>
              <a:rPr lang="en-US" dirty="0" smtClean="0"/>
              <a:t>d</a:t>
            </a:r>
            <a:r>
              <a:rPr lang="ru-RU" dirty="0" smtClean="0"/>
              <a:t>=-3.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=a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+(</a:t>
            </a:r>
            <a:r>
              <a:rPr lang="en-US" b="1" dirty="0" smtClean="0">
                <a:solidFill>
                  <a:srgbClr val="FF0000"/>
                </a:solidFill>
              </a:rPr>
              <a:t>n-1)d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14 </a:t>
            </a:r>
            <a:r>
              <a:rPr lang="ru-RU" dirty="0" smtClean="0"/>
              <a:t>= 15 + (14-1)(-3)=-24</a:t>
            </a:r>
          </a:p>
          <a:p>
            <a:pPr>
              <a:buNone/>
            </a:pPr>
            <a:r>
              <a:rPr lang="ru-RU" dirty="0" smtClean="0"/>
              <a:t>Ответ: -24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26095"/>
          </a:xfrm>
        </p:spPr>
        <p:txBody>
          <a:bodyPr/>
          <a:lstStyle/>
          <a:p>
            <a:r>
              <a:rPr lang="ru-RU" dirty="0" smtClean="0"/>
              <a:t>2) Найти двадцать первый член арифметической прогрессии: 2, 6, 10…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= 2; </a:t>
            </a:r>
            <a:r>
              <a:rPr lang="en-US" dirty="0" smtClean="0"/>
              <a:t>d=6-2=4</a:t>
            </a:r>
            <a:r>
              <a:rPr lang="ru-RU" dirty="0" smtClean="0"/>
              <a:t>; </a:t>
            </a:r>
            <a:r>
              <a:rPr lang="en-US" dirty="0" smtClean="0"/>
              <a:t>n</a:t>
            </a:r>
            <a:r>
              <a:rPr lang="ru-RU" dirty="0" smtClean="0"/>
              <a:t>=21.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=a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+(n-1)d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21</a:t>
            </a:r>
            <a:r>
              <a:rPr lang="ru-RU" dirty="0" smtClean="0"/>
              <a:t>=2+(21-1)•4=82</a:t>
            </a:r>
          </a:p>
          <a:p>
            <a:pPr>
              <a:buNone/>
            </a:pPr>
            <a:r>
              <a:rPr lang="ru-RU" dirty="0" smtClean="0"/>
              <a:t>Ответ: 82.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 smtClean="0"/>
              <a:t>3) Является ли число 40 членом арифметической прогрессии: -2; 1…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=-2; </a:t>
            </a:r>
            <a:r>
              <a:rPr lang="en-US" dirty="0" smtClean="0"/>
              <a:t>d</a:t>
            </a:r>
            <a:r>
              <a:rPr lang="ru-RU" dirty="0" smtClean="0"/>
              <a:t>=1-(-2)=3; а</a:t>
            </a:r>
            <a:r>
              <a:rPr lang="en-US" baseline="-25000" dirty="0" smtClean="0"/>
              <a:t>n</a:t>
            </a:r>
            <a:r>
              <a:rPr lang="ru-RU" dirty="0" smtClean="0"/>
              <a:t>=40.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=a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+(n-1)d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40=-2+(</a:t>
            </a:r>
            <a:r>
              <a:rPr lang="en-US" dirty="0" smtClean="0"/>
              <a:t>n</a:t>
            </a:r>
            <a:r>
              <a:rPr lang="ru-RU" dirty="0" smtClean="0"/>
              <a:t>-1)•3</a:t>
            </a:r>
          </a:p>
          <a:p>
            <a:pPr>
              <a:buNone/>
            </a:pPr>
            <a:r>
              <a:rPr lang="ru-RU" dirty="0" smtClean="0"/>
              <a:t>40=-5+3</a:t>
            </a: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3n</a:t>
            </a:r>
            <a:r>
              <a:rPr lang="ru-RU" dirty="0" smtClean="0"/>
              <a:t>=45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=15 – натуральное</a:t>
            </a:r>
          </a:p>
          <a:p>
            <a:pPr>
              <a:buNone/>
            </a:pPr>
            <a:r>
              <a:rPr lang="ru-RU" dirty="0" smtClean="0"/>
              <a:t>Ответ: является.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4)Найти </a:t>
            </a: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 и  разность арифметической прогрессии, если а</a:t>
            </a:r>
            <a:r>
              <a:rPr lang="ru-RU" baseline="-25000" dirty="0" smtClean="0"/>
              <a:t>5</a:t>
            </a:r>
            <a:r>
              <a:rPr lang="ru-RU" dirty="0" smtClean="0"/>
              <a:t>=13 и а</a:t>
            </a:r>
            <a:r>
              <a:rPr lang="ru-RU" baseline="-25000" dirty="0" smtClean="0"/>
              <a:t>7</a:t>
            </a:r>
            <a:r>
              <a:rPr lang="ru-RU" dirty="0" smtClean="0"/>
              <a:t>=17.</a:t>
            </a:r>
          </a:p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=a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+(n-1)d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5</a:t>
            </a:r>
            <a:r>
              <a:rPr lang="ru-RU" dirty="0" smtClean="0"/>
              <a:t>=а</a:t>
            </a:r>
            <a:r>
              <a:rPr lang="ru-RU" baseline="-25000" dirty="0" smtClean="0"/>
              <a:t>1</a:t>
            </a:r>
            <a:r>
              <a:rPr lang="ru-RU" dirty="0" smtClean="0"/>
              <a:t>+4</a:t>
            </a:r>
            <a:r>
              <a:rPr lang="en-US" dirty="0" smtClean="0"/>
              <a:t>d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7</a:t>
            </a:r>
            <a:r>
              <a:rPr lang="ru-RU" dirty="0" smtClean="0"/>
              <a:t>=а</a:t>
            </a:r>
            <a:r>
              <a:rPr lang="ru-RU" baseline="-25000" dirty="0" smtClean="0"/>
              <a:t>1</a:t>
            </a:r>
            <a:r>
              <a:rPr lang="ru-RU" dirty="0" smtClean="0"/>
              <a:t>+6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+4</a:t>
            </a:r>
            <a:r>
              <a:rPr lang="en-US" dirty="0" smtClean="0"/>
              <a:t>d</a:t>
            </a:r>
            <a:r>
              <a:rPr lang="ru-RU" dirty="0" smtClean="0"/>
              <a:t>=13;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+6</a:t>
            </a:r>
            <a:r>
              <a:rPr lang="en-US" dirty="0" smtClean="0"/>
              <a:t>d</a:t>
            </a:r>
            <a:r>
              <a:rPr lang="ru-RU" dirty="0" smtClean="0"/>
              <a:t>=17.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Откуда </a:t>
            </a:r>
            <a:r>
              <a:rPr lang="en-US" dirty="0" smtClean="0"/>
              <a:t>d=2 </a:t>
            </a:r>
            <a:r>
              <a:rPr lang="ru-RU" dirty="0" smtClean="0"/>
              <a:t>и а</a:t>
            </a:r>
            <a:r>
              <a:rPr lang="ru-RU" baseline="-25000" dirty="0" smtClean="0"/>
              <a:t>1</a:t>
            </a:r>
            <a:r>
              <a:rPr lang="ru-RU" dirty="0" smtClean="0"/>
              <a:t>=5.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285720" y="2786058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85720" y="3929066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</TotalTime>
  <Words>207</Words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Арифметическая прогрессия</vt:lpstr>
      <vt:lpstr>Определение.</vt:lpstr>
      <vt:lpstr>Формула n-го члена  арифметической прогрессии.</vt:lpstr>
      <vt:lpstr>Примеры: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прогрессия</dc:title>
  <cp:lastModifiedBy>роман</cp:lastModifiedBy>
  <cp:revision>5</cp:revision>
  <dcterms:modified xsi:type="dcterms:W3CDTF">2009-12-29T06:05:45Z</dcterms:modified>
</cp:coreProperties>
</file>