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67" r:id="rId5"/>
    <p:sldId id="273" r:id="rId6"/>
    <p:sldId id="270" r:id="rId7"/>
    <p:sldId id="274" r:id="rId8"/>
    <p:sldId id="271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ECFF"/>
    <a:srgbClr val="3333CC"/>
    <a:srgbClr val="0000CC"/>
    <a:srgbClr val="99CCFF"/>
    <a:srgbClr val="6666FF"/>
    <a:srgbClr val="FFFF00"/>
    <a:srgbClr val="006600"/>
    <a:srgbClr val="FF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68AC67-568E-42E7-9235-0B342BD944BF}" type="datetimeFigureOut">
              <a:rPr lang="ru-RU" smtClean="0"/>
              <a:pPr/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2743E1-F6AA-4BA5-906B-6258AD949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image" Target="../media/image5.png"/><Relationship Id="rId5" Type="http://schemas.openxmlformats.org/officeDocument/2006/relationships/slide" Target="slide8.xml"/><Relationship Id="rId10" Type="http://schemas.openxmlformats.org/officeDocument/2006/relationships/slide" Target="slide10.xml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500570"/>
            <a:ext cx="5786478" cy="1500198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АВТОР: 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800" i="1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Дорофеева </a:t>
            </a:r>
            <a:r>
              <a:rPr lang="ru-RU" sz="1800" i="1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Марина Юрьевна,</a:t>
            </a:r>
            <a:endParaRPr lang="ru-RU" sz="1800" i="1" dirty="0" smtClean="0">
              <a:solidFill>
                <a:srgbClr val="C0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3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Учитель начальных классов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300" dirty="0" err="1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Моу</a:t>
            </a:r>
            <a:r>
              <a:rPr lang="ru-RU" sz="13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СОШ №</a:t>
            </a:r>
            <a:r>
              <a:rPr lang="ru-RU" sz="13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1300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,Г.Салехард, ЯНАО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endParaRPr lang="ru-RU" sz="1400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9933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314327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ИНТЕЛЛЕКТУАЛЬНАЯ</a:t>
            </a:r>
            <a:br>
              <a:rPr lang="ru-RU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ИГРА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89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ПОЛЕ</a:t>
            </a:r>
            <a:r>
              <a:rPr lang="ru-RU" sz="80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89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ЧУДЕС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4000504"/>
            <a:ext cx="3071834" cy="2073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Катины рисунки\ПРАЗДНИКИ\НОВЫЙ ГОД\sneg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143750" cy="20383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357430"/>
            <a:ext cx="86315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Новым 2010 годом,</a:t>
            </a:r>
          </a:p>
          <a:p>
            <a:pPr algn="ctr"/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орогие ребята!</a:t>
            </a:r>
            <a:endParaRPr lang="ru-RU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C:\Users\User\Pictures\Катины рисунки\ПРАЗДНИКИ\НОВЫЙ ГОД\elky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000504"/>
            <a:ext cx="2214578" cy="2442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928794" y="1214422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1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5" name="Ромб 4">
            <a:hlinkClick r:id="rId3" action="ppaction://hlinksldjump"/>
          </p:cNvPr>
          <p:cNvSpPr/>
          <p:nvPr/>
        </p:nvSpPr>
        <p:spPr>
          <a:xfrm>
            <a:off x="1928794" y="214290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1928794" y="2857496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2</a:t>
            </a:r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 ТУР</a:t>
            </a: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1928794" y="4572008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3</a:t>
            </a:r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 ТУР</a:t>
            </a:r>
          </a:p>
        </p:txBody>
      </p:sp>
      <p:sp>
        <p:nvSpPr>
          <p:cNvPr id="15" name="Рамка 14">
            <a:hlinkClick r:id="rId6" action="ppaction://hlinksldjump"/>
          </p:cNvPr>
          <p:cNvSpPr/>
          <p:nvPr/>
        </p:nvSpPr>
        <p:spPr>
          <a:xfrm>
            <a:off x="1928794" y="5429264"/>
            <a:ext cx="5143536" cy="571504"/>
          </a:xfrm>
          <a:prstGeom prst="fram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Ф  И  Н  А  Л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pic>
        <p:nvPicPr>
          <p:cNvPr id="2050" name="Picture 2" descr="C:\Users\User\Pictures\Катины рисунки\ПРАЗДНИКИ\НОВЫЙ ГОД\kolokol2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746312" cy="6357932"/>
          </a:xfrm>
          <a:prstGeom prst="rect">
            <a:avLst/>
          </a:prstGeom>
          <a:noFill/>
        </p:spPr>
      </p:pic>
      <p:pic>
        <p:nvPicPr>
          <p:cNvPr id="19" name="Picture 2" descr="C:\Users\User\Pictures\Катины рисунки\ПРАЗДНИКИ\НОВЫЙ ГОД\kolokol2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7286644" y="0"/>
            <a:ext cx="1746312" cy="6357932"/>
          </a:xfrm>
          <a:prstGeom prst="rect">
            <a:avLst/>
          </a:prstGeom>
          <a:noFill/>
        </p:spPr>
      </p:pic>
      <p:sp>
        <p:nvSpPr>
          <p:cNvPr id="20" name="Ромб 19">
            <a:hlinkClick r:id="rId8" action="ppaction://hlinksldjump"/>
          </p:cNvPr>
          <p:cNvSpPr/>
          <p:nvPr/>
        </p:nvSpPr>
        <p:spPr>
          <a:xfrm>
            <a:off x="1928794" y="1857364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28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sp>
        <p:nvSpPr>
          <p:cNvPr id="21" name="Ромб 20">
            <a:hlinkClick r:id="rId9" action="ppaction://hlinksldjump"/>
          </p:cNvPr>
          <p:cNvSpPr/>
          <p:nvPr/>
        </p:nvSpPr>
        <p:spPr>
          <a:xfrm>
            <a:off x="1928794" y="350043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28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sp>
        <p:nvSpPr>
          <p:cNvPr id="25" name="Пятно 1 24">
            <a:hlinkClick r:id="rId10" action="ppaction://hlinksldjump"/>
          </p:cNvPr>
          <p:cNvSpPr/>
          <p:nvPr/>
        </p:nvSpPr>
        <p:spPr>
          <a:xfrm>
            <a:off x="7215206" y="5786454"/>
            <a:ext cx="1785918" cy="1071546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6600"/>
                </a:solidFill>
              </a:rPr>
              <a:t>В</a:t>
            </a:r>
            <a:r>
              <a:rPr lang="ru-RU" b="1" dirty="0" smtClean="0">
                <a:solidFill>
                  <a:srgbClr val="006600"/>
                </a:solidFill>
              </a:rPr>
              <a:t>ыход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12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771464" y="243946"/>
            <a:ext cx="650447" cy="439029"/>
          </a:xfrm>
          <a:prstGeom prst="rect">
            <a:avLst/>
          </a:prstGeom>
          <a:noFill/>
        </p:spPr>
      </p:pic>
      <p:pic>
        <p:nvPicPr>
          <p:cNvPr id="22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221891" y="1244076"/>
            <a:ext cx="650447" cy="439029"/>
          </a:xfrm>
          <a:prstGeom prst="rect">
            <a:avLst/>
          </a:prstGeom>
          <a:noFill/>
        </p:spPr>
      </p:pic>
      <p:pic>
        <p:nvPicPr>
          <p:cNvPr id="23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700025" y="1887019"/>
            <a:ext cx="650447" cy="439029"/>
          </a:xfrm>
          <a:prstGeom prst="rect">
            <a:avLst/>
          </a:prstGeom>
          <a:noFill/>
        </p:spPr>
      </p:pic>
      <p:pic>
        <p:nvPicPr>
          <p:cNvPr id="24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199959" y="2887151"/>
            <a:ext cx="650447" cy="439029"/>
          </a:xfrm>
          <a:prstGeom prst="rect">
            <a:avLst/>
          </a:prstGeom>
          <a:noFill/>
        </p:spPr>
      </p:pic>
      <p:pic>
        <p:nvPicPr>
          <p:cNvPr id="2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721957" y="3530092"/>
            <a:ext cx="650447" cy="439029"/>
          </a:xfrm>
          <a:prstGeom prst="rect">
            <a:avLst/>
          </a:prstGeom>
          <a:noFill/>
        </p:spPr>
      </p:pic>
      <p:pic>
        <p:nvPicPr>
          <p:cNvPr id="27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3199960" y="4601661"/>
            <a:ext cx="650447" cy="439029"/>
          </a:xfrm>
          <a:prstGeom prst="rect">
            <a:avLst/>
          </a:prstGeom>
          <a:noFill/>
        </p:spPr>
      </p:pic>
      <p:pic>
        <p:nvPicPr>
          <p:cNvPr id="28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353363" flipH="1">
            <a:off x="2557018" y="5458918"/>
            <a:ext cx="650447" cy="4390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2143108" y="28572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pic>
        <p:nvPicPr>
          <p:cNvPr id="5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3363" flipH="1">
            <a:off x="273662" y="376013"/>
            <a:ext cx="1500198" cy="1012582"/>
          </a:xfrm>
          <a:prstGeom prst="rect">
            <a:avLst/>
          </a:prstGeom>
          <a:noFill/>
        </p:spPr>
      </p:pic>
      <p:pic>
        <p:nvPicPr>
          <p:cNvPr id="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637">
            <a:off x="7512984" y="376014"/>
            <a:ext cx="1500198" cy="101258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42844" y="1428736"/>
            <a:ext cx="8643998" cy="47863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428736"/>
            <a:ext cx="8858312" cy="4786346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По распоряжению какого царя мы встречаем Новый год на Руси 1 января?</a:t>
            </a: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Когда до этого указа в России отмечали Новый год?</a:t>
            </a: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В какой стране появился обычай украшать ёлки?</a:t>
            </a:r>
          </a:p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>
              <a:solidFill>
                <a:srgbClr val="0066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2357430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Пётр </a:t>
            </a:r>
            <a:r>
              <a:rPr lang="en-US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58016" y="2428868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364331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сентября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29454" y="3714752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500063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Германии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29454" y="5072074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5" name="Пятно 1 24">
            <a:hlinkClick r:id="rId3" action="ppaction://hlinksldjump"/>
          </p:cNvPr>
          <p:cNvSpPr/>
          <p:nvPr/>
        </p:nvSpPr>
        <p:spPr>
          <a:xfrm>
            <a:off x="2000232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5" grpId="0" animBg="1"/>
      <p:bldP spid="16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214290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1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Я</a:t>
            </a:r>
            <a:endParaRPr lang="ru-RU" sz="5400" b="1" dirty="0">
              <a:solidFill>
                <a:srgbClr val="000099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-82750" y="149093"/>
            <a:ext cx="9317912" cy="2351213"/>
            <a:chOff x="-277736" y="77655"/>
            <a:chExt cx="9317912" cy="23512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785785" y="714356"/>
              <a:ext cx="7286676" cy="1714512"/>
              <a:chOff x="2750636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13" name="7-конечная звезда 12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ятно 1 19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ятно 1 20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ятно 1 21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7-конечная звезда 22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7-конечная звезда 23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ятно 1 24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но 1 25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но 1 26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7-конечная звезда 27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750636" y="2071678"/>
                <a:ext cx="5729694" cy="785818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000099"/>
                    </a:solidFill>
                  </a:rPr>
                  <a:t>В какой стране Новый год встречают </a:t>
                </a:r>
              </a:p>
              <a:p>
                <a:pPr algn="ctr"/>
                <a:r>
                  <a:rPr lang="ru-RU" sz="2400" b="1" dirty="0" smtClean="0">
                    <a:solidFill>
                      <a:srgbClr val="000099"/>
                    </a:solidFill>
                  </a:rPr>
                  <a:t>не в полночь, а с восходом солнца?</a:t>
                </a:r>
                <a:endParaRPr lang="ru-RU" sz="24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-277736" y="77655"/>
              <a:ext cx="9317912" cy="1098618"/>
              <a:chOff x="-177134" y="18567"/>
              <a:chExt cx="9317912" cy="1098618"/>
            </a:xfrm>
          </p:grpSpPr>
          <p:pic>
            <p:nvPicPr>
              <p:cNvPr id="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340362" flipH="1">
                <a:off x="-177134" y="104603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743070">
                <a:off x="7640580" y="18567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5" name="6-конечная звезда 4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П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6" name="6-конечная звезда 45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Н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О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Я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И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4" name="6-конечная звезда 83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5" name="6-конечная звезда 84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6" name="6-конечная звезда 85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7" name="6-конечная звезда 86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0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7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100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101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2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5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106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109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110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2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3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8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120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121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122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123" name="Пятно 1 122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126" name="6-конечная звезда 125"/>
          <p:cNvSpPr/>
          <p:nvPr/>
        </p:nvSpPr>
        <p:spPr>
          <a:xfrm>
            <a:off x="8072462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9" name="6-конечная звезда 128"/>
          <p:cNvSpPr/>
          <p:nvPr/>
        </p:nvSpPr>
        <p:spPr>
          <a:xfrm>
            <a:off x="778671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0" name="6-конечная звезда 129"/>
          <p:cNvSpPr/>
          <p:nvPr/>
        </p:nvSpPr>
        <p:spPr>
          <a:xfrm>
            <a:off x="728664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1" name="6-конечная звезда 130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2" name="6-конечная звезда 131"/>
          <p:cNvSpPr/>
          <p:nvPr/>
        </p:nvSpPr>
        <p:spPr>
          <a:xfrm>
            <a:off x="8286776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1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mph" presetSubtype="1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7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26" grpId="0" animBg="1"/>
      <p:bldP spid="129" grpId="0" animBg="1"/>
      <p:bldP spid="130" grpId="0" animBg="1"/>
      <p:bldP spid="1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2143108" y="28572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pic>
        <p:nvPicPr>
          <p:cNvPr id="5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3363" flipH="1">
            <a:off x="273662" y="376013"/>
            <a:ext cx="1500198" cy="101258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42844" y="1428736"/>
            <a:ext cx="8643998" cy="47863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428736"/>
            <a:ext cx="8858312" cy="4786346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v"/>
            </a:pPr>
            <a:endParaRPr lang="ru-RU" sz="11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Как звался Дед Мороз в России до 1917 года?</a:t>
            </a: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14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Где, по мнению жителей Скандинавских стран, 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подтвержденному решением ООН, живет самый 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настоящий Дед Мороз?</a:t>
            </a: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8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Как называется декоративное украшение из ветвей и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цветов для новогодней ёлки?</a:t>
            </a:r>
          </a:p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71678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Святой Николай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00892" y="2143116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3929066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Лапландии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00892" y="4000504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7620" y="5357826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Гирлянда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00892" y="5429264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7" name="Пятно 1 26">
            <a:hlinkClick r:id="rId3" action="ppaction://hlinksldjump"/>
          </p:cNvPr>
          <p:cNvSpPr/>
          <p:nvPr/>
        </p:nvSpPr>
        <p:spPr>
          <a:xfrm>
            <a:off x="2000232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pic>
        <p:nvPicPr>
          <p:cNvPr id="13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3070">
            <a:off x="7552672" y="363384"/>
            <a:ext cx="1500198" cy="10125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214290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2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А</a:t>
            </a:r>
            <a:endParaRPr lang="ru-RU" sz="5400" b="1" dirty="0">
              <a:solidFill>
                <a:srgbClr val="000099"/>
              </a:solidFill>
            </a:endParaRPr>
          </a:p>
        </p:txBody>
      </p:sp>
      <p:grpSp>
        <p:nvGrpSpPr>
          <p:cNvPr id="5" name="Группа 43"/>
          <p:cNvGrpSpPr/>
          <p:nvPr/>
        </p:nvGrpSpPr>
        <p:grpSpPr>
          <a:xfrm>
            <a:off x="-63723" y="153380"/>
            <a:ext cx="9316863" cy="2346926"/>
            <a:chOff x="-258709" y="81942"/>
            <a:chExt cx="9316863" cy="2346926"/>
          </a:xfrm>
        </p:grpSpPr>
        <p:grpSp>
          <p:nvGrpSpPr>
            <p:cNvPr id="7" name="Группа 30"/>
            <p:cNvGrpSpPr/>
            <p:nvPr/>
          </p:nvGrpSpPr>
          <p:grpSpPr>
            <a:xfrm>
              <a:off x="785785" y="714356"/>
              <a:ext cx="7286676" cy="1714512"/>
              <a:chOff x="2750636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13" name="7-конечная звезда 12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ятно 1 19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ятно 1 20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ятно 1 21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7-конечная звезда 22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7-конечная звезда 23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ятно 1 24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но 1 25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но 1 26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7-конечная звезда 27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750636" y="2071678"/>
                <a:ext cx="5729694" cy="940600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В  какой стране в новогоднюю ночь на улицах города можно увидеть карнавальное шествие сказочных персонажей</a:t>
                </a:r>
                <a:endParaRPr lang="ru-RU" sz="20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8" name="Группа 42"/>
            <p:cNvGrpSpPr/>
            <p:nvPr/>
          </p:nvGrpSpPr>
          <p:grpSpPr>
            <a:xfrm>
              <a:off x="-258709" y="81942"/>
              <a:ext cx="9316863" cy="1043477"/>
              <a:chOff x="-158107" y="22854"/>
              <a:chExt cx="9316863" cy="1043477"/>
            </a:xfrm>
          </p:grpSpPr>
          <p:pic>
            <p:nvPicPr>
              <p:cNvPr id="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9892324" flipH="1">
                <a:off x="-158107" y="22854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943091">
                <a:off x="7658558" y="53749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5" name="6-конечная звезда 4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Н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6" name="6-конечная звезда 45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Л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Г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Я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И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4" name="6-конечная звезда 83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5" name="6-конечная звезда 8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6" name="6-конечная звезда 85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7" name="6-конечная звезда 86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0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7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100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101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2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5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106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109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110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2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3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5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8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120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121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122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123" name="Пятно 1 122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125" name="6-конечная звезда 124"/>
          <p:cNvSpPr/>
          <p:nvPr/>
        </p:nvSpPr>
        <p:spPr>
          <a:xfrm>
            <a:off x="28572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6" name="6-конечная звезда 125"/>
          <p:cNvSpPr/>
          <p:nvPr/>
        </p:nvSpPr>
        <p:spPr>
          <a:xfrm>
            <a:off x="728664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7" name="6-конечная звезда 126"/>
          <p:cNvSpPr/>
          <p:nvPr/>
        </p:nvSpPr>
        <p:spPr>
          <a:xfrm>
            <a:off x="1785918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8" name="6-конечная звезда 127"/>
          <p:cNvSpPr/>
          <p:nvPr/>
        </p:nvSpPr>
        <p:spPr>
          <a:xfrm>
            <a:off x="6286512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9" name="6-конечная звезда 128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0" name="6-конечная звезда 129"/>
          <p:cNvSpPr/>
          <p:nvPr/>
        </p:nvSpPr>
        <p:spPr>
          <a:xfrm>
            <a:off x="8001024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0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1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3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5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8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2143108" y="285728"/>
            <a:ext cx="5143536" cy="928694"/>
          </a:xfrm>
          <a:prstGeom prst="diamon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</a:p>
          <a:p>
            <a:pPr algn="ctr"/>
            <a:endParaRPr lang="ru-RU" dirty="0"/>
          </a:p>
        </p:txBody>
      </p:sp>
      <p:pic>
        <p:nvPicPr>
          <p:cNvPr id="5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53363" flipH="1">
            <a:off x="273662" y="376013"/>
            <a:ext cx="1500198" cy="1012582"/>
          </a:xfrm>
          <a:prstGeom prst="rect">
            <a:avLst/>
          </a:prstGeom>
          <a:noFill/>
        </p:spPr>
      </p:pic>
      <p:pic>
        <p:nvPicPr>
          <p:cNvPr id="6" name="Picture 2" descr="C:\Users\User\Pictures\Катины рисунки\ПРАЗДНИКИ\НОВЫЙ ГОД\kolokol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6637">
            <a:off x="7512984" y="376014"/>
            <a:ext cx="1500198" cy="101258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42844" y="1428736"/>
            <a:ext cx="8643998" cy="47863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428736"/>
            <a:ext cx="8858312" cy="4786346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Какой город объявлен географической родиной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российского Деда Мороза? </a:t>
            </a: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2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 Новогодний персонаж русских легенд, уникальный  </a:t>
            </a:r>
          </a:p>
          <a:p>
            <a:r>
              <a:rPr lang="ru-RU" sz="2200" b="1" dirty="0" smtClean="0">
                <a:solidFill>
                  <a:srgbClr val="006600"/>
                </a:solidFill>
              </a:rPr>
              <a:t>     для русской культуры. </a:t>
            </a: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1400" b="1" dirty="0" smtClean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6600"/>
                </a:solidFill>
              </a:rPr>
              <a:t> Назовите популярный новогодний танец вокруг ёлки.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b="1" dirty="0" smtClean="0">
              <a:solidFill>
                <a:srgbClr val="006600"/>
              </a:solidFill>
            </a:endParaRPr>
          </a:p>
          <a:p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 smtClean="0">
              <a:solidFill>
                <a:srgbClr val="006600"/>
              </a:solidFill>
            </a:endParaRPr>
          </a:p>
          <a:p>
            <a:pPr algn="ctr"/>
            <a:endParaRPr lang="ru-RU" sz="2200" b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571744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Великий Устюг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00892" y="2643182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4214818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Снегурочка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00892" y="4286256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86182" y="5429264"/>
            <a:ext cx="4929222" cy="642942"/>
          </a:xfrm>
          <a:prstGeom prst="rect">
            <a:avLst/>
          </a:prstGeom>
          <a:gradFill flip="none" rotWithShape="1">
            <a:gsLst>
              <a:gs pos="0">
                <a:srgbClr val="CC6600"/>
              </a:gs>
              <a:gs pos="50000">
                <a:srgbClr val="FFCC00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  <a:tileRect/>
          </a:gradFill>
          <a:ln w="57150">
            <a:solidFill>
              <a:srgbClr val="FFCC00"/>
            </a:solidFill>
            <a:prstDash val="solid"/>
          </a:ln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prstDash val="solid"/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Хоровод</a:t>
            </a:r>
            <a:endParaRPr lang="ru-RU" sz="4000" b="1" spc="50" dirty="0">
              <a:ln w="11430">
                <a:prstDash val="solid"/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29454" y="5500702"/>
            <a:ext cx="1428760" cy="50006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7" name="Пятно 1 26">
            <a:hlinkClick r:id="rId3" action="ppaction://hlinksldjump"/>
          </p:cNvPr>
          <p:cNvSpPr/>
          <p:nvPr/>
        </p:nvSpPr>
        <p:spPr>
          <a:xfrm>
            <a:off x="2000232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214290"/>
            <a:ext cx="5143536" cy="571504"/>
          </a:xfrm>
          <a:prstGeom prst="roundRect">
            <a:avLst/>
          </a:prstGeom>
          <a:solidFill>
            <a:srgbClr val="FFFF00">
              <a:alpha val="80000"/>
            </a:srgbClr>
          </a:solidFill>
          <a:ln>
            <a:solidFill>
              <a:srgbClr val="FFCC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3 ТУР</a:t>
            </a:r>
            <a:endParaRPr lang="ru-RU" sz="32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Г</a:t>
            </a:r>
            <a:endParaRPr lang="ru-RU" sz="5400" b="1" dirty="0">
              <a:solidFill>
                <a:srgbClr val="000099"/>
              </a:solidFill>
            </a:endParaRPr>
          </a:p>
        </p:txBody>
      </p:sp>
      <p:grpSp>
        <p:nvGrpSpPr>
          <p:cNvPr id="5" name="Группа 43"/>
          <p:cNvGrpSpPr/>
          <p:nvPr/>
        </p:nvGrpSpPr>
        <p:grpSpPr>
          <a:xfrm>
            <a:off x="-61444" y="68418"/>
            <a:ext cx="9210028" cy="2503326"/>
            <a:chOff x="-162013" y="-74458"/>
            <a:chExt cx="9210028" cy="2503326"/>
          </a:xfrm>
        </p:grpSpPr>
        <p:grpSp>
          <p:nvGrpSpPr>
            <p:cNvPr id="7" name="Группа 30"/>
            <p:cNvGrpSpPr/>
            <p:nvPr/>
          </p:nvGrpSpPr>
          <p:grpSpPr>
            <a:xfrm>
              <a:off x="785785" y="714356"/>
              <a:ext cx="7286676" cy="1714512"/>
              <a:chOff x="2750636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13" name="7-конечная звезда 12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ятно 1 19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ятно 1 20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ятно 1 21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7-конечная звезда 22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7-конечная звезда 23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ятно 1 24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но 1 25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но 1 26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7-конечная звезда 27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ln w="12700">
                <a:solidFill>
                  <a:srgbClr val="FFFF99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750636" y="2071678"/>
                <a:ext cx="5729694" cy="803678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 Какой предмет японцы считают лучшим новогодним подарком?</a:t>
                </a:r>
                <a:endParaRPr lang="ru-RU" sz="20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8" name="Группа 42"/>
            <p:cNvGrpSpPr/>
            <p:nvPr/>
          </p:nvGrpSpPr>
          <p:grpSpPr>
            <a:xfrm>
              <a:off x="-162013" y="-74458"/>
              <a:ext cx="9210028" cy="1110097"/>
              <a:chOff x="-61411" y="-133546"/>
              <a:chExt cx="9210028" cy="1110097"/>
            </a:xfrm>
          </p:grpSpPr>
          <p:pic>
            <p:nvPicPr>
              <p:cNvPr id="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9785948" flipH="1">
                <a:off x="-61411" y="-36031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931510">
                <a:off x="7648419" y="-133546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5" name="6-конечная звезда 4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Р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6" name="6-конечная звезда 45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Б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А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И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0099"/>
                </a:solidFill>
              </a:rPr>
              <a:t>Л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70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71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3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81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84" name="6-конечная звезда 83"/>
          <p:cNvSpPr/>
          <p:nvPr/>
        </p:nvSpPr>
        <p:spPr>
          <a:xfrm>
            <a:off x="500034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5" name="6-конечная звезда 84"/>
          <p:cNvSpPr/>
          <p:nvPr/>
        </p:nvSpPr>
        <p:spPr>
          <a:xfrm>
            <a:off x="1785918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6" name="6-конечная звезда 85"/>
          <p:cNvSpPr/>
          <p:nvPr/>
        </p:nvSpPr>
        <p:spPr>
          <a:xfrm>
            <a:off x="3214678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7" name="6-конечная звезда 86"/>
          <p:cNvSpPr/>
          <p:nvPr/>
        </p:nvSpPr>
        <p:spPr>
          <a:xfrm>
            <a:off x="4500562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5929322" y="3071810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7215206" y="2643182"/>
            <a:ext cx="1357322" cy="157163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0" name="Пятно 1 89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  <p:sp>
        <p:nvSpPr>
          <p:cNvPr id="92" name="6-конечная звезда 91"/>
          <p:cNvSpPr/>
          <p:nvPr/>
        </p:nvSpPr>
        <p:spPr>
          <a:xfrm>
            <a:off x="1785918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3" name="6-конечная звезда 92"/>
          <p:cNvSpPr/>
          <p:nvPr/>
        </p:nvSpPr>
        <p:spPr>
          <a:xfrm>
            <a:off x="571472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4" name="6-конечная звезда 93"/>
          <p:cNvSpPr/>
          <p:nvPr/>
        </p:nvSpPr>
        <p:spPr>
          <a:xfrm>
            <a:off x="28572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5" name="6-конечная звезда 94"/>
          <p:cNvSpPr/>
          <p:nvPr/>
        </p:nvSpPr>
        <p:spPr>
          <a:xfrm>
            <a:off x="785786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6" name="6-конечная звезда 95"/>
          <p:cNvSpPr/>
          <p:nvPr/>
        </p:nvSpPr>
        <p:spPr>
          <a:xfrm>
            <a:off x="6286512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97" name="6-конечная звезда 96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0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1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5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8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2071670" y="285728"/>
            <a:ext cx="5143536" cy="571504"/>
          </a:xfrm>
          <a:prstGeom prst="frame">
            <a:avLst/>
          </a:prstGeom>
          <a:solidFill>
            <a:srgbClr val="00B050"/>
          </a:solidFill>
          <a:effectLst>
            <a:glow rad="2286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ungsuh" pitchFamily="18" charset="-127"/>
                <a:ea typeface="Gungsuh" pitchFamily="18" charset="-127"/>
                <a:cs typeface="Aharoni" pitchFamily="2" charset="-79"/>
              </a:rPr>
              <a:t>Ф  И  Н  А  Л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grpSp>
        <p:nvGrpSpPr>
          <p:cNvPr id="39" name="Группа 43"/>
          <p:cNvGrpSpPr/>
          <p:nvPr/>
        </p:nvGrpSpPr>
        <p:grpSpPr>
          <a:xfrm>
            <a:off x="-77986" y="68418"/>
            <a:ext cx="9298008" cy="2431888"/>
            <a:chOff x="-178555" y="-3020"/>
            <a:chExt cx="9298008" cy="2431888"/>
          </a:xfrm>
        </p:grpSpPr>
        <p:grpSp>
          <p:nvGrpSpPr>
            <p:cNvPr id="40" name="Группа 30"/>
            <p:cNvGrpSpPr/>
            <p:nvPr/>
          </p:nvGrpSpPr>
          <p:grpSpPr>
            <a:xfrm>
              <a:off x="756655" y="714356"/>
              <a:ext cx="7286677" cy="1714512"/>
              <a:chOff x="2727731" y="1643050"/>
              <a:chExt cx="5729694" cy="1643074"/>
            </a:xfrm>
            <a:solidFill>
              <a:schemeClr val="accent1">
                <a:lumMod val="75000"/>
              </a:schemeClr>
            </a:solidFill>
            <a:effectLst>
              <a:glow rad="101600">
                <a:srgbClr val="FFFF00">
                  <a:alpha val="60000"/>
                </a:srgbClr>
              </a:glow>
            </a:effectLst>
          </p:grpSpPr>
          <p:sp>
            <p:nvSpPr>
              <p:cNvPr id="44" name="7-конечная звезда 43"/>
              <p:cNvSpPr/>
              <p:nvPr/>
            </p:nvSpPr>
            <p:spPr>
              <a:xfrm>
                <a:off x="414337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ятно 1 44"/>
              <p:cNvSpPr/>
              <p:nvPr/>
            </p:nvSpPr>
            <p:spPr>
              <a:xfrm>
                <a:off x="285748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ятно 1 45"/>
              <p:cNvSpPr/>
              <p:nvPr/>
            </p:nvSpPr>
            <p:spPr>
              <a:xfrm>
                <a:off x="5000628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ятно 1 46"/>
              <p:cNvSpPr/>
              <p:nvPr/>
            </p:nvSpPr>
            <p:spPr>
              <a:xfrm>
                <a:off x="7072330" y="2500306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7-конечная звезда 47"/>
              <p:cNvSpPr/>
              <p:nvPr/>
            </p:nvSpPr>
            <p:spPr>
              <a:xfrm>
                <a:off x="6286512" y="2571744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7-конечная звезда 48"/>
              <p:cNvSpPr/>
              <p:nvPr/>
            </p:nvSpPr>
            <p:spPr>
              <a:xfrm>
                <a:off x="421481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ятно 1 49"/>
              <p:cNvSpPr/>
              <p:nvPr/>
            </p:nvSpPr>
            <p:spPr>
              <a:xfrm>
                <a:off x="292892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ятно 1 50"/>
              <p:cNvSpPr/>
              <p:nvPr/>
            </p:nvSpPr>
            <p:spPr>
              <a:xfrm>
                <a:off x="5072066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ятно 1 51"/>
              <p:cNvSpPr/>
              <p:nvPr/>
            </p:nvSpPr>
            <p:spPr>
              <a:xfrm>
                <a:off x="7143768" y="1643050"/>
                <a:ext cx="1285884" cy="785818"/>
              </a:xfrm>
              <a:prstGeom prst="irregularSeal1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7-конечная звезда 52"/>
              <p:cNvSpPr/>
              <p:nvPr/>
            </p:nvSpPr>
            <p:spPr>
              <a:xfrm>
                <a:off x="6357950" y="1714488"/>
                <a:ext cx="857256" cy="642942"/>
              </a:xfrm>
              <a:prstGeom prst="star7">
                <a:avLst/>
              </a:prstGeom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ln w="127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2727731" y="1985357"/>
                <a:ext cx="5729694" cy="958460"/>
              </a:xfrm>
              <a:prstGeom prst="round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   Как называется календарь, </a:t>
                </a:r>
              </a:p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по которому мы живём в настоящее время, </a:t>
                </a:r>
              </a:p>
              <a:p>
                <a:pPr algn="ctr"/>
                <a:r>
                  <a:rPr lang="ru-RU" sz="2000" b="1" dirty="0" smtClean="0">
                    <a:solidFill>
                      <a:srgbClr val="000099"/>
                    </a:solidFill>
                  </a:rPr>
                  <a:t>считая дни, месяцы и годы</a:t>
                </a:r>
                <a:endParaRPr lang="ru-RU" sz="2000" b="1" dirty="0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41" name="Группа 42"/>
            <p:cNvGrpSpPr/>
            <p:nvPr/>
          </p:nvGrpSpPr>
          <p:grpSpPr>
            <a:xfrm>
              <a:off x="-178555" y="-3020"/>
              <a:ext cx="9298008" cy="1191872"/>
              <a:chOff x="-77953" y="-62108"/>
              <a:chExt cx="9298008" cy="1191872"/>
            </a:xfrm>
          </p:grpSpPr>
          <p:pic>
            <p:nvPicPr>
              <p:cNvPr id="42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255528" flipH="1">
                <a:off x="-77953" y="117182"/>
                <a:ext cx="1500198" cy="1012582"/>
              </a:xfrm>
              <a:prstGeom prst="rect">
                <a:avLst/>
              </a:prstGeom>
              <a:noFill/>
            </p:spPr>
          </p:pic>
          <p:pic>
            <p:nvPicPr>
              <p:cNvPr id="43" name="Picture 2" descr="C:\Users\User\Pictures\Катины рисунки\ПРАЗДНИКИ\НОВЫЙ ГОД\kolokol09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000277">
                <a:off x="7719857" y="-62108"/>
                <a:ext cx="1500198" cy="101258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7" name="6-конечная звезда 86"/>
          <p:cNvSpPr/>
          <p:nvPr/>
        </p:nvSpPr>
        <p:spPr>
          <a:xfrm>
            <a:off x="2214546" y="3786190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г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55" name="6-конечная звезда 54"/>
          <p:cNvSpPr/>
          <p:nvPr/>
        </p:nvSpPr>
        <p:spPr>
          <a:xfrm>
            <a:off x="214282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Г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76" name="6-конечная звезда 75"/>
          <p:cNvSpPr/>
          <p:nvPr/>
        </p:nvSpPr>
        <p:spPr>
          <a:xfrm>
            <a:off x="864633" y="242886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р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77" name="6-конечная звезда 76"/>
          <p:cNvSpPr/>
          <p:nvPr/>
        </p:nvSpPr>
        <p:spPr>
          <a:xfrm>
            <a:off x="1514984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и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88" name="6-конечная звезда 87"/>
          <p:cNvSpPr/>
          <p:nvPr/>
        </p:nvSpPr>
        <p:spPr>
          <a:xfrm>
            <a:off x="2786050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о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89" name="6-конечная звезда 88"/>
          <p:cNvSpPr/>
          <p:nvPr/>
        </p:nvSpPr>
        <p:spPr>
          <a:xfrm>
            <a:off x="3466036" y="242886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р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0" name="6-конечная звезда 89"/>
          <p:cNvSpPr/>
          <p:nvPr/>
        </p:nvSpPr>
        <p:spPr>
          <a:xfrm>
            <a:off x="4116387" y="3199156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и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1" name="6-конечная звезда 90"/>
          <p:cNvSpPr/>
          <p:nvPr/>
        </p:nvSpPr>
        <p:spPr>
          <a:xfrm>
            <a:off x="4786314" y="384209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а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2" name="6-конечная звезда 91"/>
          <p:cNvSpPr/>
          <p:nvPr/>
        </p:nvSpPr>
        <p:spPr>
          <a:xfrm>
            <a:off x="5417089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н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3" name="6-конечная звезда 92"/>
          <p:cNvSpPr/>
          <p:nvPr/>
        </p:nvSpPr>
        <p:spPr>
          <a:xfrm>
            <a:off x="6067440" y="242886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с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4" name="6-конечная звезда 93"/>
          <p:cNvSpPr/>
          <p:nvPr/>
        </p:nvSpPr>
        <p:spPr>
          <a:xfrm>
            <a:off x="6717791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к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5" name="6-конечная звезда 94"/>
          <p:cNvSpPr/>
          <p:nvPr/>
        </p:nvSpPr>
        <p:spPr>
          <a:xfrm>
            <a:off x="7358082" y="385762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и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96" name="6-конечная звезда 95"/>
          <p:cNvSpPr/>
          <p:nvPr/>
        </p:nvSpPr>
        <p:spPr>
          <a:xfrm>
            <a:off x="7937198" y="3127718"/>
            <a:ext cx="921082" cy="1087100"/>
          </a:xfrm>
          <a:prstGeom prst="star6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й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66" name="6-конечная звезда 65"/>
          <p:cNvSpPr/>
          <p:nvPr/>
        </p:nvSpPr>
        <p:spPr>
          <a:xfrm>
            <a:off x="214282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67" name="6-конечная звезда 66"/>
          <p:cNvSpPr/>
          <p:nvPr/>
        </p:nvSpPr>
        <p:spPr>
          <a:xfrm>
            <a:off x="857224" y="235743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68" name="6-конечная звезда 67"/>
          <p:cNvSpPr/>
          <p:nvPr/>
        </p:nvSpPr>
        <p:spPr>
          <a:xfrm>
            <a:off x="3428992" y="235743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69" name="6-конечная звезда 68"/>
          <p:cNvSpPr/>
          <p:nvPr/>
        </p:nvSpPr>
        <p:spPr>
          <a:xfrm>
            <a:off x="2143108" y="3714752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0" name="6-конечная звезда 69"/>
          <p:cNvSpPr/>
          <p:nvPr/>
        </p:nvSpPr>
        <p:spPr>
          <a:xfrm>
            <a:off x="4714876" y="378619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1" name="6-конечная звезда 70"/>
          <p:cNvSpPr/>
          <p:nvPr/>
        </p:nvSpPr>
        <p:spPr>
          <a:xfrm>
            <a:off x="6000760" y="235743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2" name="6-конечная звезда 71"/>
          <p:cNvSpPr/>
          <p:nvPr/>
        </p:nvSpPr>
        <p:spPr>
          <a:xfrm>
            <a:off x="7286644" y="3786190"/>
            <a:ext cx="1000132" cy="1214446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3" name="6-конечная звезда 72"/>
          <p:cNvSpPr/>
          <p:nvPr/>
        </p:nvSpPr>
        <p:spPr>
          <a:xfrm>
            <a:off x="1500166" y="3143248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4" name="6-конечная звезда 73"/>
          <p:cNvSpPr/>
          <p:nvPr/>
        </p:nvSpPr>
        <p:spPr>
          <a:xfrm>
            <a:off x="2786050" y="305628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5" name="6-конечная звезда 74"/>
          <p:cNvSpPr/>
          <p:nvPr/>
        </p:nvSpPr>
        <p:spPr>
          <a:xfrm>
            <a:off x="4150984" y="3199156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8" name="6-конечная звезда 77"/>
          <p:cNvSpPr/>
          <p:nvPr/>
        </p:nvSpPr>
        <p:spPr>
          <a:xfrm>
            <a:off x="5429256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79" name="6-конечная звезда 78"/>
          <p:cNvSpPr/>
          <p:nvPr/>
        </p:nvSpPr>
        <p:spPr>
          <a:xfrm>
            <a:off x="6715140" y="3143248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0" name="6-конечная звезда 79"/>
          <p:cNvSpPr/>
          <p:nvPr/>
        </p:nvSpPr>
        <p:spPr>
          <a:xfrm>
            <a:off x="7929586" y="3071810"/>
            <a:ext cx="921082" cy="1087100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81" name="Text Box 2"/>
          <p:cNvSpPr txBox="1">
            <a:spLocks noChangeArrowheads="1"/>
          </p:cNvSpPr>
          <p:nvPr/>
        </p:nvSpPr>
        <p:spPr bwMode="auto">
          <a:xfrm>
            <a:off x="28572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82" name="Text Box 3"/>
          <p:cNvSpPr txBox="1">
            <a:spLocks noChangeArrowheads="1"/>
          </p:cNvSpPr>
          <p:nvPr/>
        </p:nvSpPr>
        <p:spPr bwMode="auto">
          <a:xfrm>
            <a:off x="78578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б</a:t>
            </a: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128585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178591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г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328611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ё</a:t>
            </a: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78618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ж</a:t>
            </a: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428624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з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8" name="Text Box 10"/>
          <p:cNvSpPr txBox="1">
            <a:spLocks noChangeArrowheads="1"/>
          </p:cNvSpPr>
          <p:nvPr/>
        </p:nvSpPr>
        <p:spPr bwMode="auto">
          <a:xfrm>
            <a:off x="478631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</a:t>
            </a:r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528638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й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578644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101" name="Text Box 13"/>
          <p:cNvSpPr txBox="1">
            <a:spLocks noChangeArrowheads="1"/>
          </p:cNvSpPr>
          <p:nvPr/>
        </p:nvSpPr>
        <p:spPr bwMode="auto">
          <a:xfrm>
            <a:off x="6286512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102" name="Text Box 15"/>
          <p:cNvSpPr txBox="1">
            <a:spLocks noChangeArrowheads="1"/>
          </p:cNvSpPr>
          <p:nvPr/>
        </p:nvSpPr>
        <p:spPr bwMode="auto">
          <a:xfrm>
            <a:off x="728664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н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3" name="Text Box 16"/>
          <p:cNvSpPr txBox="1">
            <a:spLocks noChangeArrowheads="1"/>
          </p:cNvSpPr>
          <p:nvPr/>
        </p:nvSpPr>
        <p:spPr bwMode="auto">
          <a:xfrm>
            <a:off x="778671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104" name="Text Box 17"/>
          <p:cNvSpPr txBox="1">
            <a:spLocks noChangeArrowheads="1"/>
          </p:cNvSpPr>
          <p:nvPr/>
        </p:nvSpPr>
        <p:spPr bwMode="auto">
          <a:xfrm>
            <a:off x="8286776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п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5" name="Text Box 18"/>
          <p:cNvSpPr txBox="1">
            <a:spLocks noChangeArrowheads="1"/>
          </p:cNvSpPr>
          <p:nvPr/>
        </p:nvSpPr>
        <p:spPr bwMode="auto">
          <a:xfrm>
            <a:off x="53930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р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6" name="Text Box 19"/>
          <p:cNvSpPr txBox="1">
            <a:spLocks noChangeArrowheads="1"/>
          </p:cNvSpPr>
          <p:nvPr/>
        </p:nvSpPr>
        <p:spPr bwMode="auto">
          <a:xfrm>
            <a:off x="103936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с</a:t>
            </a:r>
          </a:p>
        </p:txBody>
      </p:sp>
      <p:sp>
        <p:nvSpPr>
          <p:cNvPr id="107" name="Text Box 21"/>
          <p:cNvSpPr txBox="1">
            <a:spLocks noChangeArrowheads="1"/>
          </p:cNvSpPr>
          <p:nvPr/>
        </p:nvSpPr>
        <p:spPr bwMode="auto">
          <a:xfrm>
            <a:off x="203949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108" name="Text Box 22"/>
          <p:cNvSpPr txBox="1">
            <a:spLocks noChangeArrowheads="1"/>
          </p:cNvSpPr>
          <p:nvPr/>
        </p:nvSpPr>
        <p:spPr bwMode="auto">
          <a:xfrm>
            <a:off x="253956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ф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09" name="Text Box 23"/>
          <p:cNvSpPr txBox="1">
            <a:spLocks noChangeArrowheads="1"/>
          </p:cNvSpPr>
          <p:nvPr/>
        </p:nvSpPr>
        <p:spPr bwMode="auto">
          <a:xfrm>
            <a:off x="303963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х</a:t>
            </a:r>
          </a:p>
        </p:txBody>
      </p:sp>
      <p:sp>
        <p:nvSpPr>
          <p:cNvPr id="110" name="Text Box 24"/>
          <p:cNvSpPr txBox="1">
            <a:spLocks noChangeArrowheads="1"/>
          </p:cNvSpPr>
          <p:nvPr/>
        </p:nvSpPr>
        <p:spPr bwMode="auto">
          <a:xfrm>
            <a:off x="353969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ц</a:t>
            </a:r>
          </a:p>
        </p:txBody>
      </p:sp>
      <p:sp>
        <p:nvSpPr>
          <p:cNvPr id="111" name="Text Box 25"/>
          <p:cNvSpPr txBox="1">
            <a:spLocks noChangeArrowheads="1"/>
          </p:cNvSpPr>
          <p:nvPr/>
        </p:nvSpPr>
        <p:spPr bwMode="auto">
          <a:xfrm>
            <a:off x="403976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ч</a:t>
            </a:r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453982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ш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3" name="Text Box 27"/>
          <p:cNvSpPr txBox="1">
            <a:spLocks noChangeArrowheads="1"/>
          </p:cNvSpPr>
          <p:nvPr/>
        </p:nvSpPr>
        <p:spPr bwMode="auto">
          <a:xfrm>
            <a:off x="503989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щ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4" name="Text Box 28"/>
          <p:cNvSpPr txBox="1">
            <a:spLocks noChangeArrowheads="1"/>
          </p:cNvSpPr>
          <p:nvPr/>
        </p:nvSpPr>
        <p:spPr bwMode="auto">
          <a:xfrm>
            <a:off x="553996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ъ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5" name="Text Box 29"/>
          <p:cNvSpPr txBox="1">
            <a:spLocks noChangeArrowheads="1"/>
          </p:cNvSpPr>
          <p:nvPr/>
        </p:nvSpPr>
        <p:spPr bwMode="auto">
          <a:xfrm>
            <a:off x="6040026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ы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6" name="Text Box 30"/>
          <p:cNvSpPr txBox="1">
            <a:spLocks noChangeArrowheads="1"/>
          </p:cNvSpPr>
          <p:nvPr/>
        </p:nvSpPr>
        <p:spPr bwMode="auto">
          <a:xfrm>
            <a:off x="654009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ь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7040158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э</a:t>
            </a:r>
          </a:p>
        </p:txBody>
      </p:sp>
      <p:sp>
        <p:nvSpPr>
          <p:cNvPr id="118" name="Text Box 32"/>
          <p:cNvSpPr txBox="1">
            <a:spLocks noChangeArrowheads="1"/>
          </p:cNvSpPr>
          <p:nvPr/>
        </p:nvSpPr>
        <p:spPr bwMode="auto">
          <a:xfrm>
            <a:off x="7540224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solidFill>
                  <a:srgbClr val="003300"/>
                </a:solidFill>
              </a:rPr>
              <a:t>ю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19" name="Text Box 33"/>
          <p:cNvSpPr txBox="1">
            <a:spLocks noChangeArrowheads="1"/>
          </p:cNvSpPr>
          <p:nvPr/>
        </p:nvSpPr>
        <p:spPr bwMode="auto">
          <a:xfrm>
            <a:off x="8040290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я</a:t>
            </a: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2285984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д</a:t>
            </a:r>
          </a:p>
        </p:txBody>
      </p: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2786050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е</a:t>
            </a:r>
          </a:p>
        </p:txBody>
      </p:sp>
      <p:sp>
        <p:nvSpPr>
          <p:cNvPr id="122" name="Text Box 14"/>
          <p:cNvSpPr txBox="1">
            <a:spLocks noChangeArrowheads="1"/>
          </p:cNvSpPr>
          <p:nvPr/>
        </p:nvSpPr>
        <p:spPr bwMode="auto">
          <a:xfrm>
            <a:off x="6786578" y="5068140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м</a:t>
            </a:r>
          </a:p>
        </p:txBody>
      </p:sp>
      <p:sp>
        <p:nvSpPr>
          <p:cNvPr id="123" name="Text Box 20"/>
          <p:cNvSpPr txBox="1">
            <a:spLocks noChangeArrowheads="1"/>
          </p:cNvSpPr>
          <p:nvPr/>
        </p:nvSpPr>
        <p:spPr bwMode="auto">
          <a:xfrm>
            <a:off x="1539432" y="5639644"/>
            <a:ext cx="460800" cy="5040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21001">
                <a:srgbClr val="FFCC00"/>
              </a:gs>
              <a:gs pos="35001">
                <a:srgbClr val="FFCC00"/>
              </a:gs>
              <a:gs pos="52000">
                <a:srgbClr val="FFCC00"/>
              </a:gs>
              <a:gs pos="73000">
                <a:srgbClr val="FFFF00"/>
              </a:gs>
              <a:gs pos="88000">
                <a:srgbClr val="0099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3300"/>
                </a:solidFill>
              </a:rPr>
              <a:t>т</a:t>
            </a:r>
          </a:p>
        </p:txBody>
      </p:sp>
      <p:sp>
        <p:nvSpPr>
          <p:cNvPr id="125" name="6-конечная звезда 124"/>
          <p:cNvSpPr/>
          <p:nvPr/>
        </p:nvSpPr>
        <p:spPr>
          <a:xfrm>
            <a:off x="1785918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6" name="6-конечная звезда 125"/>
          <p:cNvSpPr/>
          <p:nvPr/>
        </p:nvSpPr>
        <p:spPr>
          <a:xfrm>
            <a:off x="478631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7" name="6-конечная звезда 126"/>
          <p:cNvSpPr/>
          <p:nvPr/>
        </p:nvSpPr>
        <p:spPr>
          <a:xfrm>
            <a:off x="571472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8" name="6-конечная звезда 127"/>
          <p:cNvSpPr/>
          <p:nvPr/>
        </p:nvSpPr>
        <p:spPr>
          <a:xfrm>
            <a:off x="778671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9" name="6-конечная звезда 128"/>
          <p:cNvSpPr/>
          <p:nvPr/>
        </p:nvSpPr>
        <p:spPr>
          <a:xfrm>
            <a:off x="28572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0" name="6-конечная звезда 129"/>
          <p:cNvSpPr/>
          <p:nvPr/>
        </p:nvSpPr>
        <p:spPr>
          <a:xfrm>
            <a:off x="7286644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1" name="6-конечная звезда 130"/>
          <p:cNvSpPr/>
          <p:nvPr/>
        </p:nvSpPr>
        <p:spPr>
          <a:xfrm>
            <a:off x="1071538" y="5643578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2" name="6-конечная звезда 131"/>
          <p:cNvSpPr/>
          <p:nvPr/>
        </p:nvSpPr>
        <p:spPr>
          <a:xfrm>
            <a:off x="5786446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33" name="6-конечная звезда 132"/>
          <p:cNvSpPr/>
          <p:nvPr/>
        </p:nvSpPr>
        <p:spPr>
          <a:xfrm>
            <a:off x="5286380" y="5072074"/>
            <a:ext cx="214314" cy="214314"/>
          </a:xfrm>
          <a:prstGeom prst="star6">
            <a:avLst/>
          </a:prstGeom>
          <a:gradFill flip="none" rotWithShape="1">
            <a:gsLst>
              <a:gs pos="0">
                <a:srgbClr val="000099"/>
              </a:gs>
              <a:gs pos="50000">
                <a:srgbClr val="3333CC"/>
              </a:gs>
              <a:gs pos="100000">
                <a:srgbClr val="CCECFF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124" name="Пятно 1 123">
            <a:hlinkClick r:id="rId3" action="ppaction://hlinksldjump"/>
          </p:cNvPr>
          <p:cNvSpPr/>
          <p:nvPr/>
        </p:nvSpPr>
        <p:spPr>
          <a:xfrm>
            <a:off x="6715140" y="6215082"/>
            <a:ext cx="1785918" cy="642918"/>
          </a:xfrm>
          <a:prstGeom prst="irregularSeal1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</a:rPr>
              <a:t>Назад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8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0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4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7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1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704</TotalTime>
  <Words>420</Words>
  <Application>Microsoft Office PowerPoint</Application>
  <PresentationFormat>Экран (4:3)</PresentationFormat>
  <Paragraphs>257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     ИНТЕЛЛЕКТУАЛЬНАЯ  ИГРА  ПОЛЕ ЧУДЕС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ИНТЕЛЛЕКТУАЛЬНАЯ  ИГРА  ПОЛЕ ЧУДЕС</dc:title>
  <dc:creator>Дорофеева</dc:creator>
  <cp:lastModifiedBy>Дорофеева</cp:lastModifiedBy>
  <cp:revision>111</cp:revision>
  <dcterms:created xsi:type="dcterms:W3CDTF">2009-11-28T17:22:11Z</dcterms:created>
  <dcterms:modified xsi:type="dcterms:W3CDTF">2009-12-13T16:33:03Z</dcterms:modified>
</cp:coreProperties>
</file>