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D69C"/>
    <a:srgbClr val="2BB4C7"/>
    <a:srgbClr val="9380BA"/>
    <a:srgbClr val="FFFF00"/>
    <a:srgbClr val="4F81BD"/>
    <a:srgbClr val="385D8A"/>
    <a:srgbClr val="6A7ABE"/>
    <a:srgbClr val="FFC000"/>
    <a:srgbClr val="000000"/>
    <a:srgbClr val="C050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DDCA-F646-4E8F-BAF4-872F3C997FDE}" type="datetimeFigureOut">
              <a:rPr lang="ru-RU" smtClean="0"/>
              <a:pPr/>
              <a:t>09.01.2010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62EE-2B1C-4F96-B14A-FC0C387C7D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274638"/>
            <a:ext cx="9644130" cy="5940444"/>
          </a:xfrm>
        </p:spPr>
        <p:txBody>
          <a:bodyPr/>
          <a:lstStyle/>
          <a:p>
            <a:r>
              <a:rPr lang="ru-RU" b="1" dirty="0" smtClean="0"/>
              <a:t>Мы услышали звонок.</a:t>
            </a:r>
            <a:br>
              <a:rPr lang="ru-RU" b="1" dirty="0" smtClean="0"/>
            </a:br>
            <a:r>
              <a:rPr lang="ru-RU" b="1" dirty="0" smtClean="0"/>
              <a:t>Пора уже начать урок.</a:t>
            </a:r>
            <a:br>
              <a:rPr lang="ru-RU" b="1" dirty="0" smtClean="0"/>
            </a:br>
            <a:r>
              <a:rPr lang="ru-RU" b="1" dirty="0" smtClean="0"/>
              <a:t>Проверим дружно, всё ль в порядке:</a:t>
            </a:r>
            <a:br>
              <a:rPr lang="ru-RU" b="1" dirty="0" smtClean="0"/>
            </a:br>
            <a:r>
              <a:rPr lang="ru-RU" b="1" dirty="0" smtClean="0"/>
              <a:t>Ручки, карандаш, тетрадки?</a:t>
            </a:r>
            <a:br>
              <a:rPr lang="ru-RU" b="1" dirty="0" smtClean="0"/>
            </a:br>
            <a:r>
              <a:rPr lang="ru-RU" b="1" dirty="0" smtClean="0"/>
              <a:t>Что же, время нас не ждёт.</a:t>
            </a:r>
            <a:br>
              <a:rPr lang="ru-RU" b="1" dirty="0" smtClean="0"/>
            </a:br>
            <a:r>
              <a:rPr lang="ru-RU" b="1" dirty="0" smtClean="0"/>
              <a:t>Соберёмся и …ВПЕРЁД!</a:t>
            </a:r>
            <a:endParaRPr lang="ru-RU" b="1" dirty="0"/>
          </a:p>
        </p:txBody>
      </p:sp>
      <p:pic>
        <p:nvPicPr>
          <p:cNvPr id="6" name="Picture 2" descr="Звонок"/>
          <p:cNvPicPr>
            <a:picLocks noChangeAspect="1" noChangeArrowheads="1" noCrop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0" y="357166"/>
            <a:ext cx="2143140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75000"/>
              </a:schemeClr>
            </a:gs>
            <a:gs pos="50000">
              <a:schemeClr val="tx2">
                <a:lumMod val="75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501175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Местность</a:t>
            </a:r>
            <a:r>
              <a:rPr lang="en-US" sz="6600" b="1" dirty="0" smtClean="0"/>
              <a:t>   </a:t>
            </a:r>
            <a:r>
              <a:rPr lang="ru-RU" sz="6600" b="1" dirty="0" smtClean="0">
                <a:solidFill>
                  <a:schemeClr val="bg1"/>
                </a:solidFill>
              </a:rPr>
              <a:t>,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 smtClean="0"/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честный,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 </a:t>
            </a:r>
            <a:br>
              <a:rPr lang="ru-RU" sz="6600" b="1" dirty="0" smtClean="0"/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свистнул</a:t>
            </a:r>
            <a:r>
              <a:rPr lang="en-US" sz="6600" b="1" dirty="0" smtClean="0"/>
              <a:t>     </a:t>
            </a:r>
            <a:r>
              <a:rPr lang="ru-RU" sz="6600" b="1" dirty="0" smtClean="0">
                <a:solidFill>
                  <a:schemeClr val="bg1"/>
                </a:solidFill>
              </a:rPr>
              <a:t>,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Дуга 19"/>
          <p:cNvSpPr/>
          <p:nvPr/>
        </p:nvSpPr>
        <p:spPr>
          <a:xfrm rot="18849580">
            <a:off x="4979039" y="1045992"/>
            <a:ext cx="2400221" cy="254796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5" name="Половина рамки 34"/>
          <p:cNvSpPr/>
          <p:nvPr/>
        </p:nvSpPr>
        <p:spPr>
          <a:xfrm rot="2629170">
            <a:off x="3106171" y="1123604"/>
            <a:ext cx="917390" cy="880948"/>
          </a:xfrm>
          <a:prstGeom prst="halfFrame">
            <a:avLst>
              <a:gd name="adj1" fmla="val 11031"/>
              <a:gd name="adj2" fmla="val 10113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1571612"/>
            <a:ext cx="357190" cy="7143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629170">
            <a:off x="2301667" y="1315396"/>
            <a:ext cx="468700" cy="440161"/>
          </a:xfrm>
          <a:prstGeom prst="halfFrame">
            <a:avLst>
              <a:gd name="adj1" fmla="val 8670"/>
              <a:gd name="adj2" fmla="val 103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99240" y="2000240"/>
            <a:ext cx="3787802" cy="287340"/>
            <a:chOff x="499240" y="2000240"/>
            <a:chExt cx="3787802" cy="28734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00034" y="2285992"/>
              <a:ext cx="3786214" cy="158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356364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4143372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785786" y="4000504"/>
            <a:ext cx="3214710" cy="428628"/>
            <a:chOff x="499240" y="2000240"/>
            <a:chExt cx="3787802" cy="28734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00034" y="2285992"/>
              <a:ext cx="3786214" cy="158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56364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143372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5500694" y="2000240"/>
            <a:ext cx="1857388" cy="357190"/>
            <a:chOff x="499240" y="2000240"/>
            <a:chExt cx="3787802" cy="28734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500034" y="2285992"/>
              <a:ext cx="3786214" cy="158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356364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143372" y="2143116"/>
              <a:ext cx="286546" cy="7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Дуга 30"/>
          <p:cNvSpPr/>
          <p:nvPr/>
        </p:nvSpPr>
        <p:spPr>
          <a:xfrm rot="18849580">
            <a:off x="192695" y="1117429"/>
            <a:ext cx="2400221" cy="254796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2" name="Дуга 31"/>
          <p:cNvSpPr/>
          <p:nvPr/>
        </p:nvSpPr>
        <p:spPr>
          <a:xfrm rot="18849580">
            <a:off x="549915" y="3189131"/>
            <a:ext cx="2400221" cy="254796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3" name="Половина рамки 32"/>
          <p:cNvSpPr/>
          <p:nvPr/>
        </p:nvSpPr>
        <p:spPr>
          <a:xfrm rot="2629170">
            <a:off x="2763898" y="3252665"/>
            <a:ext cx="544369" cy="567661"/>
          </a:xfrm>
          <a:prstGeom prst="halfFrame">
            <a:avLst>
              <a:gd name="adj1" fmla="val 8670"/>
              <a:gd name="adj2" fmla="val 103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4" name="Половина рамки 33"/>
          <p:cNvSpPr/>
          <p:nvPr/>
        </p:nvSpPr>
        <p:spPr>
          <a:xfrm rot="2629170">
            <a:off x="3444675" y="3315660"/>
            <a:ext cx="468700" cy="440161"/>
          </a:xfrm>
          <a:prstGeom prst="halfFrame">
            <a:avLst>
              <a:gd name="adj1" fmla="val 8670"/>
              <a:gd name="adj2" fmla="val 103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3571876"/>
            <a:ext cx="357190" cy="7858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29520" y="1571612"/>
            <a:ext cx="1285884" cy="7858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Половина рамки 37"/>
          <p:cNvSpPr/>
          <p:nvPr/>
        </p:nvSpPr>
        <p:spPr>
          <a:xfrm rot="2629170">
            <a:off x="7015866" y="1239225"/>
            <a:ext cx="451410" cy="431162"/>
          </a:xfrm>
          <a:prstGeom prst="halfFrame">
            <a:avLst>
              <a:gd name="adj1" fmla="val 8670"/>
              <a:gd name="adj2" fmla="val 103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16" grpId="0" animBg="1"/>
      <p:bldP spid="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0000">
              <a:srgbClr val="92D050"/>
            </a:gs>
            <a:gs pos="50000">
              <a:schemeClr val="accent2">
                <a:lumMod val="60000"/>
                <a:lumOff val="40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786842" cy="385765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</a:t>
            </a:r>
            <a:r>
              <a:rPr lang="ru-RU" sz="4000" b="1" dirty="0" smtClean="0">
                <a:uFill>
                  <a:solidFill>
                    <a:srgbClr val="002060"/>
                  </a:solidFill>
                </a:uFill>
              </a:rPr>
              <a:t>Счастливый </a:t>
            </a:r>
            <a:r>
              <a:rPr lang="ru-RU" sz="4000" b="1" dirty="0" smtClean="0"/>
              <a:t>мальчуган сбежал </a:t>
            </a:r>
            <a:r>
              <a:rPr lang="ru-RU" sz="4000" b="1" dirty="0" smtClean="0">
                <a:uFill>
                  <a:solidFill>
                    <a:srgbClr val="002060"/>
                  </a:solidFill>
                </a:uFill>
              </a:rPr>
              <a:t>по</a:t>
            </a:r>
            <a:r>
              <a:rPr lang="ru-RU" sz="4000" b="1" dirty="0" smtClean="0"/>
              <a:t> школьной лестнице.</a:t>
            </a:r>
            <a:endParaRPr lang="ru-RU" sz="4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3500438"/>
            <a:ext cx="857252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>
                <a:uFill>
                  <a:solidFill>
                    <a:srgbClr val="002060"/>
                  </a:solidFill>
                </a:uFill>
              </a:rPr>
              <a:t>                   </a:t>
            </a:r>
            <a:r>
              <a:rPr lang="ru-RU" sz="4000" dirty="0" smtClean="0"/>
              <a:t>  </a:t>
            </a:r>
            <a:r>
              <a:rPr lang="ru-RU" sz="4000" dirty="0" smtClean="0">
                <a:uFill>
                  <a:solidFill>
                    <a:srgbClr val="002060"/>
                  </a:solidFill>
                </a:uFill>
              </a:rPr>
              <a:t>                  </a:t>
            </a:r>
            <a:r>
              <a:rPr lang="ru-RU" sz="4000" dirty="0" smtClean="0"/>
              <a:t>  </a:t>
            </a:r>
            <a:r>
              <a:rPr lang="ru-RU" sz="4000" b="1" dirty="0" smtClean="0"/>
              <a:t>У него сегодня большой праздник.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4143380"/>
            <a:ext cx="8686800" cy="242889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                                    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Учительница поставила ему пятёрку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6" descr="image00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57166"/>
            <a:ext cx="2352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71868" y="3500438"/>
            <a:ext cx="228601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00760" y="3643314"/>
            <a:ext cx="150019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00760" y="3500438"/>
            <a:ext cx="1571636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796413" y="3448665"/>
            <a:ext cx="2639961" cy="122903"/>
          </a:xfrm>
          <a:custGeom>
            <a:avLst/>
            <a:gdLst>
              <a:gd name="connsiteX0" fmla="*/ 0 w 2639961"/>
              <a:gd name="connsiteY0" fmla="*/ 90948 h 122903"/>
              <a:gd name="connsiteX1" fmla="*/ 191729 w 2639961"/>
              <a:gd name="connsiteY1" fmla="*/ 2458 h 122903"/>
              <a:gd name="connsiteX2" fmla="*/ 442452 w 2639961"/>
              <a:gd name="connsiteY2" fmla="*/ 90948 h 122903"/>
              <a:gd name="connsiteX3" fmla="*/ 766916 w 2639961"/>
              <a:gd name="connsiteY3" fmla="*/ 2458 h 122903"/>
              <a:gd name="connsiteX4" fmla="*/ 1017639 w 2639961"/>
              <a:gd name="connsiteY4" fmla="*/ 105696 h 122903"/>
              <a:gd name="connsiteX5" fmla="*/ 1283110 w 2639961"/>
              <a:gd name="connsiteY5" fmla="*/ 31954 h 122903"/>
              <a:gd name="connsiteX6" fmla="*/ 1533832 w 2639961"/>
              <a:gd name="connsiteY6" fmla="*/ 105696 h 122903"/>
              <a:gd name="connsiteX7" fmla="*/ 1828800 w 2639961"/>
              <a:gd name="connsiteY7" fmla="*/ 31954 h 122903"/>
              <a:gd name="connsiteX8" fmla="*/ 2153264 w 2639961"/>
              <a:gd name="connsiteY8" fmla="*/ 120445 h 122903"/>
              <a:gd name="connsiteX9" fmla="*/ 2433484 w 2639961"/>
              <a:gd name="connsiteY9" fmla="*/ 17206 h 122903"/>
              <a:gd name="connsiteX10" fmla="*/ 2639961 w 2639961"/>
              <a:gd name="connsiteY10" fmla="*/ 90948 h 12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961" h="122903">
                <a:moveTo>
                  <a:pt x="0" y="90948"/>
                </a:moveTo>
                <a:cubicBezTo>
                  <a:pt x="58993" y="46703"/>
                  <a:pt x="117987" y="2458"/>
                  <a:pt x="191729" y="2458"/>
                </a:cubicBezTo>
                <a:cubicBezTo>
                  <a:pt x="265471" y="2458"/>
                  <a:pt x="346588" y="90948"/>
                  <a:pt x="442452" y="90948"/>
                </a:cubicBezTo>
                <a:cubicBezTo>
                  <a:pt x="538316" y="90948"/>
                  <a:pt x="671052" y="0"/>
                  <a:pt x="766916" y="2458"/>
                </a:cubicBezTo>
                <a:cubicBezTo>
                  <a:pt x="862780" y="4916"/>
                  <a:pt x="931607" y="100780"/>
                  <a:pt x="1017639" y="105696"/>
                </a:cubicBezTo>
                <a:cubicBezTo>
                  <a:pt x="1103671" y="110612"/>
                  <a:pt x="1197078" y="31954"/>
                  <a:pt x="1283110" y="31954"/>
                </a:cubicBezTo>
                <a:cubicBezTo>
                  <a:pt x="1369142" y="31954"/>
                  <a:pt x="1442884" y="105696"/>
                  <a:pt x="1533832" y="105696"/>
                </a:cubicBezTo>
                <a:cubicBezTo>
                  <a:pt x="1624780" y="105696"/>
                  <a:pt x="1725561" y="29496"/>
                  <a:pt x="1828800" y="31954"/>
                </a:cubicBezTo>
                <a:cubicBezTo>
                  <a:pt x="1932039" y="34412"/>
                  <a:pt x="2052483" y="122903"/>
                  <a:pt x="2153264" y="120445"/>
                </a:cubicBezTo>
                <a:cubicBezTo>
                  <a:pt x="2254045" y="117987"/>
                  <a:pt x="2352368" y="22122"/>
                  <a:pt x="2433484" y="17206"/>
                </a:cubicBezTo>
                <a:cubicBezTo>
                  <a:pt x="2514600" y="12290"/>
                  <a:pt x="2577280" y="51619"/>
                  <a:pt x="2639961" y="9094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571472" y="4071942"/>
            <a:ext cx="2071702" cy="71438"/>
          </a:xfrm>
          <a:custGeom>
            <a:avLst/>
            <a:gdLst>
              <a:gd name="connsiteX0" fmla="*/ 0 w 2639961"/>
              <a:gd name="connsiteY0" fmla="*/ 90948 h 122903"/>
              <a:gd name="connsiteX1" fmla="*/ 191729 w 2639961"/>
              <a:gd name="connsiteY1" fmla="*/ 2458 h 122903"/>
              <a:gd name="connsiteX2" fmla="*/ 442452 w 2639961"/>
              <a:gd name="connsiteY2" fmla="*/ 90948 h 122903"/>
              <a:gd name="connsiteX3" fmla="*/ 766916 w 2639961"/>
              <a:gd name="connsiteY3" fmla="*/ 2458 h 122903"/>
              <a:gd name="connsiteX4" fmla="*/ 1017639 w 2639961"/>
              <a:gd name="connsiteY4" fmla="*/ 105696 h 122903"/>
              <a:gd name="connsiteX5" fmla="*/ 1283110 w 2639961"/>
              <a:gd name="connsiteY5" fmla="*/ 31954 h 122903"/>
              <a:gd name="connsiteX6" fmla="*/ 1533832 w 2639961"/>
              <a:gd name="connsiteY6" fmla="*/ 105696 h 122903"/>
              <a:gd name="connsiteX7" fmla="*/ 1828800 w 2639961"/>
              <a:gd name="connsiteY7" fmla="*/ 31954 h 122903"/>
              <a:gd name="connsiteX8" fmla="*/ 2153264 w 2639961"/>
              <a:gd name="connsiteY8" fmla="*/ 120445 h 122903"/>
              <a:gd name="connsiteX9" fmla="*/ 2433484 w 2639961"/>
              <a:gd name="connsiteY9" fmla="*/ 17206 h 122903"/>
              <a:gd name="connsiteX10" fmla="*/ 2639961 w 2639961"/>
              <a:gd name="connsiteY10" fmla="*/ 90948 h 12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961" h="122903">
                <a:moveTo>
                  <a:pt x="0" y="90948"/>
                </a:moveTo>
                <a:cubicBezTo>
                  <a:pt x="58993" y="46703"/>
                  <a:pt x="117987" y="2458"/>
                  <a:pt x="191729" y="2458"/>
                </a:cubicBezTo>
                <a:cubicBezTo>
                  <a:pt x="265471" y="2458"/>
                  <a:pt x="346588" y="90948"/>
                  <a:pt x="442452" y="90948"/>
                </a:cubicBezTo>
                <a:cubicBezTo>
                  <a:pt x="538316" y="90948"/>
                  <a:pt x="671052" y="0"/>
                  <a:pt x="766916" y="2458"/>
                </a:cubicBezTo>
                <a:cubicBezTo>
                  <a:pt x="862780" y="4916"/>
                  <a:pt x="931607" y="100780"/>
                  <a:pt x="1017639" y="105696"/>
                </a:cubicBezTo>
                <a:cubicBezTo>
                  <a:pt x="1103671" y="110612"/>
                  <a:pt x="1197078" y="31954"/>
                  <a:pt x="1283110" y="31954"/>
                </a:cubicBezTo>
                <a:cubicBezTo>
                  <a:pt x="1369142" y="31954"/>
                  <a:pt x="1442884" y="105696"/>
                  <a:pt x="1533832" y="105696"/>
                </a:cubicBezTo>
                <a:cubicBezTo>
                  <a:pt x="1624780" y="105696"/>
                  <a:pt x="1725561" y="29496"/>
                  <a:pt x="1828800" y="31954"/>
                </a:cubicBezTo>
                <a:cubicBezTo>
                  <a:pt x="1932039" y="34412"/>
                  <a:pt x="2052483" y="122903"/>
                  <a:pt x="2153264" y="120445"/>
                </a:cubicBezTo>
                <a:cubicBezTo>
                  <a:pt x="2254045" y="117987"/>
                  <a:pt x="2352368" y="22122"/>
                  <a:pt x="2433484" y="17206"/>
                </a:cubicBezTo>
                <a:cubicBezTo>
                  <a:pt x="2514600" y="12290"/>
                  <a:pt x="2577280" y="51619"/>
                  <a:pt x="2639961" y="9094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857488" y="3500438"/>
            <a:ext cx="5500726" cy="644530"/>
            <a:chOff x="2857488" y="3500438"/>
            <a:chExt cx="5500726" cy="64453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8143900" y="3500438"/>
              <a:ext cx="214314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857488" y="4143380"/>
              <a:ext cx="42862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571868" y="4143380"/>
              <a:ext cx="42862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357686" y="4143380"/>
              <a:ext cx="42862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643834" y="3500438"/>
              <a:ext cx="214314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олилиния 37"/>
          <p:cNvSpPr/>
          <p:nvPr/>
        </p:nvSpPr>
        <p:spPr>
          <a:xfrm>
            <a:off x="7934632" y="3495368"/>
            <a:ext cx="120446" cy="96417"/>
          </a:xfrm>
          <a:custGeom>
            <a:avLst/>
            <a:gdLst>
              <a:gd name="connsiteX0" fmla="*/ 58994 w 120446"/>
              <a:gd name="connsiteY0" fmla="*/ 0 h 96417"/>
              <a:gd name="connsiteX1" fmla="*/ 44245 w 120446"/>
              <a:gd name="connsiteY1" fmla="*/ 14748 h 96417"/>
              <a:gd name="connsiteX2" fmla="*/ 0 w 120446"/>
              <a:gd name="connsiteY2" fmla="*/ 29497 h 96417"/>
              <a:gd name="connsiteX3" fmla="*/ 44245 w 120446"/>
              <a:gd name="connsiteY3" fmla="*/ 44245 h 96417"/>
              <a:gd name="connsiteX4" fmla="*/ 58994 w 120446"/>
              <a:gd name="connsiteY4" fmla="*/ 88490 h 96417"/>
              <a:gd name="connsiteX5" fmla="*/ 14749 w 120446"/>
              <a:gd name="connsiteY5" fmla="*/ 58993 h 96417"/>
              <a:gd name="connsiteX6" fmla="*/ 58994 w 120446"/>
              <a:gd name="connsiteY6" fmla="*/ 73742 h 96417"/>
              <a:gd name="connsiteX7" fmla="*/ 73742 w 120446"/>
              <a:gd name="connsiteY7" fmla="*/ 73742 h 9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46" h="96417">
                <a:moveTo>
                  <a:pt x="58994" y="0"/>
                </a:moveTo>
                <a:cubicBezTo>
                  <a:pt x="120446" y="92177"/>
                  <a:pt x="81116" y="20893"/>
                  <a:pt x="44245" y="14748"/>
                </a:cubicBezTo>
                <a:cubicBezTo>
                  <a:pt x="28910" y="12192"/>
                  <a:pt x="14748" y="24581"/>
                  <a:pt x="0" y="29497"/>
                </a:cubicBezTo>
                <a:cubicBezTo>
                  <a:pt x="14748" y="34413"/>
                  <a:pt x="33252" y="33252"/>
                  <a:pt x="44245" y="44245"/>
                </a:cubicBezTo>
                <a:cubicBezTo>
                  <a:pt x="55238" y="55238"/>
                  <a:pt x="72899" y="81538"/>
                  <a:pt x="58994" y="88490"/>
                </a:cubicBezTo>
                <a:cubicBezTo>
                  <a:pt x="43140" y="96417"/>
                  <a:pt x="29497" y="68825"/>
                  <a:pt x="14749" y="58993"/>
                </a:cubicBezTo>
                <a:cubicBezTo>
                  <a:pt x="14749" y="58993"/>
                  <a:pt x="43912" y="69971"/>
                  <a:pt x="58994" y="73742"/>
                </a:cubicBezTo>
                <a:cubicBezTo>
                  <a:pt x="63763" y="74934"/>
                  <a:pt x="68826" y="73742"/>
                  <a:pt x="73742" y="73742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38"/>
          <p:cNvSpPr/>
          <p:nvPr/>
        </p:nvSpPr>
        <p:spPr>
          <a:xfrm>
            <a:off x="3397045" y="4129548"/>
            <a:ext cx="105275" cy="90042"/>
          </a:xfrm>
          <a:custGeom>
            <a:avLst/>
            <a:gdLst>
              <a:gd name="connsiteX0" fmla="*/ 9832 w 105275"/>
              <a:gd name="connsiteY0" fmla="*/ 29497 h 90042"/>
              <a:gd name="connsiteX1" fmla="*/ 98323 w 105275"/>
              <a:gd name="connsiteY1" fmla="*/ 44246 h 90042"/>
              <a:gd name="connsiteX2" fmla="*/ 83574 w 105275"/>
              <a:gd name="connsiteY2" fmla="*/ 0 h 90042"/>
              <a:gd name="connsiteX3" fmla="*/ 39329 w 105275"/>
              <a:gd name="connsiteY3" fmla="*/ 14749 h 90042"/>
              <a:gd name="connsiteX4" fmla="*/ 9832 w 105275"/>
              <a:gd name="connsiteY4" fmla="*/ 29497 h 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75" h="90042">
                <a:moveTo>
                  <a:pt x="9832" y="29497"/>
                </a:moveTo>
                <a:cubicBezTo>
                  <a:pt x="19664" y="34413"/>
                  <a:pt x="75426" y="90042"/>
                  <a:pt x="98323" y="44246"/>
                </a:cubicBezTo>
                <a:cubicBezTo>
                  <a:pt x="105275" y="30341"/>
                  <a:pt x="88490" y="14749"/>
                  <a:pt x="83574" y="0"/>
                </a:cubicBezTo>
                <a:cubicBezTo>
                  <a:pt x="68826" y="4916"/>
                  <a:pt x="46281" y="844"/>
                  <a:pt x="39329" y="14749"/>
                </a:cubicBezTo>
                <a:cubicBezTo>
                  <a:pt x="21105" y="51199"/>
                  <a:pt x="0" y="24581"/>
                  <a:pt x="9832" y="29497"/>
                </a:cubicBez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4166420" y="4157578"/>
            <a:ext cx="75695" cy="60461"/>
          </a:xfrm>
          <a:custGeom>
            <a:avLst/>
            <a:gdLst>
              <a:gd name="connsiteX0" fmla="*/ 7374 w 75695"/>
              <a:gd name="connsiteY0" fmla="*/ 1467 h 60461"/>
              <a:gd name="connsiteX1" fmla="*/ 66367 w 75695"/>
              <a:gd name="connsiteY1" fmla="*/ 16216 h 60461"/>
              <a:gd name="connsiteX2" fmla="*/ 51619 w 75695"/>
              <a:gd name="connsiteY2" fmla="*/ 60461 h 60461"/>
              <a:gd name="connsiteX3" fmla="*/ 22122 w 75695"/>
              <a:gd name="connsiteY3" fmla="*/ 16216 h 60461"/>
              <a:gd name="connsiteX4" fmla="*/ 7374 w 75695"/>
              <a:gd name="connsiteY4" fmla="*/ 1467 h 6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95" h="60461">
                <a:moveTo>
                  <a:pt x="7374" y="1467"/>
                </a:moveTo>
                <a:cubicBezTo>
                  <a:pt x="14748" y="1467"/>
                  <a:pt x="54205" y="0"/>
                  <a:pt x="66367" y="16216"/>
                </a:cubicBezTo>
                <a:cubicBezTo>
                  <a:pt x="75695" y="28653"/>
                  <a:pt x="67165" y="60461"/>
                  <a:pt x="51619" y="60461"/>
                </a:cubicBezTo>
                <a:cubicBezTo>
                  <a:pt x="33894" y="60461"/>
                  <a:pt x="6268" y="24143"/>
                  <a:pt x="22122" y="16216"/>
                </a:cubicBezTo>
                <a:cubicBezTo>
                  <a:pt x="45932" y="4310"/>
                  <a:pt x="0" y="1467"/>
                  <a:pt x="7374" y="1467"/>
                </a:cubicBez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714480" y="2571744"/>
            <a:ext cx="785818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15272" y="2643182"/>
            <a:ext cx="714380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00430" y="3286124"/>
            <a:ext cx="71438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сущ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14414" y="3214686"/>
            <a:ext cx="785818" cy="85725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2643182"/>
            <a:ext cx="71438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14810" y="2643182"/>
            <a:ext cx="714380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сущ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2569 L 0.77968 -0.0921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  <p:bldP spid="8" grpId="0" build="p"/>
      <p:bldP spid="8" grpId="1" build="p"/>
      <p:bldP spid="24" grpId="0" animBg="1"/>
      <p:bldP spid="25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311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дат. п.</a:t>
            </a:r>
          </a:p>
          <a:p>
            <a:pPr algn="ctr"/>
            <a:r>
              <a:rPr lang="ru-RU" sz="4800" b="1" dirty="0" smtClean="0"/>
              <a:t>Имеют окончания:</a:t>
            </a:r>
          </a:p>
          <a:p>
            <a:pPr algn="ctr"/>
            <a:r>
              <a:rPr lang="ru-RU" sz="4800" b="1" dirty="0" smtClean="0"/>
              <a:t>1скл.            2 скл.            3 скл.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           - у, - ю            - и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Мои рисунки\анимации\anim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071702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082660"/>
          </a:xfrm>
        </p:spPr>
        <p:txBody>
          <a:bodyPr>
            <a:noAutofit/>
          </a:bodyPr>
          <a:lstStyle/>
          <a:p>
            <a:r>
              <a:rPr lang="ru-RU" sz="7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endParaRPr lang="ru-RU" sz="7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accent1">
                <a:lumMod val="75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725602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60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Мои рисунки\анимации\d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0" y="4643446"/>
            <a:ext cx="1238250" cy="1809750"/>
          </a:xfrm>
          <a:prstGeom prst="rect">
            <a:avLst/>
          </a:prstGeom>
          <a:noFill/>
        </p:spPr>
      </p:pic>
      <p:pic>
        <p:nvPicPr>
          <p:cNvPr id="3075" name="Picture 3" descr="E:\Мои рисунки\анимации\kniga_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1500198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143116"/>
            <a:ext cx="6715172" cy="285752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Упр. 194,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 правило  стр. 101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6000">
              <a:schemeClr val="accent2">
                <a:lumMod val="60000"/>
                <a:lumOff val="40000"/>
              </a:schemeClr>
            </a:gs>
            <a:gs pos="47000">
              <a:srgbClr val="9999FF"/>
            </a:gs>
            <a:gs pos="60001">
              <a:schemeClr val="accent2">
                <a:lumMod val="60000"/>
                <a:lumOff val="40000"/>
              </a:schemeClr>
            </a:gs>
            <a:gs pos="71001">
              <a:srgbClr val="3333CC"/>
            </a:gs>
            <a:gs pos="81000">
              <a:schemeClr val="accent2">
                <a:lumMod val="60000"/>
                <a:lumOff val="40000"/>
              </a:schemeClr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1643050"/>
            <a:ext cx="9644130" cy="5214950"/>
          </a:xfrm>
        </p:spPr>
        <p:txBody>
          <a:bodyPr/>
          <a:lstStyle/>
          <a:p>
            <a:r>
              <a:rPr lang="ru-RU" b="1" dirty="0" smtClean="0"/>
              <a:t>Мы услышали звонок.</a:t>
            </a:r>
            <a:br>
              <a:rPr lang="ru-RU" b="1" dirty="0" smtClean="0"/>
            </a:br>
            <a:r>
              <a:rPr lang="ru-RU" b="1" dirty="0" smtClean="0"/>
              <a:t>Пора закончить наш урок.</a:t>
            </a:r>
            <a:br>
              <a:rPr lang="ru-RU" b="1" dirty="0" smtClean="0"/>
            </a:br>
            <a:r>
              <a:rPr lang="ru-RU" b="1" dirty="0" smtClean="0"/>
              <a:t>Всем спасибо за старание!</a:t>
            </a:r>
            <a:br>
              <a:rPr lang="ru-RU" b="1" dirty="0" smtClean="0"/>
            </a:br>
            <a:r>
              <a:rPr lang="ru-RU" b="1" dirty="0" smtClean="0"/>
              <a:t>Урок окончен. До свидания!</a:t>
            </a:r>
            <a:endParaRPr lang="ru-RU" b="1" dirty="0"/>
          </a:p>
        </p:txBody>
      </p:sp>
      <p:pic>
        <p:nvPicPr>
          <p:cNvPr id="6" name="Picture 2" descr="Звонок"/>
          <p:cNvPicPr>
            <a:picLocks noChangeAspect="1" noChangeArrowheads="1" noCrop="1"/>
          </p:cNvPicPr>
          <p:nvPr/>
        </p:nvPicPr>
        <p:blipFill>
          <a:blip r:embed="rId2">
            <a:lum contrast="41000"/>
          </a:blip>
          <a:srcRect/>
          <a:stretch>
            <a:fillRect/>
          </a:stretch>
        </p:blipFill>
        <p:spPr bwMode="auto">
          <a:xfrm>
            <a:off x="0" y="357166"/>
            <a:ext cx="2143140" cy="2000240"/>
          </a:xfrm>
          <a:prstGeom prst="rect">
            <a:avLst/>
          </a:prstGeom>
          <a:noFill/>
        </p:spPr>
      </p:pic>
      <p:pic>
        <p:nvPicPr>
          <p:cNvPr id="2050" name="Picture 2" descr="E:\Мои рисунки\анимации\DUCK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0042"/>
            <a:ext cx="1714512" cy="23002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Мои рисунки\Заставка\Природа\Natur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60000" cy="432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142984"/>
            <a:ext cx="5000660" cy="1285884"/>
          </a:xfrm>
          <a:prstGeom prst="rect">
            <a:avLst/>
          </a:prstGeom>
          <a:solidFill>
            <a:srgbClr val="C0504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пройти по дорожке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E:\Мои рисунки\наша планета\16809_1024_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85794"/>
            <a:ext cx="5760000" cy="432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1571612"/>
            <a:ext cx="5000660" cy="142876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подбежать к реке</a:t>
            </a:r>
            <a:endParaRPr lang="ru-RU" sz="3200" b="1" dirty="0"/>
          </a:p>
        </p:txBody>
      </p:sp>
      <p:pic>
        <p:nvPicPr>
          <p:cNvPr id="2052" name="Picture 4" descr="E:\Мои рисунки\наша планета\76372_1024_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785794"/>
            <a:ext cx="5760000" cy="432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2428868"/>
            <a:ext cx="4000528" cy="135732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подъехали к берегу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E:\Мои рисунки\наша планета\56859_1024_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785794"/>
            <a:ext cx="5760000" cy="432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86050" y="714356"/>
            <a:ext cx="4000528" cy="71438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наклониться к цветку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E:\Мои рисунки\gorod\IMG_0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714356"/>
            <a:ext cx="5760000" cy="432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71736" y="3929066"/>
            <a:ext cx="3929090" cy="10001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шагать по тени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E:\Мои рисунки\gorod\IMG_0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2396" y="785794"/>
            <a:ext cx="5760000" cy="4320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428860" y="3714752"/>
            <a:ext cx="4500594" cy="114300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прислониться  к окну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7257 -0.2863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9931 0.124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10487 " pathEditMode="relative" ptsTypes="AA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-0.19688 -0.24143 " pathEditMode="relative" ptsTypes="AA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4409 0.135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31216 0.1666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5503 -0.3044 " pathEditMode="relative" ptsTypes="AA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30695 0.1729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7639 -0.2548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12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0.23646 0.2282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087 -0.1354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2283 -0.30439 " pathEditMode="relative" ptsTypes="AA">
                                      <p:cBhvr>
                                        <p:cTn id="10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78E-17 L 0.33854 -0.28356 " pathEditMode="relative" ptsTypes="AA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0.22726 0.00093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build="allAtOnce" animBg="1"/>
      <p:bldP spid="7" grpId="0" uiExpand="1" build="allAtOnce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6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2428868"/>
            <a:ext cx="7772400" cy="30003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Правописание безударных окончаний существительных в дательном падеже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357430"/>
            <a:ext cx="7772400" cy="392909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endParaRPr lang="ru-RU" sz="4400" b="1" dirty="0">
              <a:solidFill>
                <a:schemeClr val="tx1"/>
              </a:solidFill>
            </a:endParaRP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пройти по дорожке</a:t>
            </a: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подъехали к берегу</a:t>
            </a:r>
          </a:p>
          <a:p>
            <a:pPr algn="ctr"/>
            <a:r>
              <a:rPr lang="ru-RU" sz="9800" b="1" dirty="0" smtClean="0">
                <a:solidFill>
                  <a:schemeClr val="tx1"/>
                </a:solidFill>
              </a:rPr>
              <a:t>шагать по тени</a:t>
            </a:r>
            <a:endParaRPr lang="ru-RU" sz="9800" b="1" dirty="0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6429388" y="3286124"/>
            <a:ext cx="142876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6072198" y="5214950"/>
            <a:ext cx="142876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>
            <a:off x="6286512" y="4286256"/>
            <a:ext cx="133352" cy="428628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7500958" y="3643314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7500958" y="4643446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6643702" y="5572140"/>
            <a:ext cx="500066" cy="642942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00042"/>
            <a:ext cx="7572428" cy="135732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>Семнадцатое ноября</a:t>
            </a:r>
            <a:r>
              <a:rPr lang="ru-RU" sz="5400" i="1" dirty="0" smtClean="0"/>
              <a:t>.</a:t>
            </a:r>
            <a:endParaRPr lang="ru-RU" sz="54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9" y="857231"/>
            <a:ext cx="6429419" cy="150019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домашнего задания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285993"/>
            <a:ext cx="8572560" cy="307183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Из земляники (род. п, 1 скл.),  из шерсти ( род. п.,     3 скл.), из черники ( род. п. , 1 скл.), из бумаги ( род. п., 1 скл),  из дерева (род. п.,  2 скл.), из вишни ( род. п., 1 скл.), из стали   ( род. п., 3 скл.),  из картофеля       ( род. п., 2 скл.),   из стекла ( род. п., 2 скл.)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Мои рисунки\анимации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571480"/>
            <a:ext cx="2428892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643998" cy="6143668"/>
          </a:xfrm>
          <a:prstGeom prst="rect">
            <a:avLst/>
          </a:prstGeom>
          <a:solidFill>
            <a:srgbClr val="FFFF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</a:rPr>
              <a:t>Существительные в род. п.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</a:rPr>
              <a:t>твечают на вопросы: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кого?, чего?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Употребляются с предлогами:</a:t>
            </a:r>
          </a:p>
          <a:p>
            <a:pPr algn="ctr"/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т, до, из, у, без, для, около, с, вокруг, после, кроме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меют     окончания: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       1 скл.    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2 скл.       3 скл.   </a:t>
            </a:r>
          </a:p>
          <a:p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и, - ы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а, - я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4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286124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714752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4143380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4143380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2462" y="4572008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572008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5000636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3714752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286124"/>
            <a:ext cx="285752" cy="2857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0" animBg="1"/>
      <p:bldP spid="13" grpId="1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5" y="928670"/>
            <a:ext cx="5072099" cy="164307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Чистописание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14479" y="2928934"/>
            <a:ext cx="6780233" cy="14779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Буква, обозначающая звук: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согласный, парный, звонкий, твёрдый в слове « голова»,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мягкий в слове « ветер».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071678"/>
            <a:ext cx="7143800" cy="328614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Встречают по одёжке, а провожают по уму.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85926"/>
            <a:ext cx="6786610" cy="428628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Фонетический </a:t>
            </a:r>
            <a:r>
              <a:rPr lang="ru-RU" sz="4000" b="1" i="1" dirty="0" smtClean="0">
                <a:solidFill>
                  <a:srgbClr val="FFC000"/>
                </a:solidFill>
              </a:rPr>
              <a:t>разбор</a:t>
            </a:r>
            <a:endParaRPr lang="ru-RU" sz="40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О-дёж-ка – 3 слога,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о -    а – глас, безуд.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д –   д – согл., зв., парн.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ё –   о – глас., удар.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ж – ш – согл., гл., тв., парн.</a:t>
            </a:r>
          </a:p>
          <a:p>
            <a:r>
              <a:rPr lang="ru-RU" sz="4000" b="1" i="1" dirty="0">
                <a:solidFill>
                  <a:schemeClr val="tx1"/>
                </a:solidFill>
              </a:rPr>
              <a:t>к</a:t>
            </a:r>
            <a:r>
              <a:rPr lang="ru-RU" sz="4000" b="1" i="1" dirty="0" smtClean="0">
                <a:solidFill>
                  <a:schemeClr val="tx1"/>
                </a:solidFill>
              </a:rPr>
              <a:t> –   к – согл., гл., парн., тв.</a:t>
            </a:r>
          </a:p>
          <a:p>
            <a:r>
              <a:rPr lang="ru-RU" sz="4000" b="1" i="1" u="sng" dirty="0" smtClean="0">
                <a:solidFill>
                  <a:schemeClr val="tx1"/>
                </a:solidFill>
              </a:rPr>
              <a:t>а –   а - </a:t>
            </a:r>
            <a:r>
              <a:rPr lang="ru-RU" sz="4000" b="1" i="1" dirty="0" smtClean="0">
                <a:solidFill>
                  <a:schemeClr val="tx1"/>
                </a:solidFill>
              </a:rPr>
              <a:t>глас., безуд.</a:t>
            </a:r>
          </a:p>
          <a:p>
            <a:r>
              <a:rPr lang="ru-RU" sz="4000" b="1" i="1" dirty="0" smtClean="0">
                <a:solidFill>
                  <a:schemeClr val="tx1"/>
                </a:solidFill>
              </a:rPr>
              <a:t>6 б., 6 зв.</a:t>
            </a:r>
          </a:p>
          <a:p>
            <a:endParaRPr lang="ru-RU" sz="4000" i="1" dirty="0" smtClean="0"/>
          </a:p>
          <a:p>
            <a:endParaRPr lang="ru-RU" sz="4000" i="1" dirty="0" smtClean="0"/>
          </a:p>
          <a:p>
            <a:endParaRPr lang="ru-RU" sz="4000" i="1" dirty="0" smtClean="0"/>
          </a:p>
        </p:txBody>
      </p:sp>
      <p:sp>
        <p:nvSpPr>
          <p:cNvPr id="13" name="Левая круглая скобка 12"/>
          <p:cNvSpPr/>
          <p:nvPr/>
        </p:nvSpPr>
        <p:spPr>
          <a:xfrm>
            <a:off x="1714480" y="1643050"/>
            <a:ext cx="45719" cy="28575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Левая круглая скобка 13"/>
          <p:cNvSpPr/>
          <p:nvPr/>
        </p:nvSpPr>
        <p:spPr>
          <a:xfrm rot="10800000">
            <a:off x="2000232" y="2857496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1714480" y="2285992"/>
            <a:ext cx="71438" cy="35719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1714480" y="2857496"/>
            <a:ext cx="71438" cy="35719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Левая круглая скобка 16"/>
          <p:cNvSpPr/>
          <p:nvPr/>
        </p:nvSpPr>
        <p:spPr>
          <a:xfrm>
            <a:off x="1643042" y="3500438"/>
            <a:ext cx="71438" cy="35719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1643042" y="4071942"/>
            <a:ext cx="71438" cy="35719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1643042" y="4714884"/>
            <a:ext cx="71438" cy="35719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0" name="Левая круглая скобка 19"/>
          <p:cNvSpPr/>
          <p:nvPr/>
        </p:nvSpPr>
        <p:spPr>
          <a:xfrm rot="10800000">
            <a:off x="2071670" y="3500438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Левая круглая скобка 20"/>
          <p:cNvSpPr/>
          <p:nvPr/>
        </p:nvSpPr>
        <p:spPr>
          <a:xfrm rot="10800000">
            <a:off x="2000232" y="4071942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 rot="10800000">
            <a:off x="2071670" y="4714884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Левая круглая скобка 22"/>
          <p:cNvSpPr/>
          <p:nvPr/>
        </p:nvSpPr>
        <p:spPr>
          <a:xfrm rot="10800000">
            <a:off x="2071670" y="2285992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Левая круглая скобка 23"/>
          <p:cNvSpPr/>
          <p:nvPr/>
        </p:nvSpPr>
        <p:spPr>
          <a:xfrm rot="10800000">
            <a:off x="2071670" y="1643050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Левая круглая скобка 24"/>
          <p:cNvSpPr/>
          <p:nvPr/>
        </p:nvSpPr>
        <p:spPr>
          <a:xfrm>
            <a:off x="6286512" y="1071546"/>
            <a:ext cx="133352" cy="41910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1000108"/>
            <a:ext cx="2643206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а д о ш к а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1857364"/>
            <a:ext cx="357190" cy="2857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,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8" name="Левая круглая скобка 27"/>
          <p:cNvSpPr/>
          <p:nvPr/>
        </p:nvSpPr>
        <p:spPr>
          <a:xfrm rot="10800000">
            <a:off x="8715404" y="1142984"/>
            <a:ext cx="71438" cy="35719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857232"/>
            <a:ext cx="571504" cy="28575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,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" name="Диагональная полоса 29"/>
          <p:cNvSpPr/>
          <p:nvPr/>
        </p:nvSpPr>
        <p:spPr>
          <a:xfrm>
            <a:off x="7500958" y="1000108"/>
            <a:ext cx="142876" cy="142876"/>
          </a:xfrm>
          <a:prstGeom prst="diagStrip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5" grpId="1" build="p"/>
      <p:bldP spid="6" grpId="0" animBg="1"/>
      <p:bldP spid="6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Упражнение № 179, с 94.</a:t>
            </a:r>
            <a:endParaRPr lang="ru-RU" b="1" u="sng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643998" cy="5214974"/>
          </a:xfrm>
          <a:solidFill>
            <a:srgbClr val="FFFF00">
              <a:alpha val="41961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</a:rPr>
              <a:t>Существительные в дат. п.</a:t>
            </a:r>
          </a:p>
          <a:p>
            <a:r>
              <a:rPr lang="ru-RU" sz="3500" b="1" dirty="0">
                <a:solidFill>
                  <a:schemeClr val="tx1"/>
                </a:solidFill>
              </a:rPr>
              <a:t>О</a:t>
            </a:r>
            <a:r>
              <a:rPr lang="ru-RU" sz="3500" b="1" dirty="0" smtClean="0">
                <a:solidFill>
                  <a:schemeClr val="tx1"/>
                </a:solidFill>
              </a:rPr>
              <a:t>твечают на вопросы:</a:t>
            </a:r>
          </a:p>
          <a:p>
            <a:r>
              <a:rPr lang="ru-RU" sz="5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кому?  чему?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Употребляются с предлогами:</a:t>
            </a:r>
          </a:p>
          <a:p>
            <a:r>
              <a:rPr lang="ru-RU" sz="5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к,  по.</a:t>
            </a:r>
          </a:p>
          <a:p>
            <a:r>
              <a:rPr lang="ru-RU" sz="3500" b="1" dirty="0" smtClean="0">
                <a:solidFill>
                  <a:schemeClr val="tx1"/>
                </a:solidFill>
              </a:rPr>
              <a:t>Имеют окончания:</a:t>
            </a:r>
          </a:p>
          <a:p>
            <a:r>
              <a:rPr lang="ru-RU" sz="5200" b="1" dirty="0" smtClean="0">
                <a:solidFill>
                  <a:schemeClr val="tx1"/>
                </a:solidFill>
              </a:rPr>
              <a:t>1скл.            2 скл.            3 скл.</a:t>
            </a:r>
          </a:p>
          <a:p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е               - у, - ю              - и</a:t>
            </a:r>
            <a:endParaRPr lang="ru-RU" sz="5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75000">
              <a:schemeClr val="tx2">
                <a:lumMod val="40000"/>
                <a:lumOff val="6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401161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 (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 по чему?</a:t>
            </a:r>
            <a:r>
              <a:rPr lang="ru-RU" sz="2400" b="1" dirty="0" smtClean="0">
                <a:solidFill>
                  <a:srgbClr val="002060"/>
                </a:solidFill>
              </a:rPr>
              <a:t>)    </a:t>
            </a:r>
            <a:r>
              <a:rPr lang="ru-RU" sz="2800" b="1" dirty="0" smtClean="0"/>
              <a:t>по улице (</a:t>
            </a:r>
            <a:r>
              <a:rPr lang="ru-RU" sz="2400" b="1" dirty="0" smtClean="0"/>
              <a:t>1 скл.),</a:t>
            </a:r>
            <a:r>
              <a:rPr lang="ru-RU" sz="2800" b="1" dirty="0" smtClean="0"/>
              <a:t>по площади (</a:t>
            </a:r>
            <a:r>
              <a:rPr lang="ru-RU" sz="2400" b="1" dirty="0" smtClean="0"/>
              <a:t>3 скл.).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Плыл (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  по чему?) </a:t>
            </a:r>
            <a:r>
              <a:rPr lang="ru-RU" sz="2400" b="1" dirty="0" smtClean="0"/>
              <a:t>      </a:t>
            </a:r>
            <a:r>
              <a:rPr lang="ru-RU" sz="2800" b="1" dirty="0" smtClean="0"/>
              <a:t>по речке (</a:t>
            </a:r>
            <a:r>
              <a:rPr lang="ru-RU" sz="2400" b="1" dirty="0" smtClean="0"/>
              <a:t>1 скл.) </a:t>
            </a:r>
            <a:r>
              <a:rPr lang="ru-RU" sz="2800" b="1" dirty="0" smtClean="0"/>
              <a:t>по морю ( </a:t>
            </a:r>
            <a:r>
              <a:rPr lang="ru-RU" sz="2400" b="1" dirty="0" smtClean="0"/>
              <a:t>2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Подошёл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к чему?)          </a:t>
            </a:r>
            <a:r>
              <a:rPr lang="ru-RU" sz="2800" b="1" dirty="0" smtClean="0"/>
              <a:t>к берёзе </a:t>
            </a:r>
            <a:r>
              <a:rPr lang="ru-RU" sz="2400" b="1" dirty="0" smtClean="0"/>
              <a:t>( 1 скл.), </a:t>
            </a:r>
            <a:r>
              <a:rPr lang="ru-RU" sz="2800" b="1" dirty="0" smtClean="0"/>
              <a:t>к сирени </a:t>
            </a:r>
            <a:r>
              <a:rPr lang="ru-RU" sz="2400" b="1" dirty="0" smtClean="0"/>
              <a:t>( 3 скл).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Поднялся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по чему?)</a:t>
            </a:r>
            <a:r>
              <a:rPr lang="ru-RU" sz="2400" b="1" dirty="0" smtClean="0"/>
              <a:t>        </a:t>
            </a:r>
            <a:r>
              <a:rPr lang="ru-RU" sz="2800" b="1" dirty="0" smtClean="0"/>
              <a:t>по лестнице </a:t>
            </a:r>
            <a:r>
              <a:rPr lang="ru-RU" sz="2400" b="1" dirty="0" smtClean="0"/>
              <a:t>(1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Подарил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(кому?)      </a:t>
            </a:r>
            <a:r>
              <a:rPr lang="ru-RU" sz="2800" b="1" dirty="0" smtClean="0"/>
              <a:t>сестрёнке </a:t>
            </a:r>
            <a:r>
              <a:rPr lang="ru-RU" sz="2400" b="1" dirty="0" smtClean="0"/>
              <a:t>( 1 скл.),</a:t>
            </a:r>
            <a:r>
              <a:rPr lang="ru-RU" sz="2800" b="1" dirty="0" smtClean="0"/>
              <a:t>  братишке </a:t>
            </a:r>
            <a:r>
              <a:rPr lang="ru-RU" sz="2400" b="1" dirty="0" smtClean="0"/>
              <a:t>(1 скл.).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Бежал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(куда? к чему?)     </a:t>
            </a:r>
            <a:r>
              <a:rPr lang="ru-RU" sz="2800" b="1" dirty="0" smtClean="0"/>
              <a:t>к озеру </a:t>
            </a:r>
            <a:r>
              <a:rPr lang="ru-RU" sz="2400" b="1" dirty="0" smtClean="0"/>
              <a:t>( 2 скл.),  </a:t>
            </a:r>
            <a:r>
              <a:rPr lang="ru-RU" sz="2800" b="1" dirty="0" smtClean="0"/>
              <a:t>к ручью </a:t>
            </a:r>
            <a:r>
              <a:rPr lang="ru-RU" sz="2400" b="1" dirty="0" smtClean="0"/>
              <a:t>( 2 скл.)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000108"/>
            <a:ext cx="4357718" cy="10001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Упр.195, с.101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86190"/>
            <a:ext cx="8215370" cy="235745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 в дательном падеже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скл.                2 скл.              3 скл.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                   -у, -ю                   -и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85723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14488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250030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250030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00037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72330" y="2928934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00958" y="857232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1714488"/>
            <a:ext cx="135732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1285860"/>
            <a:ext cx="114300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285860"/>
            <a:ext cx="135732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14311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52260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пришёл для игр и шутки,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Точнее, для физкультминутки.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Мои рисунки\анимации\18m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35758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6357982" cy="6072254"/>
          </a:xfrm>
          <a:prstGeom prst="rect">
            <a:avLst/>
          </a:prstGeom>
          <a:solidFill>
            <a:srgbClr val="1CD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Флюгер есть, друзья, у нас,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Завращается сейчас.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Ветер справа, ветер слева,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Флюгер вертится умело.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Сначала буду маленьким,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 коленочкам прижмусь,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Потом я вырасту большим ,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 солнца дотянусь.</a:t>
            </a: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643998" cy="6143668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А теперь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                       с охотой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Возьмёмся 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                      за работу!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ои рисунки\анимации\angel24.gif"/>
          <p:cNvPicPr>
            <a:picLocks noChangeAspect="1" noChangeArrowheads="1" noCrop="1"/>
          </p:cNvPicPr>
          <p:nvPr/>
        </p:nvPicPr>
        <p:blipFill>
          <a:blip r:embed="rId3">
            <a:lum bright="-21000" contrast="4000"/>
          </a:blip>
          <a:srcRect/>
          <a:stretch>
            <a:fillRect/>
          </a:stretch>
        </p:blipFill>
        <p:spPr bwMode="auto">
          <a:xfrm>
            <a:off x="500034" y="4500570"/>
            <a:ext cx="1905000" cy="1628775"/>
          </a:xfrm>
          <a:prstGeom prst="rect">
            <a:avLst/>
          </a:prstGeom>
          <a:noFill/>
        </p:spPr>
      </p:pic>
      <p:pic>
        <p:nvPicPr>
          <p:cNvPr id="1027" name="Picture 3" descr="E:\Мои рисунки\анимации\s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2571768" cy="2000264"/>
          </a:xfrm>
          <a:prstGeom prst="rect">
            <a:avLst/>
          </a:prstGeom>
          <a:noFill/>
        </p:spPr>
      </p:pic>
      <p:pic>
        <p:nvPicPr>
          <p:cNvPr id="1028" name="Picture 4" descr="E:\Мои рисунки\анимации\022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85992"/>
            <a:ext cx="22288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0712 -0.25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L 5.83333E-6 -0.28356 " pathEditMode="relative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chemeClr val="accent1">
                <a:lumMod val="60000"/>
                <a:lumOff val="40000"/>
              </a:schemeClr>
            </a:gs>
            <a:gs pos="50000">
              <a:schemeClr val="tx2">
                <a:lumMod val="75000"/>
              </a:schemeClr>
            </a:gs>
            <a:gs pos="75000">
              <a:schemeClr val="tx2">
                <a:lumMod val="40000"/>
                <a:lumOff val="60000"/>
              </a:schemeClr>
            </a:gs>
            <a:gs pos="89999">
              <a:schemeClr val="accent2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Скл…дной,   ж…мчужный, погр…ничник,   мес…ность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8186766" cy="117950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3600" dirty="0" smtClean="0"/>
              <a:t>Чес…ный,   а … уратный,   а  … етитный, дли … ый.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000372"/>
            <a:ext cx="811532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C000"/>
                </a:solidFill>
              </a:rPr>
              <a:t>Трос…ник,   окрес…ность,   свис…нул, мес…ность.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000100" y="4429132"/>
            <a:ext cx="7429552" cy="96519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Солнышк…,   лестниц…,   окошк…, лукошк… .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571736" y="7000900"/>
            <a:ext cx="4041775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14290"/>
            <a:ext cx="500066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928934"/>
            <a:ext cx="428628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928934"/>
            <a:ext cx="357190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714884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4214818"/>
            <a:ext cx="285752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214818"/>
            <a:ext cx="500066" cy="50006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143380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714356"/>
            <a:ext cx="500066" cy="64294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1428736"/>
            <a:ext cx="785818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2143116"/>
            <a:ext cx="785818" cy="42862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3500438"/>
            <a:ext cx="357190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2928934"/>
            <a:ext cx="500066" cy="57150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1357298"/>
            <a:ext cx="1000132" cy="71438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1428736"/>
            <a:ext cx="1000132" cy="64294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0"/>
            <a:ext cx="500066" cy="92867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571480"/>
            <a:ext cx="571504" cy="9286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00628" y="1357298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00496" y="4786322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57950" y="3643314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2910" y="2143116"/>
            <a:ext cx="2000264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602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услышали звонок. Пора уже начать урок. Проверим дружно, всё ль в порядке: Ручки, карандаш, тетрадки? Что же, время нас не ждёт. Соберёмся и …ВПЕРЁД!</vt:lpstr>
      <vt:lpstr>Слайд 2</vt:lpstr>
      <vt:lpstr>Правописание безударных окончаний существительных в дательном падеже</vt:lpstr>
      <vt:lpstr>Проверка домашнего задания</vt:lpstr>
      <vt:lpstr>Чистописание</vt:lpstr>
      <vt:lpstr>Упражнение № 179, с 94.</vt:lpstr>
      <vt:lpstr>Ехал (где? по чему?)    по улице (1 скл.),по площади (3 скл.). Плыл (где?  по чему?)       по речке (1 скл.) по морю ( 2 скл.). Подошёл ( к чему?)          к берёзе ( 1 скл.), к сирени ( 3 скл). Поднялся ( по чему?)        по лестнице (1 скл.). Подарил (кому?)      сестрёнке ( 1 скл.),  братишке (1 скл.). Бежал (куда? к чему?)     к озеру ( 2 скл.),  к ручью ( 2 скл.) </vt:lpstr>
      <vt:lpstr>Момент пришёл для игр и шутки, Точнее, для физкультминутки.</vt:lpstr>
      <vt:lpstr>Скл…дной,   ж…мчужный, погр…ничник,   мес…ность.</vt:lpstr>
      <vt:lpstr>Местность   ,  честный,   свистнул     , лестница</vt:lpstr>
      <vt:lpstr>   Счастливый мальчуган сбежал по школьной лестнице.</vt:lpstr>
      <vt:lpstr>Запомни!</vt:lpstr>
      <vt:lpstr>Домашнее задание</vt:lpstr>
      <vt:lpstr>Мы услышали звонок. Пора закончить наш урок. Всем спасибо за старание! Урок окончен. До свидания!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daniel</dc:creator>
  <cp:lastModifiedBy>daniel</cp:lastModifiedBy>
  <cp:revision>143</cp:revision>
  <dcterms:created xsi:type="dcterms:W3CDTF">2009-11-08T15:06:46Z</dcterms:created>
  <dcterms:modified xsi:type="dcterms:W3CDTF">2010-01-09T19:47:56Z</dcterms:modified>
</cp:coreProperties>
</file>