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3" r:id="rId2"/>
    <p:sldId id="257" r:id="rId3"/>
    <p:sldId id="262" r:id="rId4"/>
    <p:sldId id="264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9D704-0E79-4961-BFE9-1E3E9F51E6E5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8EC92-F77B-4F2C-B59B-9BF9B2DA91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79D36-90DA-4449-8C1B-86F71EAD169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79D36-90DA-4449-8C1B-86F71EAD169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5A26C2-59C2-4793-9BEF-134DFF14DF93}" type="slidenum">
              <a:rPr lang="ru-RU"/>
              <a:pPr/>
              <a:t>3</a:t>
            </a:fld>
            <a:endParaRPr lang="ru-RU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79D36-90DA-4449-8C1B-86F71EAD169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0654-513D-4492-8389-3E981D88BB5C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61E2-ACFD-4895-A313-9A3C275257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0654-513D-4492-8389-3E981D88BB5C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61E2-ACFD-4895-A313-9A3C275257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0654-513D-4492-8389-3E981D88BB5C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61E2-ACFD-4895-A313-9A3C275257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0654-513D-4492-8389-3E981D88BB5C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61E2-ACFD-4895-A313-9A3C275257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0654-513D-4492-8389-3E981D88BB5C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61E2-ACFD-4895-A313-9A3C275257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0654-513D-4492-8389-3E981D88BB5C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61E2-ACFD-4895-A313-9A3C275257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0654-513D-4492-8389-3E981D88BB5C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61E2-ACFD-4895-A313-9A3C275257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0654-513D-4492-8389-3E981D88BB5C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61E2-ACFD-4895-A313-9A3C275257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0654-513D-4492-8389-3E981D88BB5C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61E2-ACFD-4895-A313-9A3C275257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0654-513D-4492-8389-3E981D88BB5C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61E2-ACFD-4895-A313-9A3C275257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0654-513D-4492-8389-3E981D88BB5C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61E2-ACFD-4895-A313-9A3C275257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20654-513D-4492-8389-3E981D88BB5C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B61E2-ACFD-4895-A313-9A3C275257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Survey%20Report_school_problems.do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642918"/>
          <a:ext cx="8501122" cy="5882640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8501122"/>
              </a:tblGrid>
              <a:tr h="5392122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smtClean="0"/>
                        <a:t>Useful</a:t>
                      </a:r>
                      <a:r>
                        <a:rPr lang="en-US" sz="2800" b="1" i="1" baseline="0" dirty="0" smtClean="0"/>
                        <a:t>  language</a:t>
                      </a:r>
                    </a:p>
                    <a:p>
                      <a:pPr algn="ctr"/>
                      <a:r>
                        <a:rPr lang="en-US" sz="2800" b="1" i="1" baseline="0" dirty="0" smtClean="0"/>
                        <a:t>to state the problem:</a:t>
                      </a:r>
                    </a:p>
                    <a:p>
                      <a:endParaRPr lang="en-US" sz="2000" baseline="0" dirty="0" smtClean="0"/>
                    </a:p>
                    <a:p>
                      <a:r>
                        <a:rPr lang="en-US" sz="2400" dirty="0" smtClean="0"/>
                        <a:t>Nowadays a lot of teenagers think…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 It goes without saying..,</a:t>
                      </a:r>
                    </a:p>
                    <a:p>
                      <a:r>
                        <a:rPr lang="en-US" sz="2400" dirty="0" smtClean="0"/>
                        <a:t>Schoolchildren have different opinions about…,</a:t>
                      </a:r>
                    </a:p>
                    <a:p>
                      <a:r>
                        <a:rPr lang="en-US" sz="2400" baseline="0" dirty="0" smtClean="0"/>
                        <a:t>It is a well-known fact that…, We often hear a statement…,</a:t>
                      </a:r>
                    </a:p>
                    <a:p>
                      <a:r>
                        <a:rPr lang="en-US" sz="2400" baseline="0" dirty="0" smtClean="0"/>
                        <a:t>Most young people understand…, There is no doubt that…,</a:t>
                      </a:r>
                    </a:p>
                    <a:p>
                      <a:endParaRPr lang="en-US" baseline="0" dirty="0" smtClean="0"/>
                    </a:p>
                    <a:p>
                      <a:pPr algn="ctr"/>
                      <a:r>
                        <a:rPr lang="en-US" sz="2800" b="1" i="1" baseline="0" dirty="0" smtClean="0"/>
                        <a:t>to express your personal opinion and give reasons for it:</a:t>
                      </a:r>
                      <a:r>
                        <a:rPr lang="en-US" b="1" i="1" baseline="0" dirty="0" smtClean="0"/>
                        <a:t>    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sz="2400" baseline="0" dirty="0" smtClean="0"/>
                        <a:t>From my point of view, As far as I am concerned, I believe..,</a:t>
                      </a:r>
                    </a:p>
                    <a:p>
                      <a:r>
                        <a:rPr lang="en-US" sz="2400" baseline="0" dirty="0" smtClean="0"/>
                        <a:t>I feel.., I prefer.., In my opinion…, To my mind.., I am of opinion..,</a:t>
                      </a:r>
                    </a:p>
                    <a:p>
                      <a:r>
                        <a:rPr lang="en-US" sz="2400" baseline="0" dirty="0" smtClean="0"/>
                        <a:t>To begin with.., First of all..,</a:t>
                      </a:r>
                    </a:p>
                    <a:p>
                      <a:r>
                        <a:rPr lang="en-US" sz="2400" baseline="0" dirty="0" smtClean="0"/>
                        <a:t>Moreover.., What is more.., Secondly..,</a:t>
                      </a:r>
                    </a:p>
                    <a:p>
                      <a:r>
                        <a:rPr lang="en-US" sz="2400" baseline="0" dirty="0" smtClean="0"/>
                        <a:t>Besides.., In addition..,</a:t>
                      </a:r>
                    </a:p>
                    <a:p>
                      <a:r>
                        <a:rPr lang="en-US" sz="2400" baseline="0" dirty="0" smtClean="0"/>
                        <a:t>That is why... 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What are the reasons of the problems?</a:t>
            </a:r>
            <a:br>
              <a:rPr lang="en-US" sz="2400" b="1" dirty="0" smtClean="0"/>
            </a:br>
            <a:r>
              <a:rPr lang="en-US" sz="2400" b="1" dirty="0" smtClean="0"/>
              <a:t>What are the consequences</a:t>
            </a:r>
            <a:r>
              <a:rPr lang="en-US" sz="2400" b="1" dirty="0" smtClean="0"/>
              <a:t>?</a:t>
            </a:r>
            <a:r>
              <a:rPr lang="ru-RU" sz="2400" b="1" dirty="0" smtClean="0"/>
              <a:t> </a:t>
            </a:r>
            <a:r>
              <a:rPr lang="ru-RU" sz="2400" dirty="0" smtClean="0"/>
              <a:t> (</a:t>
            </a:r>
            <a:r>
              <a:rPr lang="ru-RU" sz="1800" dirty="0" smtClean="0"/>
              <a:t>в</a:t>
            </a:r>
            <a:r>
              <a:rPr lang="ru-RU" sz="1800" dirty="0" smtClean="0"/>
              <a:t>озможные ответы учеников)</a:t>
            </a:r>
            <a:endParaRPr lang="ru-RU" sz="24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09" y="1071547"/>
          <a:ext cx="8001057" cy="561456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14645"/>
                <a:gridCol w="2500330"/>
                <a:gridCol w="2786082"/>
              </a:tblGrid>
              <a:tr h="706198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reasons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problems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solutions</a:t>
                      </a:r>
                      <a:endParaRPr lang="ru-RU" sz="2400" b="1" dirty="0"/>
                    </a:p>
                  </a:txBody>
                  <a:tcPr/>
                </a:tc>
              </a:tr>
              <a:tr h="602133">
                <a:tc>
                  <a:txBody>
                    <a:bodyPr/>
                    <a:lstStyle/>
                    <a:p>
                      <a:r>
                        <a:rPr lang="en-US" dirty="0" smtClean="0"/>
                        <a:t>Boring lessons</a:t>
                      </a:r>
                    </a:p>
                    <a:p>
                      <a:r>
                        <a:rPr lang="en-US" dirty="0" smtClean="0"/>
                        <a:t>Difficult subjects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Discipline at the lessons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responsible</a:t>
                      </a:r>
                      <a:r>
                        <a:rPr lang="en-US" baseline="0" dirty="0" smtClean="0"/>
                        <a:t> attitude</a:t>
                      </a:r>
                      <a:endParaRPr lang="ru-RU" dirty="0"/>
                    </a:p>
                  </a:txBody>
                  <a:tcPr/>
                </a:tc>
              </a:tr>
              <a:tr h="821679">
                <a:tc>
                  <a:txBody>
                    <a:bodyPr/>
                    <a:lstStyle/>
                    <a:p>
                      <a:r>
                        <a:rPr lang="en-US" dirty="0" smtClean="0"/>
                        <a:t>Don’t know school rules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Discipline during the breaks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Injuries, violence</a:t>
                      </a:r>
                      <a:endParaRPr lang="ru-RU" dirty="0"/>
                    </a:p>
                  </a:txBody>
                  <a:tcPr/>
                </a:tc>
              </a:tr>
              <a:tr h="602133">
                <a:tc>
                  <a:txBody>
                    <a:bodyPr/>
                    <a:lstStyle/>
                    <a:p>
                      <a:r>
                        <a:rPr lang="en-US" dirty="0" smtClean="0"/>
                        <a:t>Lack of knowledge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Attitude</a:t>
                      </a:r>
                      <a:r>
                        <a:rPr lang="en-US" baseline="0" dirty="0" smtClean="0"/>
                        <a:t> to the subjects</a:t>
                      </a:r>
                      <a:endParaRPr lang="ru-RU" dirty="0"/>
                    </a:p>
                  </a:txBody>
                  <a:tcPr/>
                </a:tc>
              </a:tr>
              <a:tr h="602133">
                <a:tc>
                  <a:txBody>
                    <a:bodyPr/>
                    <a:lstStyle/>
                    <a:p>
                      <a:r>
                        <a:rPr lang="en-US" dirty="0" smtClean="0"/>
                        <a:t>Don’t want to learn</a:t>
                      </a:r>
                    </a:p>
                    <a:p>
                      <a:r>
                        <a:rPr lang="en-US" dirty="0" smtClean="0"/>
                        <a:t>laziness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cheating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Punishment, lack of knowledge</a:t>
                      </a:r>
                      <a:endParaRPr lang="ru-RU" dirty="0"/>
                    </a:p>
                  </a:txBody>
                  <a:tcPr/>
                </a:tc>
              </a:tr>
              <a:tr h="602133">
                <a:tc>
                  <a:txBody>
                    <a:bodyPr/>
                    <a:lstStyle/>
                    <a:p>
                      <a:r>
                        <a:rPr lang="en-US" dirty="0" smtClean="0"/>
                        <a:t>Laziness, low ambitions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 is difficult to be good at all school subjects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few students at the top of the classes</a:t>
                      </a:r>
                      <a:endParaRPr lang="ru-RU" dirty="0"/>
                    </a:p>
                  </a:txBody>
                  <a:tcPr/>
                </a:tc>
              </a:tr>
              <a:tr h="106818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Difficult subjects</a:t>
                      </a:r>
                    </a:p>
                    <a:p>
                      <a:r>
                        <a:rPr lang="en-US" dirty="0" smtClean="0"/>
                        <a:t>Bad work at the lessons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Lots of homework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Get tired;</a:t>
                      </a:r>
                    </a:p>
                    <a:p>
                      <a:r>
                        <a:rPr lang="en-US" dirty="0" smtClean="0"/>
                        <a:t>Do not the whole tasks; bad results</a:t>
                      </a:r>
                      <a:r>
                        <a:rPr lang="en-US" baseline="0" dirty="0" smtClean="0"/>
                        <a:t> in studies</a:t>
                      </a:r>
                      <a:endParaRPr lang="ru-RU" dirty="0"/>
                    </a:p>
                  </a:txBody>
                  <a:tcPr/>
                </a:tc>
              </a:tr>
              <a:tr h="49613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others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0000CC"/>
                </a:solidFill>
              </a:rPr>
              <a:t>Focus: we learn to write a survey </a:t>
            </a:r>
            <a:r>
              <a:rPr lang="en-US" sz="2800" smtClean="0">
                <a:solidFill>
                  <a:srgbClr val="0000CC"/>
                </a:solidFill>
                <a:hlinkClick r:id="rId3" action="ppaction://hlinkfile"/>
              </a:rPr>
              <a:t>report</a:t>
            </a:r>
            <a:endParaRPr lang="ru-RU" sz="2800" smtClean="0">
              <a:solidFill>
                <a:srgbClr val="0000CC"/>
              </a:solidFill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85800" y="685800"/>
            <a:ext cx="2133600" cy="12001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800">
                <a:solidFill>
                  <a:srgbClr val="0000CC"/>
                </a:solidFill>
              </a:rPr>
              <a:t>Introduction</a:t>
            </a:r>
          </a:p>
          <a:p>
            <a:pPr algn="just"/>
            <a:r>
              <a:rPr lang="en-US" sz="1800" b="0"/>
              <a:t>State purpose and content of your report.</a:t>
            </a:r>
            <a:endParaRPr lang="ru-RU" sz="1800" b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400800" y="609600"/>
            <a:ext cx="2209800" cy="1219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800">
                <a:solidFill>
                  <a:srgbClr val="0000CC"/>
                </a:solidFill>
              </a:rPr>
              <a:t>Conclusion</a:t>
            </a:r>
          </a:p>
          <a:p>
            <a:r>
              <a:rPr lang="en-US" sz="1800" b="0"/>
              <a:t>Make suggestion or end with a general conclusion</a:t>
            </a:r>
            <a:endParaRPr lang="ru-RU" sz="1800" b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495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b="1" smtClean="0">
                <a:solidFill>
                  <a:srgbClr val="0000CC"/>
                </a:solidFill>
              </a:rPr>
              <a:t>Useful language</a:t>
            </a:r>
          </a:p>
          <a:p>
            <a:pPr eaLnBrk="1" hangingPunct="1">
              <a:buFontTx/>
              <a:buNone/>
            </a:pPr>
            <a:endParaRPr lang="ru-RU" sz="1800" smtClean="0">
              <a:solidFill>
                <a:srgbClr val="0000CC"/>
              </a:solidFill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3486150" y="609600"/>
            <a:ext cx="2171700" cy="1447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800">
                <a:solidFill>
                  <a:srgbClr val="0000CC"/>
                </a:solidFill>
              </a:rPr>
              <a:t>Development</a:t>
            </a:r>
          </a:p>
          <a:p>
            <a:r>
              <a:rPr lang="en-US" sz="1800" b="0"/>
              <a:t>Summarise your information under suitable sub-headings</a:t>
            </a:r>
            <a:endParaRPr lang="ru-RU" sz="1800" b="0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2819400" y="129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5638800" y="1295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228600" y="2667000"/>
            <a:ext cx="868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rgbClr val="0000CC"/>
                </a:solidFill>
              </a:rPr>
              <a:t>To introduce: </a:t>
            </a:r>
            <a:r>
              <a:rPr lang="en-US" sz="1800" b="0"/>
              <a:t>The purpose/aim of this report, This report was written/carried out etc</a:t>
            </a:r>
            <a:r>
              <a:rPr lang="en-US" sz="1800"/>
              <a:t> </a:t>
            </a:r>
            <a:endParaRPr lang="ru-RU" sz="1800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228600" y="5334000"/>
            <a:ext cx="8686800" cy="685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800">
                <a:solidFill>
                  <a:srgbClr val="0000CC"/>
                </a:solidFill>
              </a:rPr>
              <a:t>To generalise:</a:t>
            </a:r>
            <a:r>
              <a:rPr lang="en-US" sz="1800" b="0"/>
              <a:t> As a rule, In general, Generally, On the whole, As a general rule;    This indicates/shows/illustrates, This is demonstrated, explained, illustrated etc</a:t>
            </a:r>
            <a:endParaRPr lang="ru-RU" sz="1800">
              <a:solidFill>
                <a:srgbClr val="0000CC"/>
              </a:solidFill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228600" y="4114800"/>
            <a:ext cx="868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sz="1800">
                <a:solidFill>
                  <a:srgbClr val="0000CC"/>
                </a:solidFill>
              </a:rPr>
              <a:t>To refer to a fact: </a:t>
            </a:r>
            <a:r>
              <a:rPr lang="en-US" sz="1800" b="0"/>
              <a:t>The fact is that, In fact, In practice, etc</a:t>
            </a:r>
            <a:r>
              <a:rPr lang="en-US" sz="1800">
                <a:solidFill>
                  <a:srgbClr val="0000CC"/>
                </a:solidFill>
              </a:rPr>
              <a:t> </a:t>
            </a:r>
            <a:endParaRPr lang="ru-RU" sz="1800">
              <a:solidFill>
                <a:srgbClr val="0000CC"/>
              </a:solidFill>
            </a:endParaRP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266700" y="4724400"/>
            <a:ext cx="86106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rgbClr val="0000CC"/>
                </a:solidFill>
              </a:rPr>
              <a:t>To introduce other people’s opinion: </a:t>
            </a:r>
            <a:r>
              <a:rPr lang="en-US" sz="1800" b="0"/>
              <a:t>Many/some people consider/argue/believe </a:t>
            </a:r>
            <a:endParaRPr lang="ru-RU" sz="1800">
              <a:solidFill>
                <a:srgbClr val="0000CC"/>
              </a:solidFill>
            </a:endParaRP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266700" y="6172200"/>
            <a:ext cx="86106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rgbClr val="0000CC"/>
                </a:solidFill>
              </a:rPr>
              <a:t>To conclude/summarise: </a:t>
            </a:r>
            <a:r>
              <a:rPr lang="en-US" sz="1800" b="0"/>
              <a:t>In conclusion, On the whole, To sum up etc</a:t>
            </a:r>
            <a:endParaRPr lang="ru-RU" sz="1800">
              <a:solidFill>
                <a:srgbClr val="0000CC"/>
              </a:solidFill>
            </a:endParaRP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266700" y="3276600"/>
            <a:ext cx="8610600" cy="685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800">
                <a:solidFill>
                  <a:srgbClr val="0000CC"/>
                </a:solidFill>
              </a:rPr>
              <a:t>To give proportions: </a:t>
            </a:r>
            <a:r>
              <a:rPr lang="en-US" sz="1800" b="0"/>
              <a:t>The majority, a minority, a significant number,                      a large proportion, the largest proportion,a small number etc</a:t>
            </a:r>
            <a:endParaRPr lang="ru-RU" sz="180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Useful </a:t>
            </a:r>
            <a:r>
              <a:rPr lang="en-US" b="1" dirty="0" smtClean="0"/>
              <a:t>language</a:t>
            </a:r>
            <a:r>
              <a:rPr lang="en-US" sz="3600" b="1" dirty="0" smtClean="0"/>
              <a:t> to draw a conclusion:</a:t>
            </a:r>
            <a:br>
              <a:rPr lang="en-US" sz="3600" b="1" dirty="0" smtClean="0"/>
            </a:br>
            <a:endParaRPr lang="ru-RU" sz="36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2857496"/>
          <a:ext cx="7715304" cy="2286016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7715304"/>
              </a:tblGrid>
              <a:tr h="2286016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In conclusion, I would like to say…,</a:t>
                      </a:r>
                    </a:p>
                    <a:p>
                      <a:r>
                        <a:rPr lang="en-US" sz="4000" dirty="0" smtClean="0"/>
                        <a:t>To sum up…, Personally I am for…,</a:t>
                      </a:r>
                    </a:p>
                    <a:p>
                      <a:r>
                        <a:rPr lang="en-US" sz="4000" dirty="0" smtClean="0"/>
                        <a:t>Finally…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397</Words>
  <Application>Microsoft Office PowerPoint</Application>
  <PresentationFormat>Экран (4:3)</PresentationFormat>
  <Paragraphs>67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What are the reasons of the problems? What are the consequences?  (возможные ответы учеников)</vt:lpstr>
      <vt:lpstr>Focus: we learn to write a survey report</vt:lpstr>
      <vt:lpstr>Useful language to draw a conclusion: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the reasons of the problems? What are the consequences?</dc:title>
  <dc:creator>Пользователь</dc:creator>
  <cp:lastModifiedBy>Пользователь</cp:lastModifiedBy>
  <cp:revision>8</cp:revision>
  <dcterms:created xsi:type="dcterms:W3CDTF">2010-01-16T16:01:25Z</dcterms:created>
  <dcterms:modified xsi:type="dcterms:W3CDTF">2010-01-16T16:52:59Z</dcterms:modified>
</cp:coreProperties>
</file>