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4831" r:id="rId2"/>
    <p:sldMasterId id="2147484891" r:id="rId3"/>
    <p:sldMasterId id="2147485222" r:id="rId4"/>
    <p:sldMasterId id="2147485234" r:id="rId5"/>
    <p:sldMasterId id="2147485270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2" r:id="rId8"/>
    <p:sldId id="300" r:id="rId9"/>
    <p:sldId id="302" r:id="rId10"/>
    <p:sldId id="303" r:id="rId11"/>
    <p:sldId id="304" r:id="rId12"/>
    <p:sldId id="263" r:id="rId13"/>
    <p:sldId id="264" r:id="rId14"/>
    <p:sldId id="291" r:id="rId15"/>
    <p:sldId id="295" r:id="rId16"/>
    <p:sldId id="281" r:id="rId17"/>
    <p:sldId id="301" r:id="rId18"/>
    <p:sldId id="306" r:id="rId19"/>
    <p:sldId id="308" r:id="rId20"/>
    <p:sldId id="314" r:id="rId21"/>
    <p:sldId id="315" r:id="rId22"/>
    <p:sldId id="307" r:id="rId23"/>
    <p:sldId id="316" r:id="rId24"/>
    <p:sldId id="319" r:id="rId25"/>
    <p:sldId id="321" r:id="rId26"/>
    <p:sldId id="317" r:id="rId27"/>
    <p:sldId id="26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52579"/>
    <a:srgbClr val="9E5E00"/>
    <a:srgbClr val="0033CC"/>
    <a:srgbClr val="C07200"/>
    <a:srgbClr val="00CC00"/>
    <a:srgbClr val="4260F8"/>
    <a:srgbClr val="FFCC00"/>
    <a:srgbClr val="72AF2F"/>
    <a:srgbClr val="EE8E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4646" autoAdjust="0"/>
  </p:normalViewPr>
  <p:slideViewPr>
    <p:cSldViewPr>
      <p:cViewPr varScale="1">
        <p:scale>
          <a:sx n="75" d="100"/>
          <a:sy n="75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5800B-CBE3-4B98-8609-6DE100604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010181-9879-42AE-91D7-437BF047DBDF}" type="datetimeFigureOut">
              <a:rPr lang="ru-RU"/>
              <a:pPr>
                <a:defRPr/>
              </a:pPr>
              <a:t>08.01.2010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A7EE32-DB41-41A2-AE78-F42A60944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3753-AFF5-4059-989D-427DB911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7A33-8670-43E8-B260-4FE0DB009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2DCF5-DC1A-4778-BEB9-00E62FF6D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52E8-B76E-44D3-9247-C6A6F8F9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110F-1096-4A34-B614-2FE42C96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A852-1D60-46A2-A358-18E61A3FF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571C-CAFD-4E9F-81D1-1000FB2B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5A2C2-8A1E-4281-8C14-4C9E4BF1E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4398-DFEE-4AB8-AC29-1F11B6DEF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DAD1-3FB0-4B25-80A5-F0A8ABBB5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B511-57F2-4300-85AF-1D2BAC950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C1A7-4ECE-4BB8-B40D-07BF47B5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98D-51E2-4894-8612-9C5768AC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3EF5-9D16-4CE1-BB03-6B23EB434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E93D-6215-4659-84AE-AF13F72FA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86FD-3AA0-43C5-9E85-FE60FA9C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DE14-B50A-4DF8-B05B-A973DC51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68F01-4EAC-4584-BB67-1B6342D01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6ABA-DD50-4415-AB62-0614C335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60B08-8741-41EC-A6E7-96A9A6330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E5D9-E443-4D26-9469-023E52B4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7A438F-C106-48AC-9262-83D0E4769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BF8F-D43A-45C0-9E9F-7E5451D2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5708-003E-4980-B538-244A4064E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9C2F5-7953-48D9-8018-029A846F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B8712-1484-4574-84AC-F31402BC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737A4B-F023-4AC4-A18B-70C58D895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AE39-D901-46E4-8B68-9FE45399D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22FA-E80E-4783-822A-021C21B2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DD55-0BCA-439D-817E-9AC5FC29A2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35271-2091-4217-80DA-53D468E3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D728D4-2A26-496F-B49E-9B04B7FEC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5A94-6D2B-4FB7-8A00-3F342256A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D7E1-2FEE-432A-8D16-77AAA5B75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15D-11FE-4AA6-85A3-59559224C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8E4E-B91E-439C-9F35-0735DED8E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898C-BDF4-4284-B725-C8198307E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2ED5-8680-495F-A0A7-F92125EE5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D62F-9345-4BF6-9B9B-74752899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E01D-AB99-4C17-80AB-5AB6AB833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5675-5A38-4C42-B4B0-F439D05DE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3DD55-0BCA-439D-817E-9AC5FC29A2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35271-2091-4217-80DA-53D468E3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D728D4-2A26-496F-B49E-9B04B7FEC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C290-859C-416E-BA7B-838DA755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45A94-6D2B-4FB7-8A00-3F342256A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DC15D-11FE-4AA6-85A3-59559224C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48E4E-B91E-439C-9F35-0735DED8E8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898C-BDF4-4284-B725-C8198307E7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2ED5-8680-495F-A0A7-F92125EE5E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0D62F-9345-4BF6-9B9B-74752899A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E01D-AB99-4C17-80AB-5AB6AB833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5675-5A38-4C42-B4B0-F439D05DE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784480-F911-40CE-BA2F-0C8E4251A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F4039A-7E99-4405-BD0D-8C8C0364F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E64F-E584-406D-B20F-92D44709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CB9E0CE-E703-44A0-9430-3B64EA3E8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C4AA237-6E74-4B71-97F0-781FD5C99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506B707-96FA-43F5-83EC-CB62DA96EB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0AC650-FDD2-400C-871E-D4D61C8D5D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0D2D8E-8110-46D7-8264-5C92DADB5D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50B1B00-D494-4E5C-92C5-2B05B4FFA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A9F82DF-9FCC-47B6-AF63-F4B13A37B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AFA377-6F7E-4903-8B9D-65247483E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46CC5C-4881-486F-9EF7-4A5287266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5AA8-6B29-475F-9BD7-ED702AA34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7885-B05E-4A24-A685-30068589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287BC-CA13-46B2-90C4-86E27DBE3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3F281A-FB86-4886-96D9-A8D0DFDB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203" r:id="rId12"/>
    <p:sldLayoutId id="2147485204" r:id="rId13"/>
  </p:sldLayoutIdLst>
  <p:transition spd="slow" advClick="0" advTm="15000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1A21C5-4F66-42F4-8360-E0384DE20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12" r:id="rId1"/>
    <p:sldLayoutId id="2147485180" r:id="rId2"/>
    <p:sldLayoutId id="2147485213" r:id="rId3"/>
    <p:sldLayoutId id="2147485181" r:id="rId4"/>
    <p:sldLayoutId id="2147485214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FF26E46-B90B-4F64-80F3-FCC671C48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188" r:id="rId2"/>
    <p:sldLayoutId id="2147485216" r:id="rId3"/>
    <p:sldLayoutId id="2147485189" r:id="rId4"/>
    <p:sldLayoutId id="2147485217" r:id="rId5"/>
    <p:sldLayoutId id="2147485190" r:id="rId6"/>
    <p:sldLayoutId id="2147485218" r:id="rId7"/>
    <p:sldLayoutId id="2147485219" r:id="rId8"/>
    <p:sldLayoutId id="2147485220" r:id="rId9"/>
    <p:sldLayoutId id="2147485191" r:id="rId10"/>
    <p:sldLayoutId id="2147485192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44455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44455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</p:sldLayoutIdLst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03F281A-FB86-4886-96D9-A8D0DFDB2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71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gif"/><Relationship Id="rId7" Type="http://schemas.openxmlformats.org/officeDocument/2006/relationships/image" Target="../media/image63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24400"/>
            <a:ext cx="1905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85918" y="292893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382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sz="3200" b="1" i="1" dirty="0">
              <a:solidFill>
                <a:srgbClr val="382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3643314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D2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«Деление окружности на равные части»</a:t>
            </a:r>
            <a:endParaRPr lang="ru-RU" sz="4400" b="1" i="1" dirty="0">
              <a:solidFill>
                <a:srgbClr val="D2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Новая папка\Мои рисунки\pic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2857520" cy="210139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5" y="571480"/>
            <a:ext cx="5429245" cy="1641494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Геометрические построения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ьфия\Рабочий стол\черчение2\ку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1721829" cy="139700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l="5660" t="3684" r="3774" b="4212"/>
          <a:stretch>
            <a:fillRect/>
          </a:stretch>
        </p:blipFill>
        <p:spPr bwMode="auto">
          <a:xfrm>
            <a:off x="1428728" y="128586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8851" t="7180" r="3267" b="6171"/>
          <a:stretch>
            <a:fillRect/>
          </a:stretch>
        </p:blipFill>
        <p:spPr bwMode="auto">
          <a:xfrm>
            <a:off x="2643174" y="242886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643446"/>
            <a:ext cx="1634258" cy="15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85794"/>
            <a:ext cx="1670564" cy="219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857628"/>
            <a:ext cx="1285884" cy="1285884"/>
          </a:xfrm>
          <a:prstGeom prst="roundRect">
            <a:avLst>
              <a:gd name="adj" fmla="val 292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/>
          <a:srcRect t="15556"/>
          <a:stretch>
            <a:fillRect/>
          </a:stretch>
        </p:blipFill>
        <p:spPr bwMode="auto">
          <a:xfrm>
            <a:off x="1357290" y="3714752"/>
            <a:ext cx="1428760" cy="1551225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/>
          <a:srcRect l="5480" t="15504" r="4102" b="-776"/>
          <a:stretch>
            <a:fillRect/>
          </a:stretch>
        </p:blipFill>
        <p:spPr bwMode="auto">
          <a:xfrm>
            <a:off x="6500826" y="207167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 l="2707" t="4719" r="2911" b="4746"/>
          <a:stretch>
            <a:fillRect/>
          </a:stretch>
        </p:blipFill>
        <p:spPr bwMode="auto">
          <a:xfrm rot="1755829">
            <a:off x="7108847" y="735465"/>
            <a:ext cx="1169591" cy="1121938"/>
          </a:xfrm>
          <a:prstGeom prst="roundRect">
            <a:avLst>
              <a:gd name="adj" fmla="val 263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1"/>
          <a:srcRect r="6249" b="6249"/>
          <a:stretch>
            <a:fillRect/>
          </a:stretch>
        </p:blipFill>
        <p:spPr bwMode="auto">
          <a:xfrm>
            <a:off x="4786314" y="3429000"/>
            <a:ext cx="13573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000100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Декоративно-прикладное</a:t>
            </a:r>
          </a:p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искусство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71501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rgbClr val="EE8E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Ювелирное дело</a:t>
            </a:r>
            <a:endParaRPr lang="ru-RU" sz="3200" b="1" cap="all" dirty="0">
              <a:ln/>
              <a:solidFill>
                <a:srgbClr val="EE8E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Ордена и медали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85860"/>
            <a:ext cx="2254235" cy="22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1715425" cy="20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1998645" cy="20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r="51339"/>
          <a:stretch>
            <a:fillRect/>
          </a:stretch>
        </p:blipFill>
        <p:spPr bwMode="auto">
          <a:xfrm>
            <a:off x="4857752" y="4000504"/>
            <a:ext cx="1785950" cy="19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r="50042" b="2096"/>
          <a:stretch>
            <a:fillRect/>
          </a:stretch>
        </p:blipFill>
        <p:spPr bwMode="auto">
          <a:xfrm>
            <a:off x="3286116" y="4000504"/>
            <a:ext cx="17488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9" y="3714752"/>
            <a:ext cx="1215378" cy="25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786190"/>
            <a:ext cx="1500198" cy="24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льфия\Рабочий стол\черчение2\диск1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785794"/>
            <a:ext cx="1301336" cy="12525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8596" y="21429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Автомобильные диски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364331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Эмблемы и логотипы 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/>
          <a:srcRect l="11102" r="14884"/>
          <a:stretch>
            <a:fillRect/>
          </a:stretch>
        </p:blipFill>
        <p:spPr bwMode="auto">
          <a:xfrm>
            <a:off x="1714480" y="4714884"/>
            <a:ext cx="12579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4884"/>
            <a:ext cx="129178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/>
          <a:srcRect l="3448" t="7112" r="6897" b="5502"/>
          <a:stretch>
            <a:fillRect/>
          </a:stretch>
        </p:blipFill>
        <p:spPr bwMode="auto">
          <a:xfrm>
            <a:off x="4567798" y="4714884"/>
            <a:ext cx="13615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Альфия\Рабочий стол\черчение2\диск14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214422"/>
            <a:ext cx="1214446" cy="1214446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57161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 descr="C:\Documents and Settings\Альфия\Рабочий стол\черчение2\диск1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9502" y="1857364"/>
            <a:ext cx="1203166" cy="1143008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2143116"/>
            <a:ext cx="1141389" cy="114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714620"/>
            <a:ext cx="1143008" cy="117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714884"/>
            <a:ext cx="133535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4714883"/>
            <a:ext cx="1357322" cy="12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471488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5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678" y="28572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Детали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35756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Фланец</a:t>
            </a:r>
            <a:endParaRPr lang="ru-RU" sz="2000" dirty="0"/>
          </a:p>
        </p:txBody>
      </p:sp>
      <p:pic>
        <p:nvPicPr>
          <p:cNvPr id="2050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1333" t="13459" r="73846" b="7784"/>
          <a:stretch>
            <a:fillRect/>
          </a:stretch>
        </p:blipFill>
        <p:spPr bwMode="auto">
          <a:xfrm rot="16200000">
            <a:off x="5862812" y="3066882"/>
            <a:ext cx="1847534" cy="3571902"/>
          </a:xfrm>
          <a:prstGeom prst="rect">
            <a:avLst/>
          </a:prstGeom>
          <a:noFill/>
        </p:spPr>
      </p:pic>
      <p:pic>
        <p:nvPicPr>
          <p:cNvPr id="17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79325" t="18529" b="8146"/>
          <a:stretch>
            <a:fillRect/>
          </a:stretch>
        </p:blipFill>
        <p:spPr bwMode="auto">
          <a:xfrm rot="16200000">
            <a:off x="1942371" y="772217"/>
            <a:ext cx="1500198" cy="3241865"/>
          </a:xfrm>
          <a:prstGeom prst="rect">
            <a:avLst/>
          </a:prstGeom>
          <a:noFill/>
        </p:spPr>
      </p:pic>
      <p:pic>
        <p:nvPicPr>
          <p:cNvPr id="18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26374" t="15813" r="48805" b="8017"/>
          <a:stretch>
            <a:fillRect/>
          </a:stretch>
        </p:blipFill>
        <p:spPr bwMode="auto">
          <a:xfrm rot="16200000">
            <a:off x="1797680" y="3202926"/>
            <a:ext cx="1833867" cy="3429024"/>
          </a:xfrm>
          <a:prstGeom prst="rect">
            <a:avLst/>
          </a:prstGeom>
          <a:noFill/>
        </p:spPr>
      </p:pic>
      <p:pic>
        <p:nvPicPr>
          <p:cNvPr id="19" name="Picture 2" descr="C:\Documents and Settings\Альфия\Рабочий стол\деление окр на части\детали.jpg"/>
          <p:cNvPicPr>
            <a:picLocks noChangeAspect="1" noChangeArrowheads="1"/>
          </p:cNvPicPr>
          <p:nvPr/>
        </p:nvPicPr>
        <p:blipFill>
          <a:blip r:embed="rId2"/>
          <a:srcRect l="53070" t="15451" r="22109" b="4530"/>
          <a:stretch>
            <a:fillRect/>
          </a:stretch>
        </p:blipFill>
        <p:spPr bwMode="auto">
          <a:xfrm rot="16200000">
            <a:off x="6110531" y="533147"/>
            <a:ext cx="1709285" cy="33575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43636" y="328612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Лерка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500166" y="5929330"/>
            <a:ext cx="2343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Корончатая  гайка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2132" y="592933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Крышка аппарата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2428860" y="1285860"/>
            <a:ext cx="4357718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 rot="5400000">
            <a:off x="2215340" y="3428206"/>
            <a:ext cx="471490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>
            <a:stCxn id="2" idx="2"/>
            <a:endCxn id="2" idx="0"/>
          </p:cNvCxnSpPr>
          <p:nvPr/>
        </p:nvCxnSpPr>
        <p:spPr bwMode="auto">
          <a:xfrm rot="10800000" flipH="1">
            <a:off x="2428859" y="128586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>
            <a:stCxn id="2" idx="0"/>
            <a:endCxn id="2" idx="6"/>
          </p:cNvCxnSpPr>
          <p:nvPr/>
        </p:nvCxnSpPr>
        <p:spPr bwMode="auto">
          <a:xfrm rot="16200000" flipH="1">
            <a:off x="4625578" y="1268001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>
            <a:stCxn id="2" idx="4"/>
            <a:endCxn id="2" idx="6"/>
          </p:cNvCxnSpPr>
          <p:nvPr/>
        </p:nvCxnSpPr>
        <p:spPr bwMode="auto">
          <a:xfrm rot="5400000" flipH="1" flipV="1">
            <a:off x="4625578" y="3411140"/>
            <a:ext cx="2143140" cy="217885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stCxn id="2" idx="2"/>
            <a:endCxn id="2" idx="4"/>
          </p:cNvCxnSpPr>
          <p:nvPr/>
        </p:nvCxnSpPr>
        <p:spPr bwMode="auto">
          <a:xfrm rot="10800000" flipH="1" flipV="1">
            <a:off x="2428859" y="3429000"/>
            <a:ext cx="2178859" cy="21431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928926" y="1071546"/>
            <a:ext cx="4071966" cy="4000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Дуга 18"/>
          <p:cNvSpPr/>
          <p:nvPr/>
        </p:nvSpPr>
        <p:spPr bwMode="auto">
          <a:xfrm rot="3572935">
            <a:off x="6210964" y="937552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Дуга 19"/>
          <p:cNvSpPr/>
          <p:nvPr/>
        </p:nvSpPr>
        <p:spPr bwMode="auto">
          <a:xfrm rot="20497825">
            <a:off x="6425004" y="1232846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Дуга 25"/>
          <p:cNvSpPr/>
          <p:nvPr/>
        </p:nvSpPr>
        <p:spPr bwMode="auto">
          <a:xfrm rot="15588414">
            <a:off x="2348994" y="1247149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Дуга 26"/>
          <p:cNvSpPr/>
          <p:nvPr/>
        </p:nvSpPr>
        <p:spPr bwMode="auto">
          <a:xfrm rot="19897219">
            <a:off x="2087148" y="1338437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rot="16200000" flipV="1">
            <a:off x="2285984" y="1142984"/>
            <a:ext cx="4071966" cy="4071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85984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Деление окружности на 4 и 8 частей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4310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500562" y="9286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786578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928926" y="15001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15074" y="17144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215074" y="47863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643174" y="47863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>
            <a:stCxn id="2" idx="2"/>
            <a:endCxn id="2" idx="1"/>
          </p:cNvCxnSpPr>
          <p:nvPr/>
        </p:nvCxnSpPr>
        <p:spPr bwMode="auto">
          <a:xfrm rot="10800000" flipH="1">
            <a:off x="2428859" y="1913572"/>
            <a:ext cx="638173" cy="151542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>
            <a:stCxn id="2" idx="1"/>
            <a:endCxn id="2" idx="0"/>
          </p:cNvCxnSpPr>
          <p:nvPr/>
        </p:nvCxnSpPr>
        <p:spPr bwMode="auto">
          <a:xfrm rot="5400000" flipH="1" flipV="1">
            <a:off x="3523521" y="829373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>
            <a:stCxn id="2" idx="0"/>
            <a:endCxn id="2" idx="7"/>
          </p:cNvCxnSpPr>
          <p:nvPr/>
        </p:nvCxnSpPr>
        <p:spPr bwMode="auto">
          <a:xfrm rot="16200000" flipH="1">
            <a:off x="5064206" y="829372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>
            <a:endCxn id="41" idx="1"/>
          </p:cNvCxnSpPr>
          <p:nvPr/>
        </p:nvCxnSpPr>
        <p:spPr bwMode="auto">
          <a:xfrm rot="16200000" flipH="1">
            <a:off x="5729832" y="2342606"/>
            <a:ext cx="1470550" cy="6429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>
            <a:endCxn id="2" idx="5"/>
          </p:cNvCxnSpPr>
          <p:nvPr/>
        </p:nvCxnSpPr>
        <p:spPr bwMode="auto">
          <a:xfrm rot="5400000">
            <a:off x="5709778" y="3867628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Прямая соединительная линия 59"/>
          <p:cNvCxnSpPr>
            <a:endCxn id="2" idx="5"/>
          </p:cNvCxnSpPr>
          <p:nvPr/>
        </p:nvCxnSpPr>
        <p:spPr bwMode="auto">
          <a:xfrm flipV="1">
            <a:off x="4572000" y="4944429"/>
            <a:ext cx="1576405" cy="6277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>
            <a:stCxn id="2" idx="3"/>
            <a:endCxn id="2" idx="4"/>
          </p:cNvCxnSpPr>
          <p:nvPr/>
        </p:nvCxnSpPr>
        <p:spPr bwMode="auto">
          <a:xfrm rot="16200000" flipH="1">
            <a:off x="3523521" y="4487941"/>
            <a:ext cx="627711" cy="154068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>
            <a:stCxn id="2" idx="3"/>
            <a:endCxn id="2" idx="2"/>
          </p:cNvCxnSpPr>
          <p:nvPr/>
        </p:nvCxnSpPr>
        <p:spPr bwMode="auto">
          <a:xfrm rot="5400000" flipH="1">
            <a:off x="1990232" y="3867629"/>
            <a:ext cx="1515429" cy="638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196687" y="3375421"/>
            <a:ext cx="4643470" cy="357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3 части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28625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8572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>
            <a:endCxn id="11" idx="0"/>
          </p:cNvCxnSpPr>
          <p:nvPr/>
        </p:nvCxnSpPr>
        <p:spPr bwMode="auto">
          <a:xfrm rot="16200000" flipH="1">
            <a:off x="2196686" y="3446859"/>
            <a:ext cx="4643470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2000232" y="2000240"/>
            <a:ext cx="3214710" cy="17859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rot="16200000" flipH="1">
            <a:off x="3857620" y="1928802"/>
            <a:ext cx="3214710" cy="19288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14612" y="4500570"/>
            <a:ext cx="3714776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357686" y="57864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428625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428625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7857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214546" y="3429000"/>
            <a:ext cx="4643470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Дуга 13"/>
          <p:cNvSpPr/>
          <p:nvPr/>
        </p:nvSpPr>
        <p:spPr bwMode="auto">
          <a:xfrm rot="16200000">
            <a:off x="2464579" y="3393281"/>
            <a:ext cx="4214842" cy="4286280"/>
          </a:xfrm>
          <a:prstGeom prst="arc">
            <a:avLst>
              <a:gd name="adj1" fmla="val 17563961"/>
              <a:gd name="adj2" fmla="val 41698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0232" y="35716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 окружности на 6 и 12 частей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Дуга 45"/>
          <p:cNvSpPr/>
          <p:nvPr/>
        </p:nvSpPr>
        <p:spPr bwMode="auto">
          <a:xfrm rot="5400000">
            <a:off x="2428860" y="-857280"/>
            <a:ext cx="4214842" cy="4357718"/>
          </a:xfrm>
          <a:prstGeom prst="arc">
            <a:avLst>
              <a:gd name="adj1" fmla="val 17563961"/>
              <a:gd name="adj2" fmla="val 40247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0562" y="557214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72264" y="428625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85984" y="435769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429124" y="92867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357422" y="221455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500826" y="221455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rot="5400000" flipH="1" flipV="1">
            <a:off x="1677967" y="3464719"/>
            <a:ext cx="2072496" cy="7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2714612" y="1285860"/>
            <a:ext cx="1785950" cy="11430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4500562" y="1285860"/>
            <a:ext cx="1928826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 bwMode="auto">
          <a:xfrm rot="5400000">
            <a:off x="5358612" y="3428206"/>
            <a:ext cx="214314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Прямая соединительная линия 70"/>
          <p:cNvCxnSpPr>
            <a:endCxn id="7" idx="4"/>
          </p:cNvCxnSpPr>
          <p:nvPr/>
        </p:nvCxnSpPr>
        <p:spPr bwMode="auto">
          <a:xfrm rot="10800000" flipV="1">
            <a:off x="4572000" y="4500570"/>
            <a:ext cx="1857388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Прямая соединительная линия 72"/>
          <p:cNvCxnSpPr>
            <a:stCxn id="7" idx="4"/>
          </p:cNvCxnSpPr>
          <p:nvPr/>
        </p:nvCxnSpPr>
        <p:spPr bwMode="auto">
          <a:xfrm rot="5400000" flipH="1">
            <a:off x="3107521" y="4107661"/>
            <a:ext cx="1071570" cy="18573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5257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Дуга 73"/>
          <p:cNvSpPr/>
          <p:nvPr/>
        </p:nvSpPr>
        <p:spPr bwMode="auto">
          <a:xfrm rot="20497825">
            <a:off x="5424871" y="1161408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Дуга 74"/>
          <p:cNvSpPr/>
          <p:nvPr/>
        </p:nvSpPr>
        <p:spPr bwMode="auto">
          <a:xfrm rot="3572935">
            <a:off x="5210831" y="866115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 bwMode="auto">
          <a:xfrm rot="5400000" flipH="1" flipV="1">
            <a:off x="2357422" y="2071678"/>
            <a:ext cx="4500594" cy="2500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Дуга 78"/>
          <p:cNvSpPr/>
          <p:nvPr/>
        </p:nvSpPr>
        <p:spPr bwMode="auto">
          <a:xfrm rot="5133126">
            <a:off x="5576580" y="5328458"/>
            <a:ext cx="656250" cy="531651"/>
          </a:xfrm>
          <a:prstGeom prst="arc">
            <a:avLst>
              <a:gd name="adj1" fmla="val 1603709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Дуга 79"/>
          <p:cNvSpPr/>
          <p:nvPr/>
        </p:nvSpPr>
        <p:spPr bwMode="auto">
          <a:xfrm rot="9830485">
            <a:off x="5847462" y="5224326"/>
            <a:ext cx="656250" cy="531651"/>
          </a:xfrm>
          <a:prstGeom prst="arc">
            <a:avLst>
              <a:gd name="adj1" fmla="val 14996624"/>
              <a:gd name="adj2" fmla="val 206553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 bwMode="auto">
          <a:xfrm rot="16200000" flipH="1">
            <a:off x="2536017" y="2178835"/>
            <a:ext cx="4357718" cy="3000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071670" y="314324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214678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643570" y="128586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9</a:t>
            </a:r>
            <a:endParaRPr lang="ru-RU" sz="2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715140" y="307181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</a:t>
            </a:r>
            <a:endParaRPr lang="ru-RU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5929322" y="507207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928926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12</a:t>
            </a:r>
            <a:endParaRPr lang="ru-RU" sz="2000" b="1" dirty="0"/>
          </a:p>
        </p:txBody>
      </p:sp>
      <p:cxnSp>
        <p:nvCxnSpPr>
          <p:cNvPr id="93" name="Прямая соединительная линия 92"/>
          <p:cNvCxnSpPr>
            <a:stCxn id="7" idx="2"/>
          </p:cNvCxnSpPr>
          <p:nvPr/>
        </p:nvCxnSpPr>
        <p:spPr bwMode="auto">
          <a:xfrm rot="10800000" flipH="1">
            <a:off x="2428860" y="2428868"/>
            <a:ext cx="285752" cy="10001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Прямая соединительная линия 94"/>
          <p:cNvCxnSpPr/>
          <p:nvPr/>
        </p:nvCxnSpPr>
        <p:spPr bwMode="auto">
          <a:xfrm rot="5400000" flipH="1" flipV="1">
            <a:off x="2678893" y="1750207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Прямая соединительная линия 108"/>
          <p:cNvCxnSpPr/>
          <p:nvPr/>
        </p:nvCxnSpPr>
        <p:spPr bwMode="auto">
          <a:xfrm flipV="1">
            <a:off x="3357554" y="1285860"/>
            <a:ext cx="1214446" cy="4286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Прямая соединительная линия 116"/>
          <p:cNvCxnSpPr/>
          <p:nvPr/>
        </p:nvCxnSpPr>
        <p:spPr bwMode="auto">
          <a:xfrm>
            <a:off x="4429124" y="1285860"/>
            <a:ext cx="1214446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Прямая соединительная линия 124"/>
          <p:cNvCxnSpPr/>
          <p:nvPr/>
        </p:nvCxnSpPr>
        <p:spPr bwMode="auto">
          <a:xfrm rot="16200000" flipH="1">
            <a:off x="5643570" y="1571612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/>
          <p:cNvCxnSpPr>
            <a:endCxn id="7" idx="6"/>
          </p:cNvCxnSpPr>
          <p:nvPr/>
        </p:nvCxnSpPr>
        <p:spPr bwMode="auto">
          <a:xfrm rot="16200000" flipH="1">
            <a:off x="6036479" y="275033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>
            <a:stCxn id="7" idx="6"/>
          </p:cNvCxnSpPr>
          <p:nvPr/>
        </p:nvCxnSpPr>
        <p:spPr bwMode="auto">
          <a:xfrm flipH="1">
            <a:off x="6429388" y="3429000"/>
            <a:ext cx="285752" cy="10715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Прямая соединительная линия 131"/>
          <p:cNvCxnSpPr/>
          <p:nvPr/>
        </p:nvCxnSpPr>
        <p:spPr bwMode="auto">
          <a:xfrm rot="5400000">
            <a:off x="5750727" y="4536289"/>
            <a:ext cx="714380" cy="6429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 rot="16200000" flipH="1">
            <a:off x="2714612" y="4500570"/>
            <a:ext cx="785818" cy="7858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Прямая соединительная линия 137"/>
          <p:cNvCxnSpPr>
            <a:endCxn id="7" idx="4"/>
          </p:cNvCxnSpPr>
          <p:nvPr/>
        </p:nvCxnSpPr>
        <p:spPr bwMode="auto">
          <a:xfrm>
            <a:off x="3500430" y="5286388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Прямая соединительная линия 140"/>
          <p:cNvCxnSpPr/>
          <p:nvPr/>
        </p:nvCxnSpPr>
        <p:spPr bwMode="auto">
          <a:xfrm flipV="1">
            <a:off x="4572000" y="5214950"/>
            <a:ext cx="1214446" cy="3571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Прямая соединительная линия 143"/>
          <p:cNvCxnSpPr>
            <a:endCxn id="7" idx="2"/>
          </p:cNvCxnSpPr>
          <p:nvPr/>
        </p:nvCxnSpPr>
        <p:spPr bwMode="auto">
          <a:xfrm rot="16200000" flipV="1">
            <a:off x="2035951" y="3821909"/>
            <a:ext cx="1071570" cy="2857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52" grpId="0"/>
      <p:bldP spid="53" grpId="0"/>
      <p:bldP spid="74" grpId="0" animBg="1"/>
      <p:bldP spid="75" grpId="0" animBg="1"/>
      <p:bldP spid="79" grpId="0" animBg="1"/>
      <p:bldP spid="80" grpId="0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5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85723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278605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507207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07207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0" name="Дуга 19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1463653" y="3464719"/>
            <a:ext cx="407276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3575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214678" y="342900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214810" y="8572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Прямоугольник 88"/>
          <p:cNvSpPr/>
          <p:nvPr/>
        </p:nvSpPr>
        <p:spPr>
          <a:xfrm>
            <a:off x="5072066" y="2000240"/>
            <a:ext cx="471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2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215206" y="2500306"/>
            <a:ext cx="164307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5 </a:t>
            </a:r>
            <a:r>
              <a:rPr lang="ru-RU" sz="2800" b="1" dirty="0" smtClean="0">
                <a:solidFill>
                  <a:srgbClr val="C00000"/>
                </a:solidFill>
              </a:rPr>
              <a:t>=</a:t>
            </a:r>
            <a:r>
              <a:rPr lang="ru-RU" sz="28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СЕ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92" y="53578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endParaRPr lang="ru-RU" sz="2000" b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786050" y="1000108"/>
            <a:ext cx="1500198" cy="20717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78581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3286116" y="5072074"/>
            <a:ext cx="2643206" cy="714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Дуга 58"/>
          <p:cNvSpPr/>
          <p:nvPr/>
        </p:nvSpPr>
        <p:spPr bwMode="auto">
          <a:xfrm rot="6069812">
            <a:off x="6193554" y="2335911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9075272">
            <a:off x="5835023" y="4579651"/>
            <a:ext cx="459535" cy="509883"/>
          </a:xfrm>
          <a:prstGeom prst="arc">
            <a:avLst>
              <a:gd name="adj1" fmla="val 17377995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5406217">
            <a:off x="3201052" y="4987010"/>
            <a:ext cx="571504" cy="57150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Дуга 67"/>
          <p:cNvSpPr/>
          <p:nvPr/>
        </p:nvSpPr>
        <p:spPr bwMode="auto">
          <a:xfrm rot="18125038">
            <a:off x="2331798" y="2732629"/>
            <a:ext cx="495704" cy="551075"/>
          </a:xfrm>
          <a:prstGeom prst="arc">
            <a:avLst>
              <a:gd name="adj1" fmla="val 16509501"/>
              <a:gd name="adj2" fmla="val 13150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14546" y="2500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 animBg="1"/>
      <p:bldP spid="52" grpId="0" animBg="1"/>
      <p:bldP spid="53" grpId="0"/>
      <p:bldP spid="54" grpId="0"/>
      <p:bldP spid="55" grpId="0"/>
      <p:bldP spid="60" grpId="0"/>
      <p:bldP spid="89" grpId="0"/>
      <p:bldP spid="92" grpId="0"/>
      <p:bldP spid="93" grpId="0"/>
      <p:bldP spid="33" grpId="0"/>
      <p:bldP spid="59" grpId="0" animBg="1"/>
      <p:bldP spid="62" grpId="0" animBg="1"/>
      <p:bldP spid="63" grpId="0" animBg="1"/>
      <p:bldP spid="68" grpId="0" animBg="1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57356" y="3429000"/>
            <a:ext cx="5143536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10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2857496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5072074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5214950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2" name="Дуга 51"/>
          <p:cNvSpPr/>
          <p:nvPr/>
        </p:nvSpPr>
        <p:spPr bwMode="auto">
          <a:xfrm>
            <a:off x="1214414" y="1000108"/>
            <a:ext cx="4643470" cy="4786346"/>
          </a:xfrm>
          <a:prstGeom prst="arc">
            <a:avLst>
              <a:gd name="adj1" fmla="val 17269236"/>
              <a:gd name="adj2" fmla="val 181571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 rot="16200000" flipH="1">
            <a:off x="4143372" y="1714488"/>
            <a:ext cx="2143140" cy="128588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5400000" flipH="1" flipV="1">
            <a:off x="2964645" y="1821645"/>
            <a:ext cx="2143140" cy="107157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5929322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4572000" y="1285860"/>
            <a:ext cx="2071702" cy="157163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>
            <a:stCxn id="7" idx="0"/>
          </p:cNvCxnSpPr>
          <p:nvPr/>
        </p:nvCxnSpPr>
        <p:spPr bwMode="auto">
          <a:xfrm rot="16200000" flipH="1" flipV="1">
            <a:off x="2857488" y="1000108"/>
            <a:ext cx="1428760" cy="20002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 rot="16200000" flipH="1">
            <a:off x="1714480" y="3571876"/>
            <a:ext cx="2357454" cy="64294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>
            <a:off x="5179223" y="3607595"/>
            <a:ext cx="2214578" cy="71438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214678" y="5072074"/>
            <a:ext cx="271464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2143108" y="2500306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>
            <a:off x="4572000" y="3429000"/>
            <a:ext cx="1285884" cy="158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286644" y="1857364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CC00"/>
                </a:solidFill>
              </a:rPr>
              <a:t>а</a:t>
            </a:r>
            <a:r>
              <a:rPr lang="ru-RU" sz="2800" b="1" baseline="-25000" dirty="0" smtClean="0">
                <a:solidFill>
                  <a:srgbClr val="00CC00"/>
                </a:solidFill>
              </a:rPr>
              <a:t>10 </a:t>
            </a:r>
            <a:r>
              <a:rPr lang="ru-RU" sz="2800" b="1" dirty="0" smtClean="0">
                <a:solidFill>
                  <a:srgbClr val="00CC00"/>
                </a:solidFill>
              </a:rPr>
              <a:t>= ОЕ</a:t>
            </a:r>
            <a:endParaRPr lang="ru-RU" sz="2800" dirty="0" smtClean="0">
              <a:solidFill>
                <a:srgbClr val="00CC0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 bwMode="auto">
          <a:xfrm>
            <a:off x="4643438" y="1285860"/>
            <a:ext cx="1214446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 rot="16200000" flipH="1">
            <a:off x="5679289" y="1893083"/>
            <a:ext cx="1143008" cy="78581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 rot="5400000" flipH="1" flipV="1">
            <a:off x="2428860" y="1857364"/>
            <a:ext cx="1000132" cy="71438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 bwMode="auto">
          <a:xfrm flipV="1">
            <a:off x="3286116" y="1285860"/>
            <a:ext cx="1285884" cy="42862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 bwMode="auto">
          <a:xfrm>
            <a:off x="3214678" y="5072074"/>
            <a:ext cx="1428760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 bwMode="auto">
          <a:xfrm rot="5400000">
            <a:off x="1892678" y="3392884"/>
            <a:ext cx="1357322" cy="79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 bwMode="auto">
          <a:xfrm rot="16200000" flipH="1">
            <a:off x="2393141" y="4250537"/>
            <a:ext cx="1000132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 bwMode="auto">
          <a:xfrm rot="5400000">
            <a:off x="5929322" y="3500438"/>
            <a:ext cx="1357322" cy="71438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rot="5400000" flipH="1" flipV="1">
            <a:off x="5786446" y="4286256"/>
            <a:ext cx="928694" cy="64294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 bwMode="auto">
          <a:xfrm flipV="1">
            <a:off x="4572000" y="5072074"/>
            <a:ext cx="1357322" cy="50006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4" name="Дуга 103"/>
          <p:cNvSpPr/>
          <p:nvPr/>
        </p:nvSpPr>
        <p:spPr bwMode="auto">
          <a:xfrm rot="6069812">
            <a:off x="5407736" y="1264339"/>
            <a:ext cx="571504" cy="571504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5" name="Дуга 104"/>
          <p:cNvSpPr/>
          <p:nvPr/>
        </p:nvSpPr>
        <p:spPr bwMode="auto">
          <a:xfrm rot="10248046">
            <a:off x="6407093" y="3551086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6" name="Дуга 105"/>
          <p:cNvSpPr/>
          <p:nvPr/>
        </p:nvSpPr>
        <p:spPr bwMode="auto">
          <a:xfrm rot="18216353">
            <a:off x="2330480" y="4057107"/>
            <a:ext cx="687532" cy="670110"/>
          </a:xfrm>
          <a:prstGeom prst="arc">
            <a:avLst>
              <a:gd name="adj1" fmla="val 16200000"/>
              <a:gd name="adj2" fmla="val 2006969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7" name="Дуга 106"/>
          <p:cNvSpPr/>
          <p:nvPr/>
        </p:nvSpPr>
        <p:spPr bwMode="auto">
          <a:xfrm rot="19392850">
            <a:off x="2683430" y="1747229"/>
            <a:ext cx="798912" cy="638697"/>
          </a:xfrm>
          <a:prstGeom prst="arc">
            <a:avLst>
              <a:gd name="adj1" fmla="val 18056265"/>
              <a:gd name="adj2" fmla="val 21233288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786314" y="2928934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а</a:t>
            </a:r>
            <a:r>
              <a:rPr lang="ru-RU" sz="2000" b="1" baseline="-25000" dirty="0" smtClean="0">
                <a:solidFill>
                  <a:srgbClr val="00CC00"/>
                </a:solidFill>
              </a:rPr>
              <a:t>10 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6" descr="lini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7" descr="lini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607220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Заголовок 12"/>
          <p:cNvSpPr>
            <a:spLocks noGrp="1"/>
          </p:cNvSpPr>
          <p:nvPr>
            <p:ph type="title" sz="quarter"/>
          </p:nvPr>
        </p:nvSpPr>
        <p:spPr>
          <a:xfrm>
            <a:off x="142844" y="857232"/>
            <a:ext cx="357190" cy="328613"/>
          </a:xfrm>
        </p:spPr>
        <p:txBody>
          <a:bodyPr/>
          <a:lstStyle/>
          <a:p>
            <a:r>
              <a:rPr lang="ru-RU" sz="2000" dirty="0" smtClean="0">
                <a:solidFill>
                  <a:srgbClr val="006600"/>
                </a:solidFill>
              </a:rPr>
              <a:t/>
            </a:r>
            <a:br>
              <a:rPr lang="ru-RU" sz="2000" dirty="0" smtClean="0">
                <a:solidFill>
                  <a:srgbClr val="006600"/>
                </a:solidFill>
              </a:rPr>
            </a:br>
            <a:endParaRPr lang="ru-RU" sz="2000" dirty="0" smtClean="0">
              <a:solidFill>
                <a:srgbClr val="006600"/>
              </a:solidFill>
            </a:endParaRPr>
          </a:p>
        </p:txBody>
      </p:sp>
      <p:sp>
        <p:nvSpPr>
          <p:cNvPr id="37900" name="Содержимое 15"/>
          <p:cNvSpPr>
            <a:spLocks noGrp="1"/>
          </p:cNvSpPr>
          <p:nvPr>
            <p:ph sz="quarter" idx="3"/>
          </p:nvPr>
        </p:nvSpPr>
        <p:spPr>
          <a:xfrm>
            <a:off x="1000100" y="3857628"/>
            <a:ext cx="8001056" cy="50006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Сформировать навыки деления  окружности на равные части</a:t>
            </a:r>
            <a:endParaRPr lang="ru-RU" sz="2000" i="1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37901" name="Содержимое 16"/>
          <p:cNvSpPr>
            <a:spLocks noGrp="1"/>
          </p:cNvSpPr>
          <p:nvPr>
            <p:ph sz="quarter" idx="4"/>
          </p:nvPr>
        </p:nvSpPr>
        <p:spPr>
          <a:xfrm>
            <a:off x="928662" y="2643182"/>
            <a:ext cx="7858180" cy="92869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Формирование интегрированного подхода при решении задач (комплексное использование знаний, приобретенных на уроках геометрии и черчения).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2"/>
          </p:nvPr>
        </p:nvSpPr>
        <p:spPr>
          <a:xfrm>
            <a:off x="928662" y="1643050"/>
            <a:ext cx="7501022" cy="92869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Показать необходимость применения геометрических построений при выполнении чертежей детали.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64291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 и задачи: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450057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6600"/>
                </a:solidFill>
              </a:rPr>
              <a:t>  Развивать наблюдательность,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умение</a:t>
            </a:r>
            <a:r>
              <a:rPr lang="ru-RU" sz="2000" dirty="0" smtClean="0">
                <a:solidFill>
                  <a:srgbClr val="006600"/>
                </a:solidFill>
              </a:rPr>
              <a:t> мыслить логически  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00100" y="5143512"/>
            <a:ext cx="7500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Воспитывать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внимательность, аккуратность.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build="p"/>
      <p:bldP spid="37901" grpId="0" build="p"/>
      <p:bldP spid="17" grpId="0" build="p"/>
      <p:bldP spid="19" grpId="0"/>
      <p:bldP spid="16" grpId="0"/>
      <p:bldP spid="276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 bwMode="auto">
          <a:xfrm>
            <a:off x="2428860" y="1285860"/>
            <a:ext cx="4286280" cy="42862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5400000">
            <a:off x="2143902" y="3428206"/>
            <a:ext cx="4857784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2071670" y="3429000"/>
            <a:ext cx="4929222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143108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Деление  окружности на 7 частей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785795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1571612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6578" y="3500438"/>
            <a:ext cx="285752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5286388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643438" y="3429000"/>
            <a:ext cx="3571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07167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40" y="3429000"/>
            <a:ext cx="285752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 rot="16200000" flipH="1">
            <a:off x="2893207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rot="16200000" flipH="1">
            <a:off x="3893339" y="3393281"/>
            <a:ext cx="142876" cy="7143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143240" y="1071546"/>
            <a:ext cx="428628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59" name="Дуга 58"/>
          <p:cNvSpPr/>
          <p:nvPr/>
        </p:nvSpPr>
        <p:spPr bwMode="auto">
          <a:xfrm rot="6069812">
            <a:off x="5836364" y="1621529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8465289">
            <a:off x="6482107" y="324824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Дуга 62"/>
          <p:cNvSpPr/>
          <p:nvPr/>
        </p:nvSpPr>
        <p:spPr bwMode="auto">
          <a:xfrm rot="17212089">
            <a:off x="2285168" y="3856812"/>
            <a:ext cx="571504" cy="571504"/>
          </a:xfrm>
          <a:prstGeom prst="arc">
            <a:avLst>
              <a:gd name="adj1" fmla="val 17320946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14678" y="5429264"/>
            <a:ext cx="35719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rot="5400000">
            <a:off x="2571736" y="2500306"/>
            <a:ext cx="1857388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33CC"/>
            </a:solidFill>
            <a:prstDash val="sysDash"/>
            <a:round/>
            <a:headEnd type="arrow" w="med" len="med"/>
            <a:tailEnd type="none"/>
          </a:ln>
          <a:effectLst/>
        </p:spPr>
      </p:cxnSp>
      <p:cxnSp>
        <p:nvCxnSpPr>
          <p:cNvPr id="39" name="Прямая со стрелкой 38"/>
          <p:cNvCxnSpPr/>
          <p:nvPr/>
        </p:nvCxnSpPr>
        <p:spPr bwMode="auto">
          <a:xfrm rot="10800000">
            <a:off x="4572000" y="1285860"/>
            <a:ext cx="1714512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Прямая со стрелкой 44"/>
          <p:cNvCxnSpPr/>
          <p:nvPr/>
        </p:nvCxnSpPr>
        <p:spPr bwMode="auto">
          <a:xfrm rot="16200000" flipV="1">
            <a:off x="5607851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Прямая со стрелкой 49"/>
          <p:cNvCxnSpPr/>
          <p:nvPr/>
        </p:nvCxnSpPr>
        <p:spPr bwMode="auto">
          <a:xfrm rot="10800000" flipV="1">
            <a:off x="2857488" y="1285860"/>
            <a:ext cx="1712924" cy="85725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1821637" y="2821777"/>
            <a:ext cx="1714512" cy="35719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" name="Прямая со стрелкой 83"/>
          <p:cNvCxnSpPr/>
          <p:nvPr/>
        </p:nvCxnSpPr>
        <p:spPr bwMode="auto">
          <a:xfrm rot="16200000" flipV="1">
            <a:off x="2285984" y="4071942"/>
            <a:ext cx="1428760" cy="10001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Прямая со стрелкой 85"/>
          <p:cNvCxnSpPr/>
          <p:nvPr/>
        </p:nvCxnSpPr>
        <p:spPr bwMode="auto">
          <a:xfrm rot="10800000">
            <a:off x="3500430" y="5286388"/>
            <a:ext cx="2143140" cy="15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Прямая со стрелкой 87"/>
          <p:cNvCxnSpPr/>
          <p:nvPr/>
        </p:nvCxnSpPr>
        <p:spPr bwMode="auto">
          <a:xfrm rot="5400000">
            <a:off x="5428462" y="4072736"/>
            <a:ext cx="1428760" cy="998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9" name="Дуга 98"/>
          <p:cNvSpPr/>
          <p:nvPr/>
        </p:nvSpPr>
        <p:spPr bwMode="auto">
          <a:xfrm rot="9075272">
            <a:off x="5481973" y="4677004"/>
            <a:ext cx="608943" cy="672369"/>
          </a:xfrm>
          <a:prstGeom prst="arc">
            <a:avLst>
              <a:gd name="adj1" fmla="val 17419672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1" name="Дуга 100"/>
          <p:cNvSpPr/>
          <p:nvPr/>
        </p:nvSpPr>
        <p:spPr bwMode="auto">
          <a:xfrm rot="18747834">
            <a:off x="2546827" y="2118208"/>
            <a:ext cx="571504" cy="571504"/>
          </a:xfrm>
          <a:prstGeom prst="arc">
            <a:avLst/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2" name="Дуга 101"/>
          <p:cNvSpPr/>
          <p:nvPr/>
        </p:nvSpPr>
        <p:spPr bwMode="auto">
          <a:xfrm rot="14613997">
            <a:off x="3526322" y="5026527"/>
            <a:ext cx="571504" cy="571504"/>
          </a:xfrm>
          <a:prstGeom prst="arc">
            <a:avLst>
              <a:gd name="adj1" fmla="val 15375008"/>
              <a:gd name="adj2" fmla="val 0"/>
            </a:avLst>
          </a:prstGeom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00958" y="1785926"/>
            <a:ext cx="140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</a:t>
            </a:r>
            <a:r>
              <a:rPr lang="ru-RU" sz="2800" b="1" baseline="-25000" dirty="0" smtClean="0">
                <a:solidFill>
                  <a:srgbClr val="0033CC"/>
                </a:solidFill>
              </a:rPr>
              <a:t>7 </a:t>
            </a:r>
            <a:r>
              <a:rPr lang="ru-RU" sz="2800" b="1" dirty="0" smtClean="0">
                <a:solidFill>
                  <a:srgbClr val="0033CC"/>
                </a:solidFill>
              </a:rPr>
              <a:t>= ВД</a:t>
            </a:r>
            <a:endParaRPr lang="ru-RU" sz="2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071802" y="2500306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а</a:t>
            </a:r>
            <a:r>
              <a:rPr lang="ru-RU" b="1" baseline="-25000" dirty="0" smtClean="0">
                <a:solidFill>
                  <a:srgbClr val="0033CC"/>
                </a:solidFill>
              </a:rPr>
              <a:t>7</a:t>
            </a:r>
            <a:endParaRPr lang="ru-RU" dirty="0"/>
          </a:p>
        </p:txBody>
      </p:sp>
      <p:sp>
        <p:nvSpPr>
          <p:cNvPr id="107" name="Дуга 106"/>
          <p:cNvSpPr/>
          <p:nvPr/>
        </p:nvSpPr>
        <p:spPr bwMode="auto">
          <a:xfrm>
            <a:off x="357158" y="1285860"/>
            <a:ext cx="4214842" cy="4286280"/>
          </a:xfrm>
          <a:prstGeom prst="arc">
            <a:avLst>
              <a:gd name="adj1" fmla="val 17563961"/>
              <a:gd name="adj2" fmla="val 40001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43108" y="4000504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2500298" y="17859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</a:t>
            </a:r>
            <a:endParaRPr lang="ru-RU" sz="20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1465241" y="3392487"/>
            <a:ext cx="40719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59" grpId="0" animBg="1"/>
      <p:bldP spid="62" grpId="0" animBg="1"/>
      <p:bldP spid="63" grpId="0" animBg="1"/>
      <p:bldP spid="100" grpId="0"/>
      <p:bldP spid="99" grpId="0" animBg="1"/>
      <p:bldP spid="101" grpId="0" animBg="1"/>
      <p:bldP spid="102" grpId="0" animBg="1"/>
      <p:bldP spid="104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66"/>
            <a:ext cx="657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 .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геометрические построение нужно использовать при построении следующих деталей?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58491" b="65516"/>
          <a:stretch>
            <a:fillRect/>
          </a:stretch>
        </p:blipFill>
        <p:spPr bwMode="auto">
          <a:xfrm>
            <a:off x="1214414" y="1643050"/>
            <a:ext cx="183357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2579" t="1245" r="9685" b="67145"/>
          <a:stretch>
            <a:fillRect/>
          </a:stretch>
        </p:blipFill>
        <p:spPr bwMode="auto">
          <a:xfrm>
            <a:off x="3786182" y="1643050"/>
            <a:ext cx="178595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773" t="34483" r="58491" b="32470"/>
          <a:stretch>
            <a:fillRect/>
          </a:stretch>
        </p:blipFill>
        <p:spPr bwMode="auto">
          <a:xfrm>
            <a:off x="6243028" y="1714488"/>
            <a:ext cx="16865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2076" t="33909" r="8302" b="34481"/>
          <a:stretch>
            <a:fillRect/>
          </a:stretch>
        </p:blipFill>
        <p:spPr bwMode="auto">
          <a:xfrm>
            <a:off x="1428728" y="4000504"/>
            <a:ext cx="18411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774" t="68967" r="54717" b="2297"/>
          <a:stretch>
            <a:fillRect/>
          </a:stretch>
        </p:blipFill>
        <p:spPr bwMode="auto">
          <a:xfrm>
            <a:off x="3643306" y="4000504"/>
            <a:ext cx="2085990" cy="189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50943" t="66954" r="7547"/>
          <a:stretch>
            <a:fillRect/>
          </a:stretch>
        </p:blipFill>
        <p:spPr bwMode="auto">
          <a:xfrm>
            <a:off x="6357950" y="3929066"/>
            <a:ext cx="1857388" cy="19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8"/>
          <p:cNvSpPr>
            <a:spLocks noGrp="1"/>
          </p:cNvSpPr>
          <p:nvPr>
            <p:ph type="title" sz="quarter"/>
          </p:nvPr>
        </p:nvSpPr>
        <p:spPr>
          <a:xfrm>
            <a:off x="928662" y="357166"/>
            <a:ext cx="7429552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</a:p>
        </p:txBody>
      </p:sp>
      <p:pic>
        <p:nvPicPr>
          <p:cNvPr id="45063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3100" y="-1500188"/>
            <a:ext cx="16494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71472" y="1071546"/>
            <a:ext cx="8215370" cy="135732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формате А4 выполните один из вариантов орнамента,  используя  правила  деления окружности на равные части. Размеры орнамента произвольные.  По желанию  можно  разработать свой  орнамент.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ьфия\Рабочий стол\деление окр на части\орнаменты д.з.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3846" t="5000" b="7500"/>
          <a:stretch>
            <a:fillRect/>
          </a:stretch>
        </p:blipFill>
        <p:spPr bwMode="auto">
          <a:xfrm>
            <a:off x="2000232" y="2786058"/>
            <a:ext cx="5357850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Подведение итогов. Выставление  оценок.</a:t>
            </a:r>
            <a:endParaRPr lang="ru-RU" sz="2400" b="1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142984"/>
            <a:ext cx="6286544" cy="35719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endParaRPr lang="ru-RU" sz="2800" dirty="0" smtClean="0"/>
          </a:p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>
                <a:solidFill>
                  <a:srgbClr val="005A9E"/>
                </a:solidFill>
              </a:rPr>
              <a:t>Превращение колеса из сплошного диска  в  обод с о спицами поставило человека  перед  необходимостью распределить  спицы  в  колесе равномерно. Выполняя изображение такого   колеса,  люди  искали точные способы  с  помощью  чертежных инструментов.</a:t>
            </a:r>
            <a:endParaRPr lang="ru-RU" b="1" dirty="0" smtClean="0">
              <a:solidFill>
                <a:srgbClr val="005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14290"/>
            <a:ext cx="7000924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>
                  <a:solidFill>
                    <a:srgbClr val="0070C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сведения</a:t>
            </a:r>
            <a:endParaRPr lang="ru-RU" sz="4000" b="1" spc="150" dirty="0">
              <a:ln w="11430">
                <a:solidFill>
                  <a:srgbClr val="0070C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2857488" y="4857760"/>
            <a:ext cx="1857388" cy="15716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857760"/>
            <a:ext cx="1643074" cy="156823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овая папка\великие мат-ки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920380" y="1857363"/>
            <a:ext cx="1749904" cy="2000265"/>
          </a:xfrm>
          <a:prstGeom prst="ellipse">
            <a:avLst/>
          </a:prstGeom>
          <a:ln w="28575" cap="rnd">
            <a:solidFill>
              <a:schemeClr val="bg1">
                <a:lumMod val="65000"/>
                <a:lumOff val="3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8662" y="600076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Символ  </a:t>
            </a:r>
            <a:r>
              <a:rPr lang="ru-RU" sz="2400" b="1" dirty="0" smtClean="0"/>
              <a:t>«Святой дух»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5000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2A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знаете ли вы, что:</a:t>
            </a:r>
            <a:endParaRPr lang="ru-RU" sz="2800" b="1" i="1" dirty="0">
              <a:solidFill>
                <a:srgbClr val="72A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Евклид</a:t>
            </a:r>
            <a:endParaRPr lang="ru-RU" dirty="0"/>
          </a:p>
        </p:txBody>
      </p:sp>
      <p:pic>
        <p:nvPicPr>
          <p:cNvPr id="3074" name="Picture 2" descr="C:\Documents and Settings\Альфия\Рабочий стол\деление окр на части\циркуль.bmp"/>
          <p:cNvPicPr>
            <a:picLocks noChangeAspect="1" noChangeArrowheads="1"/>
          </p:cNvPicPr>
          <p:nvPr/>
        </p:nvPicPr>
        <p:blipFill>
          <a:blip r:embed="rId3"/>
          <a:srcRect l="10576" t="14658" r="20677"/>
          <a:stretch>
            <a:fillRect/>
          </a:stretch>
        </p:blipFill>
        <p:spPr bwMode="auto">
          <a:xfrm>
            <a:off x="5929322" y="4714884"/>
            <a:ext cx="957062" cy="1285884"/>
          </a:xfrm>
          <a:prstGeom prst="rect">
            <a:avLst/>
          </a:prstGeom>
          <a:noFill/>
          <a:ln w="25400" cmpd="sng">
            <a:solidFill>
              <a:schemeClr val="bg1">
                <a:lumMod val="50000"/>
                <a:lumOff val="50000"/>
              </a:schemeClr>
            </a:solidFill>
          </a:ln>
        </p:spPr>
      </p:pic>
      <p:pic>
        <p:nvPicPr>
          <p:cNvPr id="3076" name="Picture 4" descr="C:\Documents and Settings\Альфия\Рабочий стол\черчение2\пифаг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2643206" cy="1286374"/>
          </a:xfrm>
          <a:prstGeom prst="rect">
            <a:avLst/>
          </a:prstGeom>
          <a:noFill/>
        </p:spPr>
      </p:pic>
      <p:pic>
        <p:nvPicPr>
          <p:cNvPr id="2050" name="Picture 2" descr="D:\Новая папка\великие мат-ки\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857232"/>
            <a:ext cx="1624013" cy="2003425"/>
          </a:xfrm>
          <a:prstGeom prst="ellipse">
            <a:avLst/>
          </a:prstGeom>
          <a:ln w="38100" cap="rnd">
            <a:solidFill>
              <a:schemeClr val="tx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Альфия\Рабочий стол\черчение2\святой дух-симво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357562"/>
            <a:ext cx="1381124" cy="1278531"/>
          </a:xfrm>
          <a:prstGeom prst="ellipse">
            <a:avLst/>
          </a:prstGeom>
          <a:ln w="28575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571604" y="29289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  <p:pic>
        <p:nvPicPr>
          <p:cNvPr id="2052" name="Picture 4" descr="C:\Documents and Settings\Альфия\Рабочий стол\черчение2\святой дух-символ.jpg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3286124"/>
            <a:ext cx="1285883" cy="1295413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714884"/>
            <a:ext cx="1707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BFA"/>
            </a:gs>
            <a:gs pos="39999">
              <a:srgbClr val="85C2FF"/>
            </a:gs>
            <a:gs pos="70000">
              <a:schemeClr val="accent3">
                <a:lumMod val="40000"/>
                <a:lumOff val="60000"/>
              </a:schemeClr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D:\Новая папка\великие мат-ки\кеплер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18303" cy="2395969"/>
          </a:xfrm>
          <a:prstGeom prst="ellipse">
            <a:avLst/>
          </a:prstGeom>
          <a:ln w="38100" cap="rnd">
            <a:solidFill>
              <a:srgbClr val="4260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16690" t="3018"/>
          <a:stretch>
            <a:fillRect/>
          </a:stretch>
        </p:blipFill>
        <p:spPr bwMode="auto">
          <a:xfrm>
            <a:off x="3143240" y="2214554"/>
            <a:ext cx="2437128" cy="2241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5620" t="34740" r="33052" b="35433"/>
          <a:stretch>
            <a:fillRect/>
          </a:stretch>
        </p:blipFill>
        <p:spPr bwMode="auto">
          <a:xfrm rot="20820283">
            <a:off x="300794" y="5733409"/>
            <a:ext cx="776290" cy="718787"/>
          </a:xfrm>
          <a:prstGeom prst="rect">
            <a:avLst/>
          </a:prstGeom>
          <a:noFill/>
        </p:spPr>
      </p:pic>
      <p:pic>
        <p:nvPicPr>
          <p:cNvPr id="2059" name="Picture 11" descr="C:\Documents and Settings\Альфия\Рабочий стол\черчение2\1.jpg"/>
          <p:cNvPicPr>
            <a:picLocks noChangeAspect="1" noChangeArrowheads="1"/>
          </p:cNvPicPr>
          <p:nvPr/>
        </p:nvPicPr>
        <p:blipFill>
          <a:blip r:embed="rId5"/>
          <a:srcRect l="2293" t="16950" r="24343" b="6779"/>
          <a:stretch>
            <a:fillRect/>
          </a:stretch>
        </p:blipFill>
        <p:spPr bwMode="auto">
          <a:xfrm>
            <a:off x="6429388" y="1142984"/>
            <a:ext cx="2455350" cy="2071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723" t="34871" r="67263" b="34124"/>
          <a:stretch>
            <a:fillRect/>
          </a:stretch>
        </p:blipFill>
        <p:spPr bwMode="auto">
          <a:xfrm rot="20288174">
            <a:off x="8174428" y="5821320"/>
            <a:ext cx="702904" cy="683379"/>
          </a:xfrm>
          <a:prstGeom prst="rect">
            <a:avLst/>
          </a:prstGeom>
          <a:noFill/>
        </p:spPr>
      </p:pic>
      <p:pic>
        <p:nvPicPr>
          <p:cNvPr id="1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080" r="68673" b="67787"/>
          <a:stretch>
            <a:fillRect/>
          </a:stretch>
        </p:blipFill>
        <p:spPr bwMode="auto">
          <a:xfrm rot="20757501">
            <a:off x="8081334" y="433946"/>
            <a:ext cx="725434" cy="751341"/>
          </a:xfrm>
          <a:prstGeom prst="rect">
            <a:avLst/>
          </a:prstGeom>
          <a:noFill/>
        </p:spPr>
      </p:pic>
      <p:pic>
        <p:nvPicPr>
          <p:cNvPr id="16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6623" t="70869" r="1606" b="897"/>
          <a:stretch>
            <a:fillRect/>
          </a:stretch>
        </p:blipFill>
        <p:spPr bwMode="auto">
          <a:xfrm rot="988689">
            <a:off x="2847922" y="1646849"/>
            <a:ext cx="606376" cy="524062"/>
          </a:xfrm>
          <a:prstGeom prst="rect">
            <a:avLst/>
          </a:prstGeom>
          <a:noFill/>
        </p:spPr>
      </p:pic>
      <p:pic>
        <p:nvPicPr>
          <p:cNvPr id="17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4460" r="35741" b="67787"/>
          <a:stretch>
            <a:fillRect/>
          </a:stretch>
        </p:blipFill>
        <p:spPr bwMode="auto">
          <a:xfrm rot="20922648">
            <a:off x="2275723" y="2700740"/>
            <a:ext cx="656227" cy="689880"/>
          </a:xfrm>
          <a:prstGeom prst="rect">
            <a:avLst/>
          </a:prstGeom>
          <a:noFill/>
        </p:spPr>
      </p:pic>
      <p:pic>
        <p:nvPicPr>
          <p:cNvPr id="18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70163" t="36443" r="1243" b="35433"/>
          <a:stretch>
            <a:fillRect/>
          </a:stretch>
        </p:blipFill>
        <p:spPr bwMode="auto">
          <a:xfrm rot="20754588">
            <a:off x="4645046" y="5220844"/>
            <a:ext cx="720460" cy="689135"/>
          </a:xfrm>
          <a:prstGeom prst="rect">
            <a:avLst/>
          </a:prstGeom>
          <a:noFill/>
        </p:spPr>
      </p:pic>
      <p:pic>
        <p:nvPicPr>
          <p:cNvPr id="19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5787" r="1584" b="68635"/>
          <a:stretch>
            <a:fillRect/>
          </a:stretch>
        </p:blipFill>
        <p:spPr bwMode="auto">
          <a:xfrm rot="737848">
            <a:off x="7999272" y="3219015"/>
            <a:ext cx="791148" cy="739602"/>
          </a:xfrm>
          <a:prstGeom prst="rect">
            <a:avLst/>
          </a:prstGeom>
          <a:noFill/>
        </p:spPr>
      </p:pic>
      <p:pic>
        <p:nvPicPr>
          <p:cNvPr id="20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35192" t="35145" r="32646" b="35863"/>
          <a:stretch>
            <a:fillRect/>
          </a:stretch>
        </p:blipFill>
        <p:spPr bwMode="auto">
          <a:xfrm>
            <a:off x="5929322" y="3214686"/>
            <a:ext cx="785818" cy="688866"/>
          </a:xfrm>
          <a:prstGeom prst="rect">
            <a:avLst/>
          </a:prstGeom>
          <a:noFill/>
        </p:spPr>
      </p:pic>
      <p:pic>
        <p:nvPicPr>
          <p:cNvPr id="21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288" t="69364" r="69090" b="1021"/>
          <a:stretch>
            <a:fillRect/>
          </a:stretch>
        </p:blipFill>
        <p:spPr bwMode="auto">
          <a:xfrm rot="1012911">
            <a:off x="5155812" y="1658597"/>
            <a:ext cx="700083" cy="680659"/>
          </a:xfrm>
          <a:prstGeom prst="rect">
            <a:avLst/>
          </a:prstGeom>
          <a:noFill/>
        </p:spPr>
      </p:pic>
      <p:pic>
        <p:nvPicPr>
          <p:cNvPr id="22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1080" r="68673" b="67787"/>
          <a:stretch>
            <a:fillRect/>
          </a:stretch>
        </p:blipFill>
        <p:spPr bwMode="auto">
          <a:xfrm rot="20733911">
            <a:off x="297625" y="3437215"/>
            <a:ext cx="735551" cy="7618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5720" y="271462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5A9E"/>
                </a:solidFill>
              </a:rPr>
              <a:t>Иоганн Кеплер</a:t>
            </a:r>
          </a:p>
          <a:p>
            <a:pPr algn="ctr"/>
            <a:r>
              <a:rPr lang="ru-RU" sz="1600" b="1" dirty="0" smtClean="0">
                <a:solidFill>
                  <a:srgbClr val="005A9E"/>
                </a:solidFill>
              </a:rPr>
              <a:t>(1571- 1630)</a:t>
            </a:r>
            <a:endParaRPr lang="ru-RU" sz="1600" b="1" dirty="0">
              <a:solidFill>
                <a:srgbClr val="005A9E"/>
              </a:solidFill>
            </a:endParaRPr>
          </a:p>
        </p:txBody>
      </p:sp>
      <p:pic>
        <p:nvPicPr>
          <p:cNvPr id="25" name="Picture 10" descr="C:\Documents and Settings\Альфия\Рабочий стол\черчение2\снеж вырез.jpg"/>
          <p:cNvPicPr>
            <a:picLocks noChangeAspect="1" noChangeArrowheads="1"/>
          </p:cNvPicPr>
          <p:nvPr/>
        </p:nvPicPr>
        <p:blipFill>
          <a:blip r:embed="rId4"/>
          <a:srcRect l="66623" t="70869" r="1606" b="897"/>
          <a:stretch>
            <a:fillRect/>
          </a:stretch>
        </p:blipFill>
        <p:spPr bwMode="auto">
          <a:xfrm rot="871070">
            <a:off x="3208204" y="5936349"/>
            <a:ext cx="703381" cy="60789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714752"/>
            <a:ext cx="2401191" cy="23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15000" r="12999" b="5262"/>
          <a:stretch>
            <a:fillRect/>
          </a:stretch>
        </p:blipFill>
        <p:spPr bwMode="auto">
          <a:xfrm>
            <a:off x="5786446" y="4000504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857356" y="214290"/>
            <a:ext cx="6572296" cy="95410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«Новогодний подарок, или </a:t>
            </a:r>
          </a:p>
          <a:p>
            <a:pPr algn="ctr"/>
            <a:r>
              <a:rPr lang="ru-RU" sz="2800" b="1" dirty="0" smtClean="0">
                <a:ln w="11430">
                  <a:solidFill>
                    <a:srgbClr val="382AF2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шестиугольных снежинках»</a:t>
            </a:r>
            <a:endParaRPr lang="ru-RU" sz="2800" b="1" dirty="0">
              <a:ln w="11430">
                <a:solidFill>
                  <a:srgbClr val="382AF2"/>
                </a:solidFill>
              </a:ln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23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льфия\Рабочий стол\черчение2\портрет Дюрера.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1960867" cy="2500330"/>
          </a:xfrm>
          <a:prstGeom prst="rect">
            <a:avLst/>
          </a:prstGeom>
          <a:noFill/>
        </p:spPr>
      </p:pic>
      <p:pic>
        <p:nvPicPr>
          <p:cNvPr id="16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2515" t="25309" r="35276" b="50750"/>
          <a:stretch>
            <a:fillRect/>
          </a:stretch>
        </p:blipFill>
        <p:spPr bwMode="auto">
          <a:xfrm>
            <a:off x="214282" y="4214818"/>
            <a:ext cx="1285884" cy="128588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50" name="Picture 2" descr="C:\Documents and Settings\Альфия\Мои документы\Мои рисунки\паркет.jpg"/>
          <p:cNvPicPr>
            <a:picLocks noChangeAspect="1" noChangeArrowheads="1"/>
          </p:cNvPicPr>
          <p:nvPr/>
        </p:nvPicPr>
        <p:blipFill>
          <a:blip r:embed="rId4"/>
          <a:srcRect r="3292"/>
          <a:stretch>
            <a:fillRect/>
          </a:stretch>
        </p:blipFill>
        <p:spPr bwMode="auto">
          <a:xfrm>
            <a:off x="857224" y="3071810"/>
            <a:ext cx="1285884" cy="1252536"/>
          </a:xfrm>
          <a:prstGeom prst="rect">
            <a:avLst/>
          </a:prstGeom>
          <a:noFill/>
        </p:spPr>
      </p:pic>
      <p:pic>
        <p:nvPicPr>
          <p:cNvPr id="20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1697" t="760" r="34561" b="75299"/>
          <a:stretch>
            <a:fillRect/>
          </a:stretch>
        </p:blipFill>
        <p:spPr bwMode="auto">
          <a:xfrm>
            <a:off x="5929322" y="5214950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t="72810" r="67996" b="2109"/>
          <a:stretch>
            <a:fillRect/>
          </a:stretch>
        </p:blipFill>
        <p:spPr bwMode="auto">
          <a:xfrm>
            <a:off x="5429256" y="4214818"/>
            <a:ext cx="1493675" cy="1428760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357826"/>
            <a:ext cx="1214446" cy="121444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18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65849" t="26623" r="1497" b="50723"/>
          <a:stretch>
            <a:fillRect/>
          </a:stretch>
        </p:blipFill>
        <p:spPr bwMode="auto">
          <a:xfrm>
            <a:off x="4714876" y="3205161"/>
            <a:ext cx="1500198" cy="1400185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 l="17500" t="1875" r="17499" b="51250"/>
          <a:stretch>
            <a:fillRect/>
          </a:stretch>
        </p:blipFill>
        <p:spPr bwMode="auto">
          <a:xfrm>
            <a:off x="7429520" y="4143380"/>
            <a:ext cx="1500198" cy="1442498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4282" t="52404" r="70795" b="29783"/>
          <a:stretch>
            <a:fillRect/>
          </a:stretch>
        </p:blipFill>
        <p:spPr bwMode="auto">
          <a:xfrm rot="16200000">
            <a:off x="2330332" y="4239160"/>
            <a:ext cx="1265880" cy="121719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sz="quarter" idx="4294967295"/>
          </p:nvPr>
        </p:nvSpPr>
        <p:spPr>
          <a:xfrm>
            <a:off x="0" y="142852"/>
            <a:ext cx="9144000" cy="685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cap="all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Орнаменты                      и узоры</a:t>
            </a:r>
            <a:endParaRPr lang="ru-RU" sz="4000" cap="all" dirty="0">
              <a:ln w="0">
                <a:solidFill>
                  <a:schemeClr val="accent1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63333" t="39178" b="24429"/>
          <a:stretch>
            <a:fillRect/>
          </a:stretch>
        </p:blipFill>
        <p:spPr bwMode="auto">
          <a:xfrm>
            <a:off x="7715272" y="1071546"/>
            <a:ext cx="1000131" cy="1357321"/>
          </a:xfrm>
          <a:prstGeom prst="ellipse">
            <a:avLst/>
          </a:prstGeom>
          <a:ln w="28575" cap="rnd" cmpd="sng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1349" t="25065" r="68981" b="51951"/>
          <a:stretch>
            <a:fillRect/>
          </a:stretch>
        </p:blipFill>
        <p:spPr bwMode="auto">
          <a:xfrm>
            <a:off x="6786578" y="2928934"/>
            <a:ext cx="1500198" cy="143200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0982" t="50161" r="33742" b="25898"/>
          <a:stretch>
            <a:fillRect/>
          </a:stretch>
        </p:blipFill>
        <p:spPr bwMode="auto">
          <a:xfrm>
            <a:off x="6000760" y="1857364"/>
            <a:ext cx="1500198" cy="1438233"/>
          </a:xfrm>
          <a:prstGeom prst="ellipse">
            <a:avLst/>
          </a:prstGeom>
          <a:ln w="12700" cap="rnd">
            <a:solidFill>
              <a:srgbClr val="00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3895" t="2895" r="71716" b="77969"/>
          <a:stretch>
            <a:fillRect/>
          </a:stretch>
        </p:blipFill>
        <p:spPr bwMode="auto">
          <a:xfrm>
            <a:off x="4000496" y="5143512"/>
            <a:ext cx="1214446" cy="1281916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714744" y="2357430"/>
            <a:ext cx="190840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Альбрехт Дюрер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(1471-1528).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/>
          <a:srcRect t="37973" r="63461" b="24054"/>
          <a:stretch>
            <a:fillRect/>
          </a:stretch>
        </p:blipFill>
        <p:spPr bwMode="auto">
          <a:xfrm>
            <a:off x="285720" y="1071546"/>
            <a:ext cx="1000132" cy="1285884"/>
          </a:xfrm>
          <a:prstGeom prst="ellipse">
            <a:avLst/>
          </a:prstGeom>
          <a:ln w="28575" cap="rnd">
            <a:solidFill>
              <a:srgbClr val="006600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C:\Documents and Settings\Альфия\Рабочий стол\черчение2\орнам1.jpg"/>
          <p:cNvPicPr>
            <a:picLocks noChangeAspect="1" noChangeArrowheads="1"/>
          </p:cNvPicPr>
          <p:nvPr/>
        </p:nvPicPr>
        <p:blipFill>
          <a:blip r:embed="rId3"/>
          <a:srcRect l="66371" t="50997" r="3783" b="26202"/>
          <a:stretch>
            <a:fillRect/>
          </a:stretch>
        </p:blipFill>
        <p:spPr bwMode="auto">
          <a:xfrm>
            <a:off x="3212746" y="3286124"/>
            <a:ext cx="1220239" cy="1254134"/>
          </a:xfrm>
          <a:prstGeom prst="rect">
            <a:avLst/>
          </a:prstGeom>
          <a:noFill/>
          <a:ln w="127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1" name="Picture 2" descr="C:\Documents and Settings\Альфия\Рабочий стол\черчение2\орн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2000240"/>
            <a:ext cx="1285884" cy="1285883"/>
          </a:xfrm>
          <a:prstGeom prst="rect">
            <a:avLst/>
          </a:prstGeom>
          <a:noFill/>
          <a:ln w="12700">
            <a:solidFill>
              <a:srgbClr val="006600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5A2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6"/>
          <p:cNvSpPr>
            <a:spLocks noGrp="1"/>
          </p:cNvSpPr>
          <p:nvPr>
            <p:ph type="title" sz="quarter"/>
          </p:nvPr>
        </p:nvSpPr>
        <p:spPr>
          <a:xfrm>
            <a:off x="428596" y="214290"/>
            <a:ext cx="8229600" cy="71438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6" t="1718" b="3801"/>
          <a:stretch>
            <a:fillRect/>
          </a:stretch>
        </p:blipFill>
        <p:spPr bwMode="auto">
          <a:xfrm>
            <a:off x="4929190" y="3497190"/>
            <a:ext cx="3071834" cy="29322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4535"/>
          <a:stretch>
            <a:fillRect/>
          </a:stretch>
        </p:blipFill>
        <p:spPr bwMode="auto">
          <a:xfrm>
            <a:off x="1000100" y="2428868"/>
            <a:ext cx="2262406" cy="2643206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6248" y="1500174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Римский архитектор </a:t>
            </a:r>
            <a:r>
              <a:rPr lang="ru-RU" sz="2000" b="1" i="1" dirty="0" err="1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Ветрувий</a:t>
            </a:r>
            <a:r>
              <a:rPr lang="ru-RU" sz="2000" b="1" i="1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считал, что  при планировки  городов улицы спланировать нужно так, чтобы вдоль них не дули основные ветра.</a:t>
            </a:r>
            <a:endParaRPr lang="ru-RU" sz="2000" b="1" i="1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rgbClr val="FFD03B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14480" y="357166"/>
            <a:ext cx="6072230" cy="100013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9E5E00"/>
                </a:solidFill>
                <a:latin typeface="Georgia" pitchFamily="18" charset="0"/>
              </a:rPr>
              <a:t>«</a:t>
            </a:r>
            <a:r>
              <a:rPr lang="ru-RU" sz="2800" b="1" i="1" dirty="0" smtClean="0">
                <a:solidFill>
                  <a:srgbClr val="9E5E00"/>
                </a:solidFill>
                <a:latin typeface="Georgia" pitchFamily="18" charset="0"/>
              </a:rPr>
              <a:t>Правильные многоугольники в природе»</a:t>
            </a:r>
            <a:endParaRPr lang="ru-RU" sz="2800" i="1" dirty="0" smtClean="0">
              <a:solidFill>
                <a:srgbClr val="9E5E00"/>
              </a:solidFill>
              <a:latin typeface="Georgia" pitchFamily="18" charset="0"/>
            </a:endParaRP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067" name="Picture 43" descr="06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357322" cy="14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4" descr="0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13780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1727195" cy="122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56121" y="3214686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 l="17255" r="13726" b="12575"/>
          <a:stretch>
            <a:fillRect/>
          </a:stretch>
        </p:blipFill>
        <p:spPr bwMode="auto">
          <a:xfrm>
            <a:off x="6357950" y="3214686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000241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429133"/>
            <a:ext cx="171451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 l="4545" b="13044"/>
          <a:stretch>
            <a:fillRect/>
          </a:stretch>
        </p:blipFill>
        <p:spPr bwMode="auto">
          <a:xfrm>
            <a:off x="6357950" y="442913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4159594"/>
            <a:ext cx="2357454" cy="1782825"/>
          </a:xfrm>
          <a:prstGeom prst="rect">
            <a:avLst/>
          </a:prstGeom>
          <a:noFill/>
          <a:ln w="19050">
            <a:solidFill>
              <a:srgbClr val="9E5E00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C:\Documents and Settings\Альфия\Рабочий стол\деление окр на части\пчела.jpg"/>
          <p:cNvPicPr>
            <a:picLocks noChangeAspect="1" noChangeArrowheads="1"/>
          </p:cNvPicPr>
          <p:nvPr/>
        </p:nvPicPr>
        <p:blipFill>
          <a:blip r:embed="rId11" cstate="print"/>
          <a:srcRect t="12961" r="7143"/>
          <a:stretch>
            <a:fillRect/>
          </a:stretch>
        </p:blipFill>
        <p:spPr bwMode="auto">
          <a:xfrm rot="19219706">
            <a:off x="2161244" y="4790654"/>
            <a:ext cx="854496" cy="882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536" y="2143116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Альфия\Рабочий стол\деление окр на части\апельсин -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4546" y="2071678"/>
            <a:ext cx="1714512" cy="151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0025" r="9936"/>
          <a:stretch>
            <a:fillRect/>
          </a:stretch>
        </p:blipFill>
        <p:spPr bwMode="auto">
          <a:xfrm rot="20649079">
            <a:off x="745053" y="2124445"/>
            <a:ext cx="1801840" cy="20451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4213">
            <a:off x="6278342" y="2349259"/>
            <a:ext cx="2128862" cy="21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4"/>
          <a:srcRect t="4427"/>
          <a:stretch>
            <a:fillRect/>
          </a:stretch>
        </p:blipFill>
        <p:spPr bwMode="auto">
          <a:xfrm>
            <a:off x="179388" y="188913"/>
            <a:ext cx="133350" cy="40782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4"/>
          <a:srcRect t="40495"/>
          <a:stretch>
            <a:fillRect/>
          </a:stretch>
        </p:blipFill>
        <p:spPr bwMode="auto">
          <a:xfrm>
            <a:off x="179388" y="4221163"/>
            <a:ext cx="133350" cy="253841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pic>
        <p:nvPicPr>
          <p:cNvPr id="35844" name="Picture 11" descr="D:\Новая папка\фото\декада 2007 вв\PICT01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25" y="-4143375"/>
            <a:ext cx="24384000" cy="18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357422" y="714356"/>
            <a:ext cx="4643470" cy="72868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3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</a:p>
        </p:txBody>
      </p:sp>
      <p:pic>
        <p:nvPicPr>
          <p:cNvPr id="14" name="Picture 42" descr="lini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 descr="lini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66"/>
            <a:ext cx="3533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643050"/>
            <a:ext cx="3714776" cy="4411297"/>
          </a:xfrm>
          <a:prstGeom prst="rect">
            <a:avLst/>
          </a:prstGeom>
          <a:ln w="25400">
            <a:solidFill>
              <a:srgbClr val="92D05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643174" y="564357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Парижской Богоматери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 rot="20621067">
            <a:off x="1012328" y="4168678"/>
            <a:ext cx="175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Витраж « Роза»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43" grpId="0"/>
      <p:bldP spid="4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FFFF00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FFFFA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8080"/>
        </a:dk1>
        <a:lt1>
          <a:srgbClr val="FFFFFF"/>
        </a:lt1>
        <a:dk2>
          <a:srgbClr val="49C7BB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B1E0DA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FF3300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FFADAA"/>
        </a:accent5>
        <a:accent6>
          <a:srgbClr val="008AB9"/>
        </a:accent6>
        <a:hlink>
          <a:srgbClr val="CC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4F4F4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4F4F4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355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Оформление по умолчанию</vt:lpstr>
      <vt:lpstr>Бумажная</vt:lpstr>
      <vt:lpstr>Солнцестояние</vt:lpstr>
      <vt:lpstr>Апекс</vt:lpstr>
      <vt:lpstr>1_Апекс</vt:lpstr>
      <vt:lpstr>1_Литейная</vt:lpstr>
      <vt:lpstr>Геометрические построения</vt:lpstr>
      <vt:lpstr> </vt:lpstr>
      <vt:lpstr>Слайд 3</vt:lpstr>
      <vt:lpstr>Слайд 4</vt:lpstr>
      <vt:lpstr>Слайд 5</vt:lpstr>
      <vt:lpstr> Орнаменты                      и узоры</vt:lpstr>
      <vt:lpstr>Строительство</vt:lpstr>
      <vt:lpstr>«Правильные многоугольники в природе»</vt:lpstr>
      <vt:lpstr> Архитектура</vt:lpstr>
      <vt:lpstr>Слайд 10</vt:lpstr>
      <vt:lpstr>Ордена и медали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400</cp:revision>
  <dcterms:created xsi:type="dcterms:W3CDTF">2008-11-10T17:12:59Z</dcterms:created>
  <dcterms:modified xsi:type="dcterms:W3CDTF">2010-01-08T10:36:12Z</dcterms:modified>
</cp:coreProperties>
</file>