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554" y="-1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00050" y="1828800"/>
            <a:ext cx="5888736" cy="24384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00050" y="4304715"/>
            <a:ext cx="5891022" cy="23368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1A5BA-4201-4231-A0FB-9B769F9BCF75}" type="datetimeFigureOut">
              <a:rPr lang="ru-RU" smtClean="0"/>
              <a:pPr/>
              <a:t>10.01.2009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6D597-CC6F-4824-A271-37CDC04DA2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1A5BA-4201-4231-A0FB-9B769F9BCF75}" type="datetimeFigureOut">
              <a:rPr lang="ru-RU" smtClean="0"/>
              <a:pPr/>
              <a:t>10.01.2009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6D597-CC6F-4824-A271-37CDC04DA2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1219202"/>
            <a:ext cx="1543050" cy="6949017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1219202"/>
            <a:ext cx="4514850" cy="6949017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1A5BA-4201-4231-A0FB-9B769F9BCF75}" type="datetimeFigureOut">
              <a:rPr lang="ru-RU" smtClean="0"/>
              <a:pPr/>
              <a:t>10.01.2009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6D597-CC6F-4824-A271-37CDC04DA2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1A5BA-4201-4231-A0FB-9B769F9BCF75}" type="datetimeFigureOut">
              <a:rPr lang="ru-RU" smtClean="0"/>
              <a:pPr/>
              <a:t>10.01.2009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6D597-CC6F-4824-A271-37CDC04DA2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764" y="1755648"/>
            <a:ext cx="5829300" cy="1816608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7764" y="3606219"/>
            <a:ext cx="5829300" cy="2012949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1A5BA-4201-4231-A0FB-9B769F9BCF75}" type="datetimeFigureOut">
              <a:rPr lang="ru-RU" smtClean="0"/>
              <a:pPr/>
              <a:t>10.01.2009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6D597-CC6F-4824-A271-37CDC04DA2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1A5BA-4201-4231-A0FB-9B769F9BCF75}" type="datetimeFigureOut">
              <a:rPr lang="ru-RU" smtClean="0"/>
              <a:pPr/>
              <a:t>10.01.2009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6D597-CC6F-4824-A271-37CDC04DA2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473664"/>
            <a:ext cx="3030141" cy="879136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483769" y="2479677"/>
            <a:ext cx="3031331" cy="873124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42900" y="3352800"/>
            <a:ext cx="303014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3352800"/>
            <a:ext cx="303133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1A5BA-4201-4231-A0FB-9B769F9BCF75}" type="datetimeFigureOut">
              <a:rPr lang="ru-RU" smtClean="0"/>
              <a:pPr/>
              <a:t>10.01.2009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6D597-CC6F-4824-A271-37CDC04DA2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229350" cy="1524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1A5BA-4201-4231-A0FB-9B769F9BCF75}" type="datetimeFigureOut">
              <a:rPr lang="ru-RU" smtClean="0"/>
              <a:pPr/>
              <a:t>10.01.2009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6D597-CC6F-4824-A271-37CDC04DA2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1A5BA-4201-4231-A0FB-9B769F9BCF75}" type="datetimeFigureOut">
              <a:rPr lang="ru-RU" smtClean="0"/>
              <a:pPr/>
              <a:t>10.01.2009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6D597-CC6F-4824-A271-37CDC04DA2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" y="685803"/>
            <a:ext cx="2057400" cy="154940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14350" y="2235200"/>
            <a:ext cx="2057400" cy="6096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681287" y="2235200"/>
            <a:ext cx="3833813" cy="6096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1A5BA-4201-4231-A0FB-9B769F9BCF75}" type="datetimeFigureOut">
              <a:rPr lang="ru-RU" smtClean="0"/>
              <a:pPr/>
              <a:t>10.01.2009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6D597-CC6F-4824-A271-37CDC04DA2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2374315" y="1477436"/>
            <a:ext cx="3943350" cy="54864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6003101" y="7146359"/>
            <a:ext cx="116586" cy="207264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69329"/>
            <a:ext cx="1659636" cy="211016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771713"/>
            <a:ext cx="1657350" cy="290576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1A5BA-4201-4231-A0FB-9B769F9BCF75}" type="datetimeFigureOut">
              <a:rPr lang="ru-RU" smtClean="0"/>
              <a:pPr/>
              <a:t>10.01.2009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057900" y="8475134"/>
            <a:ext cx="457200" cy="486833"/>
          </a:xfrm>
        </p:spPr>
        <p:txBody>
          <a:bodyPr/>
          <a:lstStyle/>
          <a:p>
            <a:fld id="{0CC6D597-CC6F-4824-A271-37CDC04DA2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2614345" y="1599356"/>
            <a:ext cx="3463290" cy="524256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7144" y="7755467"/>
            <a:ext cx="6872288" cy="1388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3286125" y="8293101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7144" y="-9525"/>
            <a:ext cx="6872288" cy="1388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3286125" y="-9525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342900" y="2580640"/>
            <a:ext cx="6172200" cy="5852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A21A5BA-4201-4231-A0FB-9B769F9BCF75}" type="datetimeFigureOut">
              <a:rPr lang="ru-RU" smtClean="0"/>
              <a:pPr/>
              <a:t>10.01.2009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000250" y="8475134"/>
            <a:ext cx="25146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5943600" y="8475134"/>
            <a:ext cx="5715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CC6D597-CC6F-4824-A271-37CDC04DA2F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4263" y="269877"/>
            <a:ext cx="6885411" cy="865632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jpeg"/><Relationship Id="rId11" Type="http://schemas.openxmlformats.org/officeDocument/2006/relationships/image" Target="../media/image61.jpeg"/><Relationship Id="rId5" Type="http://schemas.openxmlformats.org/officeDocument/2006/relationships/image" Target="../media/image55.jpeg"/><Relationship Id="rId10" Type="http://schemas.openxmlformats.org/officeDocument/2006/relationships/image" Target="../media/image60.jpeg"/><Relationship Id="rId4" Type="http://schemas.openxmlformats.org/officeDocument/2006/relationships/image" Target="../media/image54.jpeg"/><Relationship Id="rId9" Type="http://schemas.openxmlformats.org/officeDocument/2006/relationships/image" Target="../media/image5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0050" y="1357290"/>
            <a:ext cx="5888736" cy="29099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u="sng" dirty="0" smtClean="0"/>
              <a:t>«Формирование проектно-образного мышления при декоративно-пространственном моделировании в дизайне групповых помещений»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700" dirty="0" smtClean="0"/>
              <a:t>( В рамках проекта творческой группы </a:t>
            </a:r>
            <a:br>
              <a:rPr lang="ru-RU" sz="2700" dirty="0" smtClean="0"/>
            </a:br>
            <a:r>
              <a:rPr lang="ru-RU" sz="2700" dirty="0" smtClean="0"/>
              <a:t>«Вторая жизнь предмета»</a:t>
            </a:r>
            <a:endParaRPr lang="ru-RU" sz="27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4643438"/>
            <a:ext cx="4800600" cy="3357586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r>
              <a:rPr lang="ru-RU" sz="3200" b="1" dirty="0" smtClean="0"/>
              <a:t>ГОУ детский сад № 1958</a:t>
            </a:r>
          </a:p>
          <a:p>
            <a:endParaRPr lang="ru-RU" sz="3200" b="1" dirty="0" smtClean="0"/>
          </a:p>
          <a:p>
            <a:endParaRPr lang="ru-RU" sz="3200" b="1" dirty="0" smtClean="0"/>
          </a:p>
          <a:p>
            <a:pPr algn="ctr"/>
            <a:r>
              <a:rPr lang="ru-RU" sz="2400" b="1" dirty="0" smtClean="0"/>
              <a:t>Из опыта работы воспитателя </a:t>
            </a:r>
            <a:r>
              <a:rPr lang="ru-RU" sz="3200" b="1" dirty="0" smtClean="0"/>
              <a:t>Волковой                Евгении Сергеевны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428596"/>
            <a:ext cx="6229350" cy="12144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Создание индивидуальных детских проектов               «Осенний </a:t>
            </a:r>
            <a:r>
              <a:rPr lang="ru-RU" sz="3600" b="1" dirty="0" err="1" smtClean="0"/>
              <a:t>мобиль</a:t>
            </a:r>
            <a:r>
              <a:rPr lang="ru-RU" sz="3600" b="1" dirty="0" smtClean="0"/>
              <a:t>».</a:t>
            </a:r>
            <a:endParaRPr lang="ru-RU" sz="3600" b="1" dirty="0"/>
          </a:p>
        </p:txBody>
      </p:sp>
      <p:pic>
        <p:nvPicPr>
          <p:cNvPr id="5122" name="Picture 2" descr="C:\Documents and Settings\Михаил\Рабочий стол\ФОТКИ\Моя работа\IMG_17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32" y="6786578"/>
            <a:ext cx="2476610" cy="1857388"/>
          </a:xfrm>
          <a:prstGeom prst="rect">
            <a:avLst/>
          </a:prstGeom>
          <a:noFill/>
        </p:spPr>
      </p:pic>
      <p:pic>
        <p:nvPicPr>
          <p:cNvPr id="5123" name="Picture 3" descr="C:\Documents and Settings\Михаил\Рабочий стол\ФОТКИ\Моя работа\IMG_17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80" y="5357818"/>
            <a:ext cx="2075204" cy="2766938"/>
          </a:xfrm>
          <a:prstGeom prst="rect">
            <a:avLst/>
          </a:prstGeom>
          <a:noFill/>
        </p:spPr>
      </p:pic>
      <p:pic>
        <p:nvPicPr>
          <p:cNvPr id="5124" name="Picture 4" descr="C:\Documents and Settings\Михаил\Рабочий стол\ФОТКИ\Моя работа\IMG_17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70" y="4429124"/>
            <a:ext cx="2476609" cy="1857388"/>
          </a:xfrm>
          <a:prstGeom prst="rect">
            <a:avLst/>
          </a:prstGeom>
          <a:noFill/>
        </p:spPr>
      </p:pic>
      <p:pic>
        <p:nvPicPr>
          <p:cNvPr id="5125" name="Picture 5" descr="C:\Documents and Settings\Михаил\Рабочий стол\ФОТКИ\Моя работа\IMG_17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66" y="2786050"/>
            <a:ext cx="2571863" cy="1928826"/>
          </a:xfrm>
          <a:prstGeom prst="rect">
            <a:avLst/>
          </a:prstGeom>
          <a:noFill/>
        </p:spPr>
      </p:pic>
      <p:pic>
        <p:nvPicPr>
          <p:cNvPr id="5126" name="Picture 6" descr="C:\Documents and Settings\Михаил\Рабочий стол\ФОТКИ\Моя работа\IMG_17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08" y="2143108"/>
            <a:ext cx="2438367" cy="18287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571472"/>
            <a:ext cx="6229350" cy="71438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Вернисаж детских проектов!</a:t>
            </a:r>
            <a:endParaRPr lang="ru-RU" sz="3600" b="1" dirty="0"/>
          </a:p>
        </p:txBody>
      </p:sp>
      <p:pic>
        <p:nvPicPr>
          <p:cNvPr id="1026" name="Picture 2" descr="E:\DCIM\100CANON\IMG_19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42" y="2500298"/>
            <a:ext cx="5905759" cy="442915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214282"/>
            <a:ext cx="6229350" cy="178595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Игра «Самый-самый» </a:t>
            </a:r>
            <a:br>
              <a:rPr lang="ru-RU" sz="3600" b="1" dirty="0" smtClean="0"/>
            </a:br>
            <a:r>
              <a:rPr lang="ru-RU" sz="3600" b="1" dirty="0" smtClean="0"/>
              <a:t>с использованием метода ТРИЗ</a:t>
            </a:r>
            <a:endParaRPr lang="ru-RU" sz="3600" b="1" dirty="0"/>
          </a:p>
        </p:txBody>
      </p:sp>
      <p:pic>
        <p:nvPicPr>
          <p:cNvPr id="6146" name="Picture 2" descr="E:\DCIM\100CANON\IMG_18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4" y="2500298"/>
            <a:ext cx="2357454" cy="3143272"/>
          </a:xfrm>
          <a:prstGeom prst="rect">
            <a:avLst/>
          </a:prstGeom>
          <a:noFill/>
        </p:spPr>
      </p:pic>
      <p:pic>
        <p:nvPicPr>
          <p:cNvPr id="6147" name="Picture 3" descr="E:\DCIM\100CANON\IMG_18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42" y="2214546"/>
            <a:ext cx="3048134" cy="2286016"/>
          </a:xfrm>
          <a:prstGeom prst="rect">
            <a:avLst/>
          </a:prstGeom>
          <a:noFill/>
        </p:spPr>
      </p:pic>
      <p:pic>
        <p:nvPicPr>
          <p:cNvPr id="6148" name="Picture 4" descr="E:\DCIM\100CANON\IMG_18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42" y="5357818"/>
            <a:ext cx="2976685" cy="2232432"/>
          </a:xfrm>
          <a:prstGeom prst="rect">
            <a:avLst/>
          </a:prstGeom>
          <a:noFill/>
        </p:spPr>
      </p:pic>
      <p:pic>
        <p:nvPicPr>
          <p:cNvPr id="6149" name="Picture 5" descr="E:\DCIM\100CANON\IMG_18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52" y="6357950"/>
            <a:ext cx="2857625" cy="2143140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428596"/>
            <a:ext cx="6229350" cy="142876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Создание общего проекта</a:t>
            </a:r>
            <a:br>
              <a:rPr lang="ru-RU" sz="3600" b="1" dirty="0" smtClean="0"/>
            </a:br>
            <a:r>
              <a:rPr lang="ru-RU" sz="3600" b="1" dirty="0" smtClean="0"/>
              <a:t>«Самый-самый лучший!»</a:t>
            </a:r>
            <a:endParaRPr lang="ru-RU" sz="3600" b="1" dirty="0"/>
          </a:p>
        </p:txBody>
      </p:sp>
      <p:pic>
        <p:nvPicPr>
          <p:cNvPr id="7170" name="Picture 2" descr="E:\DCIM\100CANON\IMG_18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40681">
            <a:off x="394074" y="2111684"/>
            <a:ext cx="2532326" cy="1899175"/>
          </a:xfrm>
          <a:prstGeom prst="rect">
            <a:avLst/>
          </a:prstGeom>
          <a:noFill/>
        </p:spPr>
      </p:pic>
      <p:pic>
        <p:nvPicPr>
          <p:cNvPr id="7171" name="Picture 3" descr="E:\DCIM\100CANON\IMG_18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29563">
            <a:off x="3767708" y="2138844"/>
            <a:ext cx="2591444" cy="1943511"/>
          </a:xfrm>
          <a:prstGeom prst="rect">
            <a:avLst/>
          </a:prstGeom>
          <a:noFill/>
        </p:spPr>
      </p:pic>
      <p:pic>
        <p:nvPicPr>
          <p:cNvPr id="7172" name="Picture 4" descr="E:\DCIM\100CANON\IMG_18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37016">
            <a:off x="466709" y="4545990"/>
            <a:ext cx="2575152" cy="1931293"/>
          </a:xfrm>
          <a:prstGeom prst="rect">
            <a:avLst/>
          </a:prstGeom>
          <a:noFill/>
        </p:spPr>
      </p:pic>
      <p:pic>
        <p:nvPicPr>
          <p:cNvPr id="7173" name="Picture 5" descr="E:\DCIM\100CANON\IMG_18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83550">
            <a:off x="3899265" y="4480223"/>
            <a:ext cx="2569837" cy="1927307"/>
          </a:xfrm>
          <a:prstGeom prst="rect">
            <a:avLst/>
          </a:prstGeom>
          <a:noFill/>
        </p:spPr>
      </p:pic>
      <p:pic>
        <p:nvPicPr>
          <p:cNvPr id="7174" name="Picture 6" descr="E:\DCIM\100CANON\IMG_18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66" y="6911664"/>
            <a:ext cx="2500330" cy="1875178"/>
          </a:xfrm>
          <a:prstGeom prst="rect">
            <a:avLst/>
          </a:prstGeom>
          <a:noFill/>
        </p:spPr>
      </p:pic>
      <p:pic>
        <p:nvPicPr>
          <p:cNvPr id="7175" name="Picture 7" descr="E:\DCIM\100CANON\IMG_181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19553" y="6929454"/>
            <a:ext cx="2461211" cy="184584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571472"/>
            <a:ext cx="6229350" cy="107157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Вот, что у нас получилось!</a:t>
            </a:r>
            <a:endParaRPr lang="ru-RU" sz="4000" b="1" dirty="0"/>
          </a:p>
        </p:txBody>
      </p:sp>
      <p:pic>
        <p:nvPicPr>
          <p:cNvPr id="1026" name="Picture 2" descr="E:\DCIM\100CANON\IMG_18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32" y="1857356"/>
            <a:ext cx="5143537" cy="685804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428596"/>
            <a:ext cx="6229350" cy="142876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Из чего же лучше всего сделать наш </a:t>
            </a:r>
            <a:r>
              <a:rPr lang="ru-RU" sz="3600" b="1" dirty="0" err="1" smtClean="0"/>
              <a:t>мобиль</a:t>
            </a:r>
            <a:r>
              <a:rPr lang="ru-RU" sz="3600" b="1" dirty="0" smtClean="0"/>
              <a:t>?</a:t>
            </a:r>
            <a:endParaRPr lang="ru-RU" sz="3600" b="1" dirty="0"/>
          </a:p>
        </p:txBody>
      </p:sp>
      <p:pic>
        <p:nvPicPr>
          <p:cNvPr id="2050" name="Picture 2" descr="E:\DCIM\100CANON\IMG_18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410" y="2143108"/>
            <a:ext cx="2381354" cy="1785950"/>
          </a:xfrm>
          <a:prstGeom prst="rect">
            <a:avLst/>
          </a:prstGeom>
          <a:noFill/>
        </p:spPr>
      </p:pic>
      <p:pic>
        <p:nvPicPr>
          <p:cNvPr id="2051" name="Picture 3" descr="E:\DCIM\100CANON\IMG_18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90" y="2143108"/>
            <a:ext cx="2476608" cy="1857388"/>
          </a:xfrm>
          <a:prstGeom prst="rect">
            <a:avLst/>
          </a:prstGeom>
          <a:noFill/>
        </p:spPr>
      </p:pic>
      <p:pic>
        <p:nvPicPr>
          <p:cNvPr id="2052" name="Picture 4" descr="E:\DCIM\100CANON\IMG_18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04" y="4429124"/>
            <a:ext cx="2381354" cy="1785950"/>
          </a:xfrm>
          <a:prstGeom prst="rect">
            <a:avLst/>
          </a:prstGeom>
          <a:noFill/>
        </p:spPr>
      </p:pic>
      <p:pic>
        <p:nvPicPr>
          <p:cNvPr id="2053" name="Picture 5" descr="E:\DCIM\100CANON\IMG_18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8" y="4500562"/>
            <a:ext cx="2381354" cy="1785950"/>
          </a:xfrm>
          <a:prstGeom prst="rect">
            <a:avLst/>
          </a:prstGeom>
          <a:noFill/>
        </p:spPr>
      </p:pic>
      <p:pic>
        <p:nvPicPr>
          <p:cNvPr id="2054" name="Picture 6" descr="E:\DCIM\100CANON\IMG_182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66" y="6643702"/>
            <a:ext cx="2476609" cy="1857388"/>
          </a:xfrm>
          <a:prstGeom prst="rect">
            <a:avLst/>
          </a:prstGeom>
          <a:noFill/>
        </p:spPr>
      </p:pic>
      <p:pic>
        <p:nvPicPr>
          <p:cNvPr id="2055" name="Picture 7" descr="E:\DCIM\100CANON\IMG_182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86190" y="6643702"/>
            <a:ext cx="2485026" cy="1863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285720"/>
            <a:ext cx="6229350" cy="135732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Создание общего       </a:t>
            </a:r>
            <a:r>
              <a:rPr lang="ru-RU" sz="4800" b="1" dirty="0" err="1" smtClean="0"/>
              <a:t>мобиля</a:t>
            </a:r>
            <a:r>
              <a:rPr lang="ru-RU" sz="4800" b="1" dirty="0" smtClean="0"/>
              <a:t>.</a:t>
            </a:r>
            <a:endParaRPr lang="ru-RU" sz="4800" b="1" dirty="0"/>
          </a:p>
        </p:txBody>
      </p:sp>
      <p:pic>
        <p:nvPicPr>
          <p:cNvPr id="3074" name="Picture 2" descr="E:\DCIM\100CANON\IMG_18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390" y="1714480"/>
            <a:ext cx="1905084" cy="1428760"/>
          </a:xfrm>
          <a:prstGeom prst="rect">
            <a:avLst/>
          </a:prstGeom>
          <a:noFill/>
        </p:spPr>
      </p:pic>
      <p:pic>
        <p:nvPicPr>
          <p:cNvPr id="3075" name="Picture 3" descr="E:\DCIM\100CANON\IMG_18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70" y="1714480"/>
            <a:ext cx="1905084" cy="1428760"/>
          </a:xfrm>
          <a:prstGeom prst="rect">
            <a:avLst/>
          </a:prstGeom>
          <a:noFill/>
        </p:spPr>
      </p:pic>
      <p:pic>
        <p:nvPicPr>
          <p:cNvPr id="3076" name="Picture 4" descr="E:\DCIM\100CANON\IMG_18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206" y="3500430"/>
            <a:ext cx="1809830" cy="1357322"/>
          </a:xfrm>
          <a:prstGeom prst="rect">
            <a:avLst/>
          </a:prstGeom>
          <a:noFill/>
        </p:spPr>
      </p:pic>
      <p:pic>
        <p:nvPicPr>
          <p:cNvPr id="3077" name="Picture 5" descr="E:\DCIM\100CANON\IMG_18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70" y="3500430"/>
            <a:ext cx="1905084" cy="1428760"/>
          </a:xfrm>
          <a:prstGeom prst="rect">
            <a:avLst/>
          </a:prstGeom>
          <a:noFill/>
        </p:spPr>
      </p:pic>
      <p:pic>
        <p:nvPicPr>
          <p:cNvPr id="3078" name="Picture 6" descr="E:\DCIM\100CANON\IMG_183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2410" y="5214942"/>
            <a:ext cx="1905083" cy="1428760"/>
          </a:xfrm>
          <a:prstGeom prst="rect">
            <a:avLst/>
          </a:prstGeom>
          <a:noFill/>
        </p:spPr>
      </p:pic>
      <p:pic>
        <p:nvPicPr>
          <p:cNvPr id="3079" name="Picture 7" descr="E:\DCIM\100CANON\IMG_183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0570" y="5214942"/>
            <a:ext cx="1905084" cy="1428760"/>
          </a:xfrm>
          <a:prstGeom prst="rect">
            <a:avLst/>
          </a:prstGeom>
          <a:noFill/>
        </p:spPr>
      </p:pic>
      <p:pic>
        <p:nvPicPr>
          <p:cNvPr id="3080" name="Picture 8" descr="E:\DCIM\100CANON\IMG_183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71744" y="2357422"/>
            <a:ext cx="1607355" cy="2143140"/>
          </a:xfrm>
          <a:prstGeom prst="rect">
            <a:avLst/>
          </a:prstGeom>
          <a:noFill/>
        </p:spPr>
      </p:pic>
      <p:pic>
        <p:nvPicPr>
          <p:cNvPr id="3081" name="Picture 9" descr="E:\DCIM\100CANON\IMG_183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0827" y="6858016"/>
            <a:ext cx="2095593" cy="1571636"/>
          </a:xfrm>
          <a:prstGeom prst="rect">
            <a:avLst/>
          </a:prstGeom>
          <a:noFill/>
        </p:spPr>
      </p:pic>
      <p:pic>
        <p:nvPicPr>
          <p:cNvPr id="3082" name="Picture 10" descr="E:\DCIM\100CANON\IMG_183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46683" y="5143504"/>
            <a:ext cx="1553777" cy="2071702"/>
          </a:xfrm>
          <a:prstGeom prst="rect">
            <a:avLst/>
          </a:prstGeom>
          <a:noFill/>
        </p:spPr>
      </p:pic>
      <p:pic>
        <p:nvPicPr>
          <p:cNvPr id="3083" name="Picture 11" descr="E:\DCIM\100CANON\IMG_1837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29132" y="7072330"/>
            <a:ext cx="2095592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214282"/>
            <a:ext cx="6229350" cy="150019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Вот какой осенний </a:t>
            </a:r>
            <a:r>
              <a:rPr lang="ru-RU" sz="5400" b="1" dirty="0" err="1" smtClean="0"/>
              <a:t>мобиль</a:t>
            </a:r>
            <a:r>
              <a:rPr lang="ru-RU" sz="3600" b="1" dirty="0" smtClean="0"/>
              <a:t> у нас получился!</a:t>
            </a:r>
            <a:endParaRPr lang="ru-RU" sz="3600" b="1" dirty="0"/>
          </a:p>
        </p:txBody>
      </p:sp>
      <p:pic>
        <p:nvPicPr>
          <p:cNvPr id="2050" name="Picture 2" descr="E:\DCIM\100CANON\IMG_19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70" y="2071670"/>
            <a:ext cx="4968443" cy="662459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285720"/>
            <a:ext cx="6229350" cy="92869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Защита </a:t>
            </a:r>
            <a:r>
              <a:rPr lang="ru-RU" sz="5400" b="1" dirty="0" smtClean="0"/>
              <a:t>проекта</a:t>
            </a:r>
            <a:r>
              <a:rPr lang="ru-RU" sz="3600" b="1" dirty="0" smtClean="0"/>
              <a:t> в группе.</a:t>
            </a:r>
            <a:endParaRPr lang="ru-RU" sz="3600" b="1" dirty="0"/>
          </a:p>
        </p:txBody>
      </p:sp>
      <p:pic>
        <p:nvPicPr>
          <p:cNvPr id="2050" name="Picture 2" descr="E:\DCIM\100CANON\IMG_18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66" y="3929058"/>
            <a:ext cx="2667117" cy="2000264"/>
          </a:xfrm>
          <a:prstGeom prst="rect">
            <a:avLst/>
          </a:prstGeom>
          <a:noFill/>
        </p:spPr>
      </p:pic>
      <p:pic>
        <p:nvPicPr>
          <p:cNvPr id="2051" name="Picture 3" descr="E:\DCIM\100CANON\IMG_18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61820">
            <a:off x="3602235" y="5531692"/>
            <a:ext cx="2857625" cy="2143140"/>
          </a:xfrm>
          <a:prstGeom prst="rect">
            <a:avLst/>
          </a:prstGeom>
          <a:noFill/>
        </p:spPr>
      </p:pic>
      <p:pic>
        <p:nvPicPr>
          <p:cNvPr id="2052" name="Picture 4" descr="E:\DCIM\100CANON\IMG_18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27695">
            <a:off x="357166" y="6429388"/>
            <a:ext cx="2762371" cy="2071702"/>
          </a:xfrm>
          <a:prstGeom prst="rect">
            <a:avLst/>
          </a:prstGeom>
          <a:noFill/>
        </p:spPr>
      </p:pic>
      <p:pic>
        <p:nvPicPr>
          <p:cNvPr id="2053" name="Picture 5" descr="E:\DCIM\100CANON\IMG_18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30403">
            <a:off x="3571876" y="2285984"/>
            <a:ext cx="2857626" cy="2143140"/>
          </a:xfrm>
          <a:prstGeom prst="rect">
            <a:avLst/>
          </a:prstGeom>
          <a:noFill/>
        </p:spPr>
      </p:pic>
      <p:pic>
        <p:nvPicPr>
          <p:cNvPr id="2054" name="Picture 6" descr="E:\DCIM\100CANON\IMG_187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191660">
            <a:off x="357166" y="1500166"/>
            <a:ext cx="2723191" cy="20423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0150" y="214282"/>
            <a:ext cx="5314950" cy="1428760"/>
          </a:xfrm>
        </p:spPr>
        <p:txBody>
          <a:bodyPr/>
          <a:lstStyle/>
          <a:p>
            <a:pPr algn="ctr"/>
            <a:r>
              <a:rPr lang="ru-RU" dirty="0" smtClean="0"/>
              <a:t>О проекте: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80" y="2714612"/>
            <a:ext cx="5943620" cy="5429288"/>
          </a:xfrm>
        </p:spPr>
        <p:txBody>
          <a:bodyPr>
            <a:normAutofit/>
          </a:bodyPr>
          <a:lstStyle/>
          <a:p>
            <a:r>
              <a:rPr lang="ru-RU" sz="3200" b="1" u="sng" dirty="0" smtClean="0"/>
              <a:t>Цель:</a:t>
            </a:r>
            <a:r>
              <a:rPr lang="ru-RU" sz="2800" b="1" dirty="0" smtClean="0"/>
              <a:t> </a:t>
            </a:r>
            <a:r>
              <a:rPr lang="ru-RU" sz="2800" dirty="0" smtClean="0"/>
              <a:t>Повышение  уровня интеллектуального  развития детей.</a:t>
            </a:r>
          </a:p>
          <a:p>
            <a:r>
              <a:rPr lang="ru-RU" sz="3200" b="1" u="sng" dirty="0" smtClean="0"/>
              <a:t>Основной тезис: </a:t>
            </a:r>
            <a:r>
              <a:rPr lang="ru-RU" sz="2800" dirty="0" smtClean="0"/>
              <a:t>Формирование проектно-образного  мышления при  декоративно-пространственном моделировании  в дизайне групповых  помещений  через экспериментирование  с  различными  материалами.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0150" y="812800"/>
            <a:ext cx="5314950" cy="1687498"/>
          </a:xfrm>
        </p:spPr>
        <p:txBody>
          <a:bodyPr/>
          <a:lstStyle/>
          <a:p>
            <a:pPr algn="ctr"/>
            <a:r>
              <a:rPr lang="ru-RU" dirty="0" smtClean="0"/>
              <a:t>Участники проекта: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71612" y="3343715"/>
            <a:ext cx="4943488" cy="372861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4400" dirty="0" smtClean="0"/>
              <a:t>  Педагоги;</a:t>
            </a:r>
          </a:p>
          <a:p>
            <a:pPr>
              <a:buFont typeface="Wingdings" pitchFamily="2" charset="2"/>
              <a:buChar char="q"/>
            </a:pPr>
            <a:r>
              <a:rPr lang="ru-RU" sz="4400" dirty="0" smtClean="0"/>
              <a:t>  Дети подготовительной группы;</a:t>
            </a:r>
          </a:p>
          <a:p>
            <a:pPr>
              <a:buFont typeface="Wingdings" pitchFamily="2" charset="2"/>
              <a:buChar char="q"/>
            </a:pPr>
            <a:r>
              <a:rPr lang="ru-RU" sz="4400" dirty="0" smtClean="0"/>
              <a:t>  Родители.</a:t>
            </a:r>
          </a:p>
          <a:p>
            <a:pPr>
              <a:buFont typeface="Wingdings" pitchFamily="2" charset="2"/>
              <a:buChar char="q"/>
            </a:pPr>
            <a:endParaRPr lang="ru-RU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0150" y="500034"/>
            <a:ext cx="5314950" cy="571504"/>
          </a:xfrm>
        </p:spPr>
        <p:txBody>
          <a:bodyPr/>
          <a:lstStyle/>
          <a:p>
            <a:pPr algn="ctr"/>
            <a:r>
              <a:rPr lang="ru-RU" dirty="0" smtClean="0"/>
              <a:t>Этапы  работы: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66" y="2000232"/>
            <a:ext cx="6157934" cy="2857521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28" y="1214415"/>
          <a:ext cx="6286544" cy="74295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5378"/>
                <a:gridCol w="3801166"/>
              </a:tblGrid>
              <a:tr h="41840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Этап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Содержание деятельности</a:t>
                      </a:r>
                      <a:endParaRPr lang="ru-RU" dirty="0"/>
                    </a:p>
                  </a:txBody>
                  <a:tcPr/>
                </a:tc>
              </a:tr>
              <a:tr h="1534147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      Введение в тему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1400" b="1" dirty="0" smtClean="0"/>
                        <a:t> Эмоциональное погружение</a:t>
                      </a:r>
                      <a:r>
                        <a:rPr lang="ru-RU" sz="1400" b="1" baseline="0" dirty="0" smtClean="0"/>
                        <a:t> по теме: «Осень».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1400" b="1" baseline="0" dirty="0" smtClean="0"/>
                        <a:t> Просмотр иллюстраций, картин по теме: «Осень» с муз. Сопровождением.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1400" b="1" baseline="0" dirty="0" smtClean="0"/>
                        <a:t> Беседа «Краски осени».</a:t>
                      </a:r>
                      <a:endParaRPr lang="ru-RU" sz="1400" b="1" dirty="0"/>
                    </a:p>
                  </a:txBody>
                  <a:tcPr/>
                </a:tc>
              </a:tr>
              <a:tr h="1374131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       Организация групп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1400" b="1" dirty="0" smtClean="0"/>
                        <a:t> Домашнее задание: «Что мы можем подарить осени?»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1400" b="1" dirty="0" smtClean="0"/>
                        <a:t> Поиск информационных материалов по теме: «Как можно украсить помещение?»</a:t>
                      </a:r>
                      <a:endParaRPr lang="ru-RU" sz="1400" b="1" dirty="0"/>
                    </a:p>
                  </a:txBody>
                  <a:tcPr/>
                </a:tc>
              </a:tr>
              <a:tr h="1374131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       Самостоятельная </a:t>
                      </a:r>
                    </a:p>
                    <a:p>
                      <a:pPr algn="ctr"/>
                      <a:r>
                        <a:rPr lang="ru-RU" sz="2000" b="1" baseline="0" dirty="0" smtClean="0"/>
                        <a:t>        деятельность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1400" b="1" dirty="0" smtClean="0"/>
                        <a:t> Эскизы работ, выполненные совместно с родителями по теме: «Осенний </a:t>
                      </a:r>
                      <a:r>
                        <a:rPr lang="ru-RU" sz="1400" b="1" dirty="0" err="1" smtClean="0"/>
                        <a:t>мобиль</a:t>
                      </a:r>
                      <a:r>
                        <a:rPr lang="ru-RU" sz="1400" b="1" dirty="0" smtClean="0"/>
                        <a:t>».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1400" b="1" dirty="0" smtClean="0"/>
                        <a:t> Создание  индивидуальных детских проектов «Осенние </a:t>
                      </a:r>
                      <a:r>
                        <a:rPr lang="ru-RU" sz="1400" b="1" dirty="0" err="1" smtClean="0"/>
                        <a:t>мобили</a:t>
                      </a:r>
                      <a:r>
                        <a:rPr lang="ru-RU" sz="1400" b="1" dirty="0" smtClean="0"/>
                        <a:t>».</a:t>
                      </a:r>
                      <a:endParaRPr lang="ru-RU" sz="1400" b="1" dirty="0"/>
                    </a:p>
                  </a:txBody>
                  <a:tcPr/>
                </a:tc>
              </a:tr>
              <a:tr h="1354609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        Оформление</a:t>
                      </a:r>
                    </a:p>
                    <a:p>
                      <a:pPr algn="ctr"/>
                      <a:r>
                        <a:rPr lang="ru-RU" sz="2000" b="1" dirty="0" smtClean="0"/>
                        <a:t>         результатов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1400" b="1" dirty="0" smtClean="0"/>
                        <a:t> Вернисаж детских  проектов «Осенний</a:t>
                      </a:r>
                      <a:r>
                        <a:rPr lang="ru-RU" sz="1400" b="1" baseline="0" dirty="0" smtClean="0"/>
                        <a:t> </a:t>
                      </a:r>
                      <a:r>
                        <a:rPr lang="ru-RU" sz="1400" b="1" baseline="0" dirty="0" err="1" smtClean="0"/>
                        <a:t>мобиль</a:t>
                      </a:r>
                      <a:r>
                        <a:rPr lang="ru-RU" sz="1400" b="1" baseline="0" dirty="0" smtClean="0"/>
                        <a:t>».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1400" b="1" baseline="0" dirty="0" smtClean="0"/>
                        <a:t>  Игра «Самый-самый»  с использованием метода ТРИЗ.</a:t>
                      </a: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1400" b="1" baseline="0" dirty="0" smtClean="0"/>
                        <a:t> Создание общего </a:t>
                      </a:r>
                      <a:r>
                        <a:rPr lang="ru-RU" sz="1400" b="1" baseline="0" dirty="0" err="1" smtClean="0"/>
                        <a:t>мобиля</a:t>
                      </a:r>
                      <a:r>
                        <a:rPr lang="ru-RU" sz="1400" b="1" baseline="0" dirty="0" smtClean="0"/>
                        <a:t>.</a:t>
                      </a:r>
                      <a:endParaRPr lang="ru-RU" sz="1400" b="1" dirty="0"/>
                    </a:p>
                  </a:txBody>
                  <a:tcPr/>
                </a:tc>
              </a:tr>
              <a:tr h="1374131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         Подведение</a:t>
                      </a:r>
                    </a:p>
                    <a:p>
                      <a:pPr algn="ctr"/>
                      <a:r>
                        <a:rPr lang="ru-RU" sz="2000" b="1" dirty="0" smtClean="0"/>
                        <a:t>         итогов 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ru-RU" sz="1400" b="1" dirty="0" smtClean="0"/>
                        <a:t> Защита проекта в группе.</a:t>
                      </a:r>
                      <a:endParaRPr lang="ru-RU" sz="1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764" y="1755648"/>
            <a:ext cx="5829300" cy="1101840"/>
          </a:xfrm>
        </p:spPr>
        <p:txBody>
          <a:bodyPr/>
          <a:lstStyle/>
          <a:p>
            <a:pPr algn="ctr"/>
            <a:r>
              <a:rPr lang="ru-RU" dirty="0" smtClean="0"/>
              <a:t>Подготовительная работа: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7764" y="3606219"/>
            <a:ext cx="6174508" cy="3680425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ru-RU" sz="2800" dirty="0" smtClean="0"/>
              <a:t>  Цикл занятий об осени;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/>
              <a:t>  Изготовление  родителями  и  детьми осенних  композиций  из  засушенных листьев, цветов, ягод;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/>
              <a:t>  Совместная  работа  родителей  и  детей  дома  над  поиском  материалов  по  теме: «Как можно</a:t>
            </a:r>
            <a:r>
              <a:rPr lang="en-US" sz="2800" dirty="0" smtClean="0"/>
              <a:t> </a:t>
            </a:r>
            <a:r>
              <a:rPr lang="ru-RU" sz="2800" dirty="0" smtClean="0"/>
              <a:t> украсить</a:t>
            </a:r>
            <a:r>
              <a:rPr lang="en-US" sz="2800" dirty="0" smtClean="0"/>
              <a:t> </a:t>
            </a:r>
            <a:r>
              <a:rPr lang="ru-RU" sz="2800" dirty="0" smtClean="0"/>
              <a:t> свой</a:t>
            </a:r>
            <a:r>
              <a:rPr lang="en-US" sz="2800" dirty="0" smtClean="0"/>
              <a:t> </a:t>
            </a:r>
            <a:r>
              <a:rPr lang="ru-RU" sz="2800" dirty="0" smtClean="0"/>
              <a:t> дом?»;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/>
              <a:t>   Подбор  различного  материала  для  творческой </a:t>
            </a:r>
            <a:r>
              <a:rPr lang="en-US" sz="2800" dirty="0" smtClean="0"/>
              <a:t> </a:t>
            </a:r>
            <a:r>
              <a:rPr lang="ru-RU" sz="2800" dirty="0" smtClean="0"/>
              <a:t>продуктивной  деятельности;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/>
              <a:t>   Подбор  наглядного  и  раздаточного  материала  по теме  осень  и  дизайн  помещений.</a:t>
            </a:r>
          </a:p>
          <a:p>
            <a:pPr>
              <a:buFont typeface="Wingdings" pitchFamily="2" charset="2"/>
              <a:buChar char="q"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500034"/>
            <a:ext cx="6229350" cy="85725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Введение в тему:</a:t>
            </a:r>
            <a:endParaRPr lang="ru-RU" dirty="0"/>
          </a:p>
        </p:txBody>
      </p:sp>
      <p:pic>
        <p:nvPicPr>
          <p:cNvPr id="1026" name="Picture 2" descr="C:\Documents and Settings\Михаил\Рабочий стол\ФОТКИ\Моя работа\IMG_17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8" y="1785918"/>
            <a:ext cx="2952880" cy="2214578"/>
          </a:xfrm>
          <a:prstGeom prst="rect">
            <a:avLst/>
          </a:prstGeom>
          <a:noFill/>
        </p:spPr>
      </p:pic>
      <p:pic>
        <p:nvPicPr>
          <p:cNvPr id="1027" name="Picture 3" descr="C:\Documents and Settings\Михаил\Рабочий стол\ФОТКИ\Моя работа\IMG_17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76" y="1785918"/>
            <a:ext cx="2952880" cy="2214578"/>
          </a:xfrm>
          <a:prstGeom prst="rect">
            <a:avLst/>
          </a:prstGeom>
          <a:noFill/>
        </p:spPr>
      </p:pic>
      <p:pic>
        <p:nvPicPr>
          <p:cNvPr id="1028" name="Picture 4" descr="C:\Documents and Settings\Михаил\Рабочий стол\ФОТКИ\Моя работа\IMG_17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90" y="5500694"/>
            <a:ext cx="2952880" cy="2214578"/>
          </a:xfrm>
          <a:prstGeom prst="rect">
            <a:avLst/>
          </a:prstGeom>
          <a:noFill/>
        </p:spPr>
      </p:pic>
      <p:pic>
        <p:nvPicPr>
          <p:cNvPr id="1029" name="Picture 5" descr="C:\Documents and Settings\Михаил\Рабочий стол\ФОТКИ\Моя работа\IMG_17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76" y="5500694"/>
            <a:ext cx="2952879" cy="2214578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u="sng" dirty="0" smtClean="0"/>
              <a:t>Домашнее задание: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/>
              <a:t>« Что мы можем подарить осени?»</a:t>
            </a:r>
            <a:endParaRPr lang="ru-RU" sz="4000" b="1" dirty="0"/>
          </a:p>
        </p:txBody>
      </p:sp>
      <p:pic>
        <p:nvPicPr>
          <p:cNvPr id="2050" name="Picture 2" descr="C:\Documents and Settings\Михаил\Рабочий стол\ФОТКИ\Моя работа\IMG_1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04" y="2500298"/>
            <a:ext cx="2381354" cy="1785950"/>
          </a:xfrm>
          <a:prstGeom prst="rect">
            <a:avLst/>
          </a:prstGeom>
          <a:noFill/>
        </p:spPr>
      </p:pic>
      <p:pic>
        <p:nvPicPr>
          <p:cNvPr id="2051" name="Picture 3" descr="C:\Documents and Settings\Михаил\Рабочий стол\ФОТКИ\Моя работа\IMG_17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04" y="4572001"/>
            <a:ext cx="2485016" cy="1863692"/>
          </a:xfrm>
          <a:prstGeom prst="rect">
            <a:avLst/>
          </a:prstGeom>
          <a:noFill/>
        </p:spPr>
      </p:pic>
      <p:pic>
        <p:nvPicPr>
          <p:cNvPr id="2052" name="Picture 4" descr="C:\Documents and Settings\Михаил\Рабочий стол\ФОТКИ\Моя работа\IMG_17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52" y="5143504"/>
            <a:ext cx="2625347" cy="3500462"/>
          </a:xfrm>
          <a:prstGeom prst="rect">
            <a:avLst/>
          </a:prstGeom>
          <a:noFill/>
        </p:spPr>
      </p:pic>
      <p:pic>
        <p:nvPicPr>
          <p:cNvPr id="1026" name="Picture 2" descr="C:\Documents and Settings\Михаил\Рабочий стол\ФОТКИ\Моя работа\IMG_16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62" y="2571736"/>
            <a:ext cx="3009870" cy="2257319"/>
          </a:xfrm>
          <a:prstGeom prst="rect">
            <a:avLst/>
          </a:prstGeom>
          <a:noFill/>
        </p:spPr>
      </p:pic>
      <p:pic>
        <p:nvPicPr>
          <p:cNvPr id="1027" name="Picture 3" descr="C:\Documents and Settings\Михаил\Рабочий стол\ФОТКИ\Моя работа\IMG_164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42" y="6858016"/>
            <a:ext cx="2571821" cy="1928794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0"/>
            <a:ext cx="6229350" cy="20716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u="sng" dirty="0" smtClean="0"/>
              <a:t>Поиск информационных материалов по теме:</a:t>
            </a:r>
            <a:r>
              <a:rPr lang="ru-RU" sz="3600" dirty="0" smtClean="0"/>
              <a:t>                   </a:t>
            </a:r>
            <a:r>
              <a:rPr lang="ru-RU" sz="4000" b="1" dirty="0" smtClean="0"/>
              <a:t>«Как можно украсить помещение?»</a:t>
            </a:r>
            <a:endParaRPr lang="ru-RU" sz="4000" b="1" dirty="0"/>
          </a:p>
        </p:txBody>
      </p:sp>
      <p:pic>
        <p:nvPicPr>
          <p:cNvPr id="3074" name="Picture 2" descr="C:\Documents and Settings\Михаил\Мои документы\DSCN5031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66" y="1714480"/>
            <a:ext cx="1426043" cy="1071570"/>
          </a:xfrm>
          <a:prstGeom prst="rect">
            <a:avLst/>
          </a:prstGeom>
          <a:noFill/>
        </p:spPr>
      </p:pic>
      <p:pic>
        <p:nvPicPr>
          <p:cNvPr id="3075" name="Picture 3" descr="C:\Documents and Settings\Михаил\Мои документы\00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74" y="1714480"/>
            <a:ext cx="1500186" cy="2000248"/>
          </a:xfrm>
          <a:prstGeom prst="rect">
            <a:avLst/>
          </a:prstGeom>
          <a:noFill/>
        </p:spPr>
      </p:pic>
      <p:pic>
        <p:nvPicPr>
          <p:cNvPr id="3076" name="Picture 4" descr="C:\Documents and Settings\Михаил\Мои документы\w1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82" y="2143108"/>
            <a:ext cx="1730372" cy="1445370"/>
          </a:xfrm>
          <a:prstGeom prst="rect">
            <a:avLst/>
          </a:prstGeom>
          <a:noFill/>
        </p:spPr>
      </p:pic>
      <p:pic>
        <p:nvPicPr>
          <p:cNvPr id="3077" name="Picture 5" descr="C:\Documents and Settings\Михаил\Мои документы\stat_1_1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90" y="3000364"/>
            <a:ext cx="2000254" cy="1346838"/>
          </a:xfrm>
          <a:prstGeom prst="rect">
            <a:avLst/>
          </a:prstGeom>
          <a:noFill/>
        </p:spPr>
      </p:pic>
      <p:pic>
        <p:nvPicPr>
          <p:cNvPr id="3078" name="Picture 6" descr="C:\Documents and Settings\Михаил\Мои документы\fl09[1]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9066" y="3786182"/>
            <a:ext cx="1252535" cy="1667576"/>
          </a:xfrm>
          <a:prstGeom prst="rect">
            <a:avLst/>
          </a:prstGeom>
          <a:noFill/>
        </p:spPr>
      </p:pic>
      <p:pic>
        <p:nvPicPr>
          <p:cNvPr id="3079" name="Picture 7" descr="C:\Documents and Settings\Михаил\Мои документы\~18_0029[1]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8" y="6643702"/>
            <a:ext cx="1547810" cy="1547810"/>
          </a:xfrm>
          <a:prstGeom prst="rect">
            <a:avLst/>
          </a:prstGeom>
          <a:noFill/>
        </p:spPr>
      </p:pic>
      <p:pic>
        <p:nvPicPr>
          <p:cNvPr id="3080" name="Picture 8" descr="C:\Documents and Settings\Михаил\Мои документы\5170_i15_b-3-12[1]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71744" y="3929058"/>
            <a:ext cx="1086823" cy="1573719"/>
          </a:xfrm>
          <a:prstGeom prst="rect">
            <a:avLst/>
          </a:prstGeom>
          <a:noFill/>
        </p:spPr>
      </p:pic>
      <p:pic>
        <p:nvPicPr>
          <p:cNvPr id="3081" name="Picture 9" descr="C:\Documents and Settings\Михаил\Мои документы\1093258344_big[1]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4290" y="4714876"/>
            <a:ext cx="2095498" cy="1600960"/>
          </a:xfrm>
          <a:prstGeom prst="rect">
            <a:avLst/>
          </a:prstGeom>
          <a:noFill/>
        </p:spPr>
      </p:pic>
      <p:pic>
        <p:nvPicPr>
          <p:cNvPr id="3082" name="Picture 10" descr="C:\Documents and Settings\Михаил\Мои документы\984760356f[1]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572140" y="3929058"/>
            <a:ext cx="1000126" cy="1506857"/>
          </a:xfrm>
          <a:prstGeom prst="rect">
            <a:avLst/>
          </a:prstGeom>
          <a:noFill/>
        </p:spPr>
      </p:pic>
      <p:pic>
        <p:nvPicPr>
          <p:cNvPr id="3083" name="Picture 11" descr="C:\Documents and Settings\Михаил\Мои документы\post-53-1144238270[1]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786322" y="7429520"/>
            <a:ext cx="1457917" cy="1476372"/>
          </a:xfrm>
          <a:prstGeom prst="rect">
            <a:avLst/>
          </a:prstGeom>
          <a:noFill/>
        </p:spPr>
      </p:pic>
      <p:pic>
        <p:nvPicPr>
          <p:cNvPr id="3084" name="Picture 12" descr="C:\Documents and Settings\Михаил\Рабочий стол\ФОТКИ\Моя работа\Изображение 145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00570" y="5715008"/>
            <a:ext cx="2081177" cy="1560825"/>
          </a:xfrm>
          <a:prstGeom prst="rect">
            <a:avLst/>
          </a:prstGeom>
          <a:noFill/>
        </p:spPr>
      </p:pic>
      <p:pic>
        <p:nvPicPr>
          <p:cNvPr id="3085" name="Picture 13" descr="C:\Documents and Settings\Михаил\Рабочий стол\ФОТКИ\Моя работа\Изображение 144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428868" y="6000760"/>
            <a:ext cx="1875248" cy="2500330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428596"/>
            <a:ext cx="622935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Что же такое – </a:t>
            </a:r>
            <a:r>
              <a:rPr lang="ru-RU" b="1" dirty="0" err="1" smtClean="0"/>
              <a:t>мобиль</a:t>
            </a:r>
            <a:r>
              <a:rPr lang="ru-RU" b="1" dirty="0" smtClean="0"/>
              <a:t>?</a:t>
            </a:r>
            <a:endParaRPr lang="ru-RU" b="1" dirty="0"/>
          </a:p>
        </p:txBody>
      </p:sp>
      <p:pic>
        <p:nvPicPr>
          <p:cNvPr id="4098" name="Picture 2" descr="C:\Documents and Settings\Михаил\Рабочий стол\ФОТКИ\Моя работа\Изображение 1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90" y="1785918"/>
            <a:ext cx="1875248" cy="2500330"/>
          </a:xfrm>
          <a:prstGeom prst="rect">
            <a:avLst/>
          </a:prstGeom>
          <a:noFill/>
        </p:spPr>
      </p:pic>
      <p:pic>
        <p:nvPicPr>
          <p:cNvPr id="4099" name="Picture 3" descr="C:\Documents and Settings\Михаил\Рабочий стол\ФОТКИ\Моя работа\Изображение 1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8" y="1785918"/>
            <a:ext cx="1875248" cy="2500330"/>
          </a:xfrm>
          <a:prstGeom prst="rect">
            <a:avLst/>
          </a:prstGeom>
          <a:noFill/>
        </p:spPr>
      </p:pic>
      <p:pic>
        <p:nvPicPr>
          <p:cNvPr id="4100" name="Picture 4" descr="C:\Documents and Settings\Михаил\Рабочий стол\ФОТКИ\Моя работа\Изображение 1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46" y="1785918"/>
            <a:ext cx="1875247" cy="2500329"/>
          </a:xfrm>
          <a:prstGeom prst="rect">
            <a:avLst/>
          </a:prstGeom>
          <a:noFill/>
        </p:spPr>
      </p:pic>
      <p:pic>
        <p:nvPicPr>
          <p:cNvPr id="4101" name="Picture 5" descr="E:\DCIM\100CANON\IMG_179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66" y="4786314"/>
            <a:ext cx="2571863" cy="1928826"/>
          </a:xfrm>
          <a:prstGeom prst="rect">
            <a:avLst/>
          </a:prstGeom>
          <a:noFill/>
        </p:spPr>
      </p:pic>
      <p:pic>
        <p:nvPicPr>
          <p:cNvPr id="4102" name="Picture 6" descr="E:\DCIM\100CANON\IMG_179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14" y="4786314"/>
            <a:ext cx="2485016" cy="1863693"/>
          </a:xfrm>
          <a:prstGeom prst="rect">
            <a:avLst/>
          </a:prstGeom>
          <a:noFill/>
        </p:spPr>
      </p:pic>
      <p:pic>
        <p:nvPicPr>
          <p:cNvPr id="4103" name="Picture 7" descr="E:\DCIM\100CANON\IMG_179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00240" y="6858016"/>
            <a:ext cx="2571863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523</TotalTime>
  <Words>344</Words>
  <Application>Microsoft Office PowerPoint</Application>
  <PresentationFormat>Экран (4:3)</PresentationFormat>
  <Paragraphs>54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«Формирование проектно-образного мышления при декоративно-пространственном моделировании в дизайне групповых помещений»  ( В рамках проекта творческой группы  «Вторая жизнь предмета»</vt:lpstr>
      <vt:lpstr>О проекте:</vt:lpstr>
      <vt:lpstr>Участники проекта:</vt:lpstr>
      <vt:lpstr>Этапы  работы:</vt:lpstr>
      <vt:lpstr>Подготовительная работа:</vt:lpstr>
      <vt:lpstr>Введение в тему:</vt:lpstr>
      <vt:lpstr>Домашнее задание: « Что мы можем подарить осени?»</vt:lpstr>
      <vt:lpstr>Поиск информационных материалов по теме:                   «Как можно украсить помещение?»</vt:lpstr>
      <vt:lpstr>Что же такое – мобиль?</vt:lpstr>
      <vt:lpstr>Создание индивидуальных детских проектов               «Осенний мобиль».</vt:lpstr>
      <vt:lpstr>Вернисаж детских проектов!</vt:lpstr>
      <vt:lpstr>Игра «Самый-самый»  с использованием метода ТРИЗ</vt:lpstr>
      <vt:lpstr>Создание общего проекта «Самый-самый лучший!»</vt:lpstr>
      <vt:lpstr>Вот, что у нас получилось!</vt:lpstr>
      <vt:lpstr>Из чего же лучше всего сделать наш мобиль?</vt:lpstr>
      <vt:lpstr>Создание общего       мобиля.</vt:lpstr>
      <vt:lpstr>Вот какой осенний мобиль у нас получился!</vt:lpstr>
      <vt:lpstr>Защита проекта в группе.</vt:lpstr>
    </vt:vector>
  </TitlesOfParts>
  <Company>WareZ Provider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«Формирование проектно-образного мышления при декоративно-пространственном моделировании в дизайне групповых помещений»  ( В рамках проекта творческой группы  «Вторая жизнь предмета»</dc:title>
  <dc:creator>www.PHILka.RU</dc:creator>
  <cp:lastModifiedBy>www.PHILka.RU</cp:lastModifiedBy>
  <cp:revision>73</cp:revision>
  <dcterms:created xsi:type="dcterms:W3CDTF">2008-12-18T15:22:55Z</dcterms:created>
  <dcterms:modified xsi:type="dcterms:W3CDTF">2009-01-10T19:09:55Z</dcterms:modified>
</cp:coreProperties>
</file>