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notesMasterIdLst>
    <p:notesMasterId r:id="rId18"/>
  </p:notesMasterIdLst>
  <p:sldIdLst>
    <p:sldId id="273" r:id="rId2"/>
    <p:sldId id="259" r:id="rId3"/>
    <p:sldId id="257" r:id="rId4"/>
    <p:sldId id="261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5" r:id="rId13"/>
    <p:sldId id="263" r:id="rId14"/>
    <p:sldId id="264" r:id="rId15"/>
    <p:sldId id="265" r:id="rId16"/>
    <p:sldId id="276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FF00"/>
    <a:srgbClr val="9BECFF"/>
    <a:srgbClr val="000066"/>
    <a:srgbClr val="FF3300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774398C-343B-4227-91FA-E85DDCDF0865}" type="datetimeFigureOut">
              <a:rPr lang="ru-RU"/>
              <a:pPr>
                <a:defRPr/>
              </a:pPr>
              <a:t>22.03.2010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09658CC-92FC-4F48-B941-3E3FF16517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8E5D049-0E55-4678-846A-DF68D975BA4D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9208E6-3140-42CB-A42B-E0C1A4A1F7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98A563-8403-4518-9D12-9BCE6681FE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9C7235-77E8-46D8-BA62-EE676B7ACC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64AFE9-2F7C-4227-A156-AA0519847B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28B84A-A62A-4AD5-A6F8-F5FB4B51EB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DEF8FA-BDC1-4BD4-B2F9-F82CD2586D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3C5C8E-36A9-4A25-8EEC-C076A2468E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19E924-2CE1-43C8-ADE8-C75D9D7CC8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9B861-8CEA-4BBF-9CC4-D3677CDB21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06EEC-E38B-4AA9-8FC4-7CFCCBF394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1A127A-FA2A-40F8-901C-53D21F23C9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57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57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57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286EE9F-925D-4FFE-993C-ABC35868A8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gif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857232"/>
            <a:ext cx="8001056" cy="778674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Урок </a:t>
            </a:r>
            <a:r>
              <a:rPr lang="ru-RU" sz="40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кубановедения</a:t>
            </a:r>
            <a:r>
              <a:rPr lang="ru-RU" sz="4000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</a:p>
          <a:p>
            <a:pPr algn="ctr">
              <a:defRPr/>
            </a:pPr>
            <a:r>
              <a:rPr lang="ru-RU" sz="4000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3 </a:t>
            </a:r>
            <a:r>
              <a:rPr lang="ru-RU" sz="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класс </a:t>
            </a:r>
            <a:endParaRPr lang="ru-RU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>
              <a:defRPr/>
            </a:pPr>
            <a:r>
              <a:rPr lang="ru-RU" sz="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</a:p>
          <a:p>
            <a:pPr algn="ctr">
              <a:defRPr/>
            </a:pPr>
            <a:endParaRPr lang="ru-RU" sz="4000" b="1" i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>
              <a:defRPr/>
            </a:pPr>
            <a:r>
              <a:rPr lang="ru-RU" sz="4000" b="1" i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Промыслы и ремёсла Кубани</a:t>
            </a:r>
          </a:p>
          <a:p>
            <a:pPr algn="ctr">
              <a:defRPr/>
            </a:pPr>
            <a:endParaRPr lang="ru-RU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2">
                  <a:lumMod val="60000"/>
                  <a:lumOff val="4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>
              <a:defRPr/>
            </a:pPr>
            <a:r>
              <a:rPr lang="ru-RU" sz="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</a:p>
          <a:p>
            <a:pPr algn="ctr">
              <a:defRPr/>
            </a:pPr>
            <a:r>
              <a:rPr lang="ru-RU" sz="2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Учитель начальных классов  </a:t>
            </a:r>
            <a:r>
              <a:rPr lang="ru-RU" sz="20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Забегайло</a:t>
            </a:r>
            <a:r>
              <a:rPr lang="ru-RU" sz="2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Ольга Геннадьевна</a:t>
            </a:r>
          </a:p>
          <a:p>
            <a:pPr algn="ctr">
              <a:defRPr/>
            </a:pPr>
            <a:r>
              <a:rPr lang="ru-RU" sz="2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МОУ Лицей </a:t>
            </a:r>
            <a:r>
              <a:rPr lang="ru-RU" sz="20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пгт</a:t>
            </a:r>
            <a:r>
              <a:rPr lang="ru-RU" sz="2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Афипского МО Северский район</a:t>
            </a:r>
          </a:p>
          <a:p>
            <a:pPr algn="ctr">
              <a:defRPr/>
            </a:pPr>
            <a:endParaRPr lang="ru-RU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>
              <a:defRPr/>
            </a:pPr>
            <a:endParaRPr lang="ru-RU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>
              <a:defRPr/>
            </a:pPr>
            <a:endParaRPr lang="ru-RU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>
              <a:defRPr/>
            </a:pPr>
            <a:endParaRPr lang="ru-RU" sz="4000" u="sng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i="1" smtClean="0">
                <a:latin typeface="Bauhaus 93" pitchFamily="82" charset="0"/>
              </a:rPr>
              <a:t>ремесленники</a:t>
            </a:r>
          </a:p>
        </p:txBody>
      </p:sp>
      <p:pic>
        <p:nvPicPr>
          <p:cNvPr id="11267" name="Picture 4" descr="_dsc266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412875"/>
            <a:ext cx="2916238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5" descr="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987675" y="1412875"/>
            <a:ext cx="1487488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6" descr="11503_22138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372225" y="1412875"/>
            <a:ext cx="2592388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7" descr="photo-craft-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662488" y="1412875"/>
            <a:ext cx="1455737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57188" y="3429000"/>
            <a:ext cx="1643062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32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кузнец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2857500" y="3786188"/>
            <a:ext cx="157162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32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гончар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6786563" y="3786188"/>
            <a:ext cx="1928812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32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бондарь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4286250" y="3357563"/>
            <a:ext cx="22860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32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корзинщик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4500563" y="4357688"/>
            <a:ext cx="171450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2000" b="1" i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КОРЗИНА</a:t>
            </a:r>
            <a:endParaRPr lang="ru-RU" sz="3200" kern="0" dirty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2071688" y="5500688"/>
            <a:ext cx="3500437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2000" b="1" i="1" ker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ПОДКОВА, ГЛЕЧИК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endParaRPr lang="ru-RU" sz="3200" kern="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7072313" y="4357688"/>
            <a:ext cx="1214437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2000" b="1" i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БОЧКА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endParaRPr lang="ru-RU" sz="3200" kern="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7000875" y="4786313"/>
            <a:ext cx="1214438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2000" b="1" i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БАДЬЯ</a:t>
            </a:r>
            <a:endParaRPr lang="ru-RU" sz="3200" kern="0" dirty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3000375" y="5500688"/>
            <a:ext cx="1357313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2000" b="1" i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ГЛЕЧИК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endParaRPr lang="ru-RU" sz="3200" kern="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 bwMode="auto">
          <a:xfrm>
            <a:off x="4572000" y="4786313"/>
            <a:ext cx="1571625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2000" b="1" i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ЛЮЛЬКА 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endParaRPr lang="ru-RU" sz="3200" kern="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 bwMode="auto">
          <a:xfrm>
            <a:off x="500063" y="4357688"/>
            <a:ext cx="1357312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2000" b="1" i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УТЮГ</a:t>
            </a:r>
            <a:endParaRPr lang="ru-RU" sz="3200" kern="0" dirty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 bwMode="auto">
          <a:xfrm>
            <a:off x="2857500" y="4357688"/>
            <a:ext cx="1500188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2000" b="1" i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МАКИТРА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endParaRPr lang="ru-RU" sz="3200" kern="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 bwMode="auto">
          <a:xfrm>
            <a:off x="285750" y="4786313"/>
            <a:ext cx="1643063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2000" b="1" i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ПОДКОВА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endParaRPr lang="ru-RU" sz="3200" kern="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i="1" smtClean="0">
                <a:latin typeface="Bauhaus 93" pitchFamily="82" charset="0"/>
              </a:rPr>
              <a:t>ремесленники</a:t>
            </a:r>
          </a:p>
        </p:txBody>
      </p:sp>
      <p:pic>
        <p:nvPicPr>
          <p:cNvPr id="12291" name="Picture 4" descr="_dsc266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412875"/>
            <a:ext cx="2916238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5" descr="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987675" y="1412875"/>
            <a:ext cx="1487488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6" descr="11503_22138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372225" y="1412875"/>
            <a:ext cx="2592388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7" descr="photo-craft-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662488" y="1412875"/>
            <a:ext cx="1455737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57188" y="3429000"/>
            <a:ext cx="1643062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32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кузнец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2857500" y="3786188"/>
            <a:ext cx="157162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32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гончар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6786563" y="3786188"/>
            <a:ext cx="1928812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32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бондарь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4286250" y="3357563"/>
            <a:ext cx="22860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32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корзинщик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4500563" y="4357688"/>
            <a:ext cx="171450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2000" b="1" i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КОРЗИНА</a:t>
            </a:r>
            <a:endParaRPr lang="ru-RU" sz="3200" kern="0" dirty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7072313" y="4357688"/>
            <a:ext cx="1214437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2000" b="1" i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БОЧКА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endParaRPr lang="ru-RU" sz="3200" kern="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7000875" y="4786313"/>
            <a:ext cx="1214438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2000" b="1" i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БАДЬЯ</a:t>
            </a:r>
            <a:endParaRPr lang="ru-RU" sz="3200" kern="0" dirty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3000375" y="5500688"/>
            <a:ext cx="1357313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2000" b="1" i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ГЛЕЧИК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endParaRPr lang="ru-RU" sz="3200" kern="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 bwMode="auto">
          <a:xfrm>
            <a:off x="4572000" y="4786313"/>
            <a:ext cx="1571625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2000" b="1" i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ЛЮЛЬКА</a:t>
            </a:r>
            <a:r>
              <a:rPr lang="ru-RU" sz="2000" b="1" i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 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endParaRPr lang="ru-RU" sz="3200" kern="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 bwMode="auto">
          <a:xfrm>
            <a:off x="500063" y="4357688"/>
            <a:ext cx="1357312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2000" b="1" i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УТЮГ</a:t>
            </a:r>
            <a:endParaRPr lang="ru-RU" sz="3200" kern="0" dirty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 bwMode="auto">
          <a:xfrm>
            <a:off x="2857500" y="4357688"/>
            <a:ext cx="1500188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2000" b="1" i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МАКИТРА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endParaRPr lang="ru-RU" sz="3200" kern="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 bwMode="auto">
          <a:xfrm>
            <a:off x="285750" y="4786313"/>
            <a:ext cx="1643063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2000" b="1" i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ПОДКОВА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endParaRPr lang="ru-RU" sz="3200" kern="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 bwMode="auto">
          <a:xfrm>
            <a:off x="2928938" y="4857750"/>
            <a:ext cx="135731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2000" b="1" i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ГЛЕЧИК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endParaRPr lang="ru-RU" sz="3200" kern="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1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1125538"/>
            <a:ext cx="8501063" cy="5484812"/>
          </a:xfrm>
          <a:prstGeom prst="rect">
            <a:avLst/>
          </a:prstGeom>
          <a:noFill/>
          <a:ln w="38100">
            <a:solidFill>
              <a:srgbClr val="FF9900"/>
            </a:solidFill>
            <a:miter lim="800000"/>
            <a:headEnd/>
            <a:tailEnd/>
          </a:ln>
        </p:spPr>
      </p:pic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928688" y="0"/>
            <a:ext cx="728662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rgbClr val="FF9900"/>
                </a:solidFill>
                <a:latin typeface="Arial" charset="0"/>
                <a:cs typeface="+mn-cs"/>
              </a:rPr>
              <a:t>Кубанский казачий хор</a:t>
            </a:r>
            <a:r>
              <a:rPr lang="ru-RU" sz="2400" b="1" dirty="0">
                <a:solidFill>
                  <a:srgbClr val="FF9900"/>
                </a:solidFill>
                <a:latin typeface="Arial" charset="0"/>
                <a:cs typeface="+mn-cs"/>
              </a:rPr>
              <a:t> – </a:t>
            </a:r>
            <a:r>
              <a:rPr lang="ru-RU" sz="2400" b="1" dirty="0">
                <a:solidFill>
                  <a:srgbClr val="0000CC"/>
                </a:solidFill>
                <a:latin typeface="Arial" charset="0"/>
                <a:cs typeface="+mn-cs"/>
              </a:rPr>
              <a:t/>
            </a:r>
            <a:br>
              <a:rPr lang="ru-RU" sz="2400" b="1" dirty="0">
                <a:solidFill>
                  <a:srgbClr val="0000CC"/>
                </a:solidFill>
                <a:latin typeface="Arial" charset="0"/>
                <a:cs typeface="+mn-cs"/>
              </a:rPr>
            </a:br>
            <a:r>
              <a:rPr lang="ru-RU" sz="2400" b="1" dirty="0">
                <a:solidFill>
                  <a:schemeClr val="tx1">
                    <a:lumMod val="95000"/>
                  </a:schemeClr>
                </a:solidFill>
                <a:latin typeface="Arial" charset="0"/>
                <a:cs typeface="+mn-cs"/>
              </a:rPr>
              <a:t>уникальное явление мировой культуры.</a:t>
            </a:r>
            <a:endParaRPr lang="ru-RU" sz="2400" dirty="0">
              <a:solidFill>
                <a:schemeClr val="tx1">
                  <a:lumMod val="95000"/>
                </a:schemeClr>
              </a:solidFill>
              <a:latin typeface="Arial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714625"/>
            <a:ext cx="8964613" cy="1506538"/>
          </a:xfrm>
        </p:spPr>
        <p:txBody>
          <a:bodyPr/>
          <a:lstStyle/>
          <a:p>
            <a:pPr eaLnBrk="1" hangingPunct="1">
              <a:defRPr/>
            </a:pPr>
            <a:r>
              <a:rPr lang="ru-RU" sz="6600" b="1" i="1" smtClean="0">
                <a:solidFill>
                  <a:srgbClr val="FF0505"/>
                </a:solidFill>
                <a:latin typeface="Monotype Corsiva" pitchFamily="66" charset="0"/>
              </a:rPr>
              <a:t/>
            </a:r>
            <a:br>
              <a:rPr lang="ru-RU" sz="6600" b="1" i="1" smtClean="0">
                <a:solidFill>
                  <a:srgbClr val="FF0505"/>
                </a:solidFill>
                <a:latin typeface="Monotype Corsiva" pitchFamily="66" charset="0"/>
              </a:rPr>
            </a:br>
            <a:r>
              <a:rPr lang="ru-RU" sz="6600" b="1" i="1" smtClean="0">
                <a:solidFill>
                  <a:srgbClr val="FF0505"/>
                </a:solidFill>
              </a:rPr>
              <a:t/>
            </a:r>
            <a:br>
              <a:rPr lang="ru-RU" sz="6600" b="1" i="1" smtClean="0">
                <a:solidFill>
                  <a:srgbClr val="FF0505"/>
                </a:solidFill>
              </a:rPr>
            </a:br>
            <a:r>
              <a:rPr lang="ru-RU" sz="6600" b="1" i="1" smtClean="0">
                <a:solidFill>
                  <a:srgbClr val="FF0505"/>
                </a:solidFill>
                <a:latin typeface="Monotype Corsiva" pitchFamily="66" charset="0"/>
              </a:rPr>
              <a:t>Волшебный лоскуток</a:t>
            </a:r>
            <a:r>
              <a:rPr lang="ru-RU" sz="6600" smtClean="0">
                <a:latin typeface="Monotype Corsiva" pitchFamily="66" charset="0"/>
              </a:rPr>
              <a:t/>
            </a:r>
            <a:br>
              <a:rPr lang="ru-RU" sz="6600" smtClean="0">
                <a:latin typeface="Monotype Corsiva" pitchFamily="66" charset="0"/>
              </a:rPr>
            </a:br>
            <a:endParaRPr lang="ru-RU" sz="6600" smtClean="0">
              <a:latin typeface="Monotype Corsiva" pitchFamily="66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539750" y="4941888"/>
            <a:ext cx="7500938" cy="1752600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ru-RU" sz="4500" b="1" smtClean="0">
                <a:solidFill>
                  <a:srgbClr val="0000FF"/>
                </a:solidFill>
              </a:rPr>
              <a:t>«Не  учись безделью, 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ru-RU" sz="4500" b="1" smtClean="0">
                <a:solidFill>
                  <a:srgbClr val="0000FF"/>
                </a:solidFill>
              </a:rPr>
              <a:t>а учись рукоделью»</a:t>
            </a:r>
          </a:p>
        </p:txBody>
      </p:sp>
      <p:pic>
        <p:nvPicPr>
          <p:cNvPr id="14340" name="Picture 6" descr="1213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278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dirty="0" smtClean="0">
                <a:solidFill>
                  <a:srgbClr val="0000FF"/>
                </a:solidFill>
              </a:rPr>
              <a:t>«С мастерством люди не родятся, а добытым ремеслом гордятся»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700213"/>
            <a:ext cx="8461375" cy="4997450"/>
          </a:xfrm>
        </p:spPr>
        <p:txBody>
          <a:bodyPr/>
          <a:lstStyle/>
          <a:p>
            <a:pPr marL="609600" indent="-609600" algn="ctr" eaLnBrk="1" hangingPunct="1">
              <a:buFont typeface="Wingdings" pitchFamily="2" charset="2"/>
              <a:buNone/>
              <a:defRPr/>
            </a:pPr>
            <a:r>
              <a:rPr lang="ru-RU" b="1" i="1" dirty="0" smtClean="0">
                <a:solidFill>
                  <a:srgbClr val="FF0505"/>
                </a:solidFill>
              </a:rPr>
              <a:t>Этапы выполнения работы: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sz="1800" b="1" i="1" dirty="0" smtClean="0"/>
              <a:t>				(Техника безопасности при работе с                              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sz="1800" b="1" i="1" dirty="0" smtClean="0"/>
              <a:t>                                           острыми предметами)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sz="1800" b="1" i="1" dirty="0" smtClean="0"/>
              <a:t>				</a:t>
            </a:r>
            <a:r>
              <a:rPr lang="ru-RU" sz="1800" b="1" i="1" dirty="0" smtClean="0">
                <a:solidFill>
                  <a:srgbClr val="FFFF00"/>
                </a:solidFill>
              </a:rPr>
              <a:t>1) Наметочным швом проходим по краю 				круглого лоскута.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FFFF00"/>
                </a:solidFill>
              </a:rPr>
              <a:t>				</a:t>
            </a:r>
            <a:r>
              <a:rPr lang="ru-RU" sz="1800" b="1" i="1" dirty="0" smtClean="0">
                <a:solidFill>
                  <a:srgbClr val="FFFF00"/>
                </a:solidFill>
              </a:rPr>
              <a:t>2) Затягиваем в мешочек.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ru-RU" dirty="0" smtClean="0">
              <a:solidFill>
                <a:srgbClr val="FFFF00"/>
              </a:solidFill>
            </a:endParaRP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FFFF00"/>
                </a:solidFill>
              </a:rPr>
              <a:t>				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FFFF00"/>
                </a:solidFill>
              </a:rPr>
              <a:t>				</a:t>
            </a:r>
            <a:r>
              <a:rPr lang="ru-RU" sz="1800" b="1" i="1" dirty="0" smtClean="0">
                <a:solidFill>
                  <a:srgbClr val="FFFF00"/>
                </a:solidFill>
              </a:rPr>
              <a:t>3) В центре пришиваем 			                                   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sz="1800" b="1" i="1" dirty="0" smtClean="0">
                <a:solidFill>
                  <a:srgbClr val="FFFF00"/>
                </a:solidFill>
              </a:rPr>
              <a:t>                		бусинку (2-3 стежка)</a:t>
            </a:r>
          </a:p>
        </p:txBody>
      </p:sp>
      <p:pic>
        <p:nvPicPr>
          <p:cNvPr id="3078" name="Picture 6" descr="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6013" y="5229225"/>
            <a:ext cx="1655762" cy="142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7" descr="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116013" y="3716338"/>
            <a:ext cx="1647825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8" descr="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071563" y="2205038"/>
            <a:ext cx="16383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20" descr="AG00317_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308850" y="4724400"/>
            <a:ext cx="1500188" cy="192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33375"/>
            <a:ext cx="9144000" cy="1084263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smtClean="0">
                <a:solidFill>
                  <a:srgbClr val="0000FF"/>
                </a:solidFill>
                <a:latin typeface="Arial Unicode MS" pitchFamily="34" charset="-128"/>
              </a:rPr>
              <a:t>«Умелец да рукодельник и себе </a:t>
            </a:r>
            <a:br>
              <a:rPr lang="ru-RU" sz="4000" b="1" smtClean="0">
                <a:solidFill>
                  <a:srgbClr val="0000FF"/>
                </a:solidFill>
                <a:latin typeface="Arial Unicode MS" pitchFamily="34" charset="-128"/>
              </a:rPr>
            </a:br>
            <a:r>
              <a:rPr lang="ru-RU" sz="4000" b="1" smtClean="0">
                <a:solidFill>
                  <a:srgbClr val="0000FF"/>
                </a:solidFill>
                <a:latin typeface="Arial Unicode MS" pitchFamily="34" charset="-128"/>
              </a:rPr>
              <a:t>и людям радость приносит»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484313"/>
            <a:ext cx="9144000" cy="46418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800" i="1" smtClean="0">
                <a:solidFill>
                  <a:srgbClr val="FF0505"/>
                </a:solidFill>
              </a:rPr>
              <a:t>Работы современных мастериц лоскутного шитья</a:t>
            </a:r>
          </a:p>
        </p:txBody>
      </p:sp>
      <p:pic>
        <p:nvPicPr>
          <p:cNvPr id="4100" name="Picture 4" descr="____________200_20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-656610">
            <a:off x="250825" y="2133600"/>
            <a:ext cx="2673350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 descr="00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207276">
            <a:off x="2916238" y="1989138"/>
            <a:ext cx="2951162" cy="278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7" descr="02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537803">
            <a:off x="6011863" y="2133600"/>
            <a:ext cx="2881312" cy="280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8" descr="2010b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 rot="-556137">
            <a:off x="1292225" y="4700588"/>
            <a:ext cx="2016125" cy="200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9" descr="2011b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 rot="712671">
            <a:off x="5724525" y="4941888"/>
            <a:ext cx="209232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10" descr="zljbc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3563938" y="4652963"/>
            <a:ext cx="194310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6300" b="1" smtClean="0">
                <a:solidFill>
                  <a:srgbClr val="FF9900"/>
                </a:solidFill>
                <a:effectLst/>
                <a:latin typeface="Monotype Corsiva" pitchFamily="66" charset="0"/>
              </a:rPr>
              <a:t>Продолжи предложения: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75" y="1989138"/>
            <a:ext cx="9001125" cy="4114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50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</a:rPr>
              <a:t>На   уроке   я   узнал …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50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</a:rPr>
              <a:t>На  уроке   я  научился…</a:t>
            </a:r>
            <a:r>
              <a:rPr lang="ru-RU" sz="5000" b="1" i="1" dirty="0" smtClean="0">
                <a:effectLst/>
                <a:latin typeface="Times New Roman" pitchFamily="18" charset="0"/>
              </a:rPr>
              <a:t>	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50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</a:rPr>
              <a:t>Самое  интересное  на уроке…</a:t>
            </a:r>
          </a:p>
        </p:txBody>
      </p:sp>
      <p:pic>
        <p:nvPicPr>
          <p:cNvPr id="17412" name="Picture 20" descr="AG00317_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08850" y="4724400"/>
            <a:ext cx="1500188" cy="192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6" descr="23317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2875" y="5572125"/>
            <a:ext cx="18573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5" name="Rectangle 10"/>
          <p:cNvSpPr>
            <a:spLocks noChangeArrowheads="1"/>
          </p:cNvSpPr>
          <p:nvPr/>
        </p:nvSpPr>
        <p:spPr bwMode="auto">
          <a:xfrm>
            <a:off x="0" y="45529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tabLst>
                <a:tab pos="1663700" algn="l"/>
              </a:tabLst>
            </a:pPr>
            <a:endParaRPr lang="ru-RU"/>
          </a:p>
        </p:txBody>
      </p:sp>
      <p:sp>
        <p:nvSpPr>
          <p:cNvPr id="17416" name="Rectangle 11"/>
          <p:cNvSpPr>
            <a:spLocks noChangeArrowheads="1"/>
          </p:cNvSpPr>
          <p:nvPr/>
        </p:nvSpPr>
        <p:spPr bwMode="auto">
          <a:xfrm>
            <a:off x="0" y="8248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tabLst>
                <a:tab pos="1663700" algn="l"/>
              </a:tabLst>
            </a:pPr>
            <a:r>
              <a:rPr lang="ru-RU" sz="1200">
                <a:cs typeface="Times New Roman" pitchFamily="18" charset="0"/>
              </a:rPr>
              <a:t>  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3141663"/>
            <a:ext cx="9359900" cy="2514600"/>
          </a:xfrm>
        </p:spPr>
        <p:txBody>
          <a:bodyPr/>
          <a:lstStyle/>
          <a:p>
            <a:pPr eaLnBrk="1" hangingPunct="1">
              <a:defRPr/>
            </a:pPr>
            <a:r>
              <a:rPr lang="ru-RU" sz="6600" b="1" i="1" dirty="0" smtClean="0">
                <a:solidFill>
                  <a:srgbClr val="FF0505"/>
                </a:solidFill>
                <a:latin typeface="Monotype Corsiva" pitchFamily="66" charset="0"/>
              </a:rPr>
              <a:t>Промыслы и ремёсла на Кубани</a:t>
            </a:r>
            <a:endParaRPr lang="ru-RU" sz="6600" dirty="0" smtClean="0">
              <a:latin typeface="Monotype Corsiva" pitchFamily="66" charset="0"/>
            </a:endParaRPr>
          </a:p>
        </p:txBody>
      </p:sp>
      <p:pic>
        <p:nvPicPr>
          <p:cNvPr id="3075" name="Picture 6" descr="1213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278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7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Словарь С. И. Ожегова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4500"/>
            <a:ext cx="8229600" cy="1857375"/>
          </a:xfrm>
        </p:spPr>
        <p:txBody>
          <a:bodyPr/>
          <a:lstStyle/>
          <a:p>
            <a:pPr algn="just" eaLnBrk="1" hangingPunct="1">
              <a:defRPr/>
            </a:pPr>
            <a:r>
              <a:rPr lang="ru-RU" sz="4000" b="1" i="1" dirty="0" smtClean="0">
                <a:solidFill>
                  <a:srgbClr val="FF3300"/>
                </a:solidFill>
              </a:rPr>
              <a:t>Промысел </a:t>
            </a:r>
            <a:r>
              <a:rPr lang="ru-RU" sz="3600" i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6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мелкое ремесленное производство, подсобное занятие при основном сельскохозяйственном.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00063" y="3714750"/>
            <a:ext cx="8229600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lang="ru-RU" sz="4000" b="1" i="1" kern="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Ремесло</a:t>
            </a:r>
            <a:r>
              <a:rPr lang="ru-RU" sz="20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 </a:t>
            </a:r>
            <a:r>
              <a:rPr lang="ru-RU" sz="3200" b="1" i="1" kern="0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– </a:t>
            </a:r>
            <a:r>
              <a:rPr lang="ru-RU" sz="3600" i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профессиональное занятие - изготовление изделий ручным, кустарным способом.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357313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b="1" i="1" dirty="0" smtClean="0">
                <a:latin typeface="Bauhaus 93" pitchFamily="82" charset="0"/>
              </a:rPr>
              <a:t>ремесленники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5500688"/>
            <a:ext cx="8229600" cy="8572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000" b="1" i="1" dirty="0" smtClean="0">
                <a:solidFill>
                  <a:srgbClr val="FFC000"/>
                </a:solidFill>
              </a:rPr>
              <a:t>КОРЗИНА, БОЧКА, БАДЬЯ, ЛЮЛЬКА, УТЮГ, МАКИТРА, ПОДКОВА, ГЛЕЧИК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dirty="0" smtClean="0"/>
          </a:p>
        </p:txBody>
      </p:sp>
      <p:pic>
        <p:nvPicPr>
          <p:cNvPr id="5124" name="Picture 4" descr="_dsc266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285875"/>
            <a:ext cx="2630488" cy="1944688"/>
          </a:xfrm>
          <a:prstGeom prst="rect">
            <a:avLst/>
          </a:prstGeom>
          <a:noFill/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</p:pic>
      <p:pic>
        <p:nvPicPr>
          <p:cNvPr id="5125" name="Picture 5" descr="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57500" y="1285875"/>
            <a:ext cx="1487488" cy="1944688"/>
          </a:xfrm>
          <a:prstGeom prst="rect">
            <a:avLst/>
          </a:prstGeom>
          <a:noFill/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</p:pic>
      <p:pic>
        <p:nvPicPr>
          <p:cNvPr id="5126" name="Picture 6" descr="11503_22138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215063" y="1285875"/>
            <a:ext cx="2592387" cy="1944688"/>
          </a:xfrm>
          <a:prstGeom prst="rect">
            <a:avLst/>
          </a:prstGeom>
          <a:noFill/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</p:pic>
      <p:pic>
        <p:nvPicPr>
          <p:cNvPr id="5127" name="Picture 7" descr="photo-craft-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572000" y="1285875"/>
            <a:ext cx="1455738" cy="1944688"/>
          </a:xfrm>
          <a:prstGeom prst="rect">
            <a:avLst/>
          </a:prstGeom>
          <a:noFill/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57188" y="3429000"/>
            <a:ext cx="1643062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32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кузнец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2857500" y="3786188"/>
            <a:ext cx="157162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32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гончар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6786563" y="3786188"/>
            <a:ext cx="1928812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32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бондарь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4286250" y="3357563"/>
            <a:ext cx="22860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32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корзинщик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4500563" y="4357688"/>
            <a:ext cx="171450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2000" b="1" i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КОРЗИНА</a:t>
            </a:r>
            <a:endParaRPr lang="ru-RU" sz="3200" kern="0" dirty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214313" y="5500688"/>
            <a:ext cx="8229600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2000" b="1" i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БОЧКА, БАДЬЯ, ЛЮЛЬКА, УТЮГ, МАКИТРА, ПОДКОВА, ГЛЕЧИК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endParaRPr lang="ru-RU" sz="3200" kern="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 build="p"/>
      <p:bldP spid="86019" grpId="1" build="p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i="1" smtClean="0">
                <a:latin typeface="Bauhaus 93" pitchFamily="82" charset="0"/>
              </a:rPr>
              <a:t>ремесленники</a:t>
            </a:r>
          </a:p>
        </p:txBody>
      </p:sp>
      <p:pic>
        <p:nvPicPr>
          <p:cNvPr id="6147" name="Picture 4" descr="_dsc266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412875"/>
            <a:ext cx="2916238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5" descr="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987675" y="1412875"/>
            <a:ext cx="1487488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6" descr="11503_22138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372225" y="1412875"/>
            <a:ext cx="2592388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7" descr="photo-craft-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662488" y="1412875"/>
            <a:ext cx="1455737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57188" y="3429000"/>
            <a:ext cx="1643062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32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кузнец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2857500" y="3786188"/>
            <a:ext cx="157162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32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гончар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6786563" y="3786188"/>
            <a:ext cx="1928812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32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бондарь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4286250" y="3357563"/>
            <a:ext cx="22860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32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корзинщик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4500563" y="4357688"/>
            <a:ext cx="171450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2000" b="1" i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КОРЗИНА</a:t>
            </a:r>
            <a:endParaRPr lang="ru-RU" sz="3200" kern="0" dirty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285750" y="5500688"/>
            <a:ext cx="8229600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2000" b="1" i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БОЧКА, БАДЬЯ, ЛЮЛЬКА, УТЮГ, МАКИТРА, ПОДКОВА, ГЛЕЧИК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endParaRPr lang="ru-RU" sz="3200" kern="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285750" y="5500688"/>
            <a:ext cx="8858250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2000" b="1" i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БАДЬЯ, ЛЮЛЬКА, УТЮГ, МАКИТРА, ПОДКОВА, ГЛЕЧИК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endParaRPr lang="ru-RU" sz="3200" kern="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7072313" y="4357688"/>
            <a:ext cx="1214437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2000" b="1" i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БОЧКА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endParaRPr lang="ru-RU" sz="3200" kern="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i="1" smtClean="0">
                <a:latin typeface="Bauhaus 93" pitchFamily="82" charset="0"/>
              </a:rPr>
              <a:t>ремесленники</a:t>
            </a:r>
          </a:p>
        </p:txBody>
      </p:sp>
      <p:pic>
        <p:nvPicPr>
          <p:cNvPr id="7171" name="Picture 4" descr="_dsc266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412875"/>
            <a:ext cx="2916238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5" descr="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987675" y="1412875"/>
            <a:ext cx="1487488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6" descr="11503_22138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372225" y="1412875"/>
            <a:ext cx="2592388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7" descr="photo-craft-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662488" y="1412875"/>
            <a:ext cx="1455737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57188" y="3429000"/>
            <a:ext cx="1643062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32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кузнец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2857500" y="3786188"/>
            <a:ext cx="157162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32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гончар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6786563" y="3786188"/>
            <a:ext cx="1928812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32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бондарь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4286250" y="3357563"/>
            <a:ext cx="22860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32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корзинщик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4500563" y="4357688"/>
            <a:ext cx="171450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2000" b="1" i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КОРЗИНА</a:t>
            </a:r>
            <a:endParaRPr lang="ru-RU" sz="3200" kern="0" dirty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285750" y="5500688"/>
            <a:ext cx="8858250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2000" b="1" i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БАДЬЯ, ЛЮЛЬКА, УТЮГ, МАКИТРА, ПОДКОВА, ГЛЕЧИК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endParaRPr lang="ru-RU" sz="3200" kern="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7072313" y="4357688"/>
            <a:ext cx="1214437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2000" b="1" i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БОЧКА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endParaRPr lang="ru-RU" sz="3200" kern="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7000875" y="4786313"/>
            <a:ext cx="1214438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2000" b="1" i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БАДЬЯ</a:t>
            </a:r>
            <a:endParaRPr lang="ru-RU" sz="3200" kern="0" dirty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285750" y="5500688"/>
            <a:ext cx="8858250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2000" b="1" i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ЛЮЛЬКА, УТЮГ, МАКИТРА, ПОДКОВА, ГЛЕЧИК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endParaRPr lang="ru-RU" sz="3200" kern="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6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i="1" smtClean="0">
                <a:latin typeface="Bauhaus 93" pitchFamily="82" charset="0"/>
              </a:rPr>
              <a:t>ремесленники</a:t>
            </a:r>
          </a:p>
        </p:txBody>
      </p:sp>
      <p:pic>
        <p:nvPicPr>
          <p:cNvPr id="8195" name="Picture 4" descr="_dsc266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412875"/>
            <a:ext cx="2916238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5" descr="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987675" y="1412875"/>
            <a:ext cx="1487488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6" descr="11503_22138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372225" y="1412875"/>
            <a:ext cx="2592388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7" descr="photo-craft-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662488" y="1412875"/>
            <a:ext cx="1455737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57188" y="3429000"/>
            <a:ext cx="1643062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32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кузнец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2857500" y="3786188"/>
            <a:ext cx="157162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32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гончар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6786563" y="3786188"/>
            <a:ext cx="1928812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32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бондарь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4286250" y="3357563"/>
            <a:ext cx="22860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32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корзинщик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4500563" y="4357688"/>
            <a:ext cx="171450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2000" b="1" i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КОРЗИНА</a:t>
            </a:r>
            <a:endParaRPr lang="ru-RU" sz="3200" kern="0" dirty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285750" y="5500688"/>
            <a:ext cx="8858250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2000" b="1" i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ЛЮЛЬКА, УТЮГ, МАКИТРА, ПОДКОВА, ГЛЕЧИК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endParaRPr lang="ru-RU" sz="3200" kern="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7072313" y="4357688"/>
            <a:ext cx="1214437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2000" b="1" i="1" ker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БОЧКА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endParaRPr lang="ru-RU" sz="3200" kern="0" dirty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7000875" y="4786313"/>
            <a:ext cx="1214438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2000" b="1" i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БАДЬЯ</a:t>
            </a:r>
            <a:endParaRPr lang="ru-RU" sz="3200" kern="0" dirty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285750" y="5500688"/>
            <a:ext cx="8858250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2000" b="1" i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УТЮГ, МАКИТРА, ПОДКОВА, ГЛЕЧИК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endParaRPr lang="ru-RU" sz="3200" kern="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 bwMode="auto">
          <a:xfrm>
            <a:off x="4572000" y="4786313"/>
            <a:ext cx="1571625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2000" b="1" i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ЛЮЛЬКА 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endParaRPr lang="ru-RU" sz="3200" kern="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i="1" smtClean="0">
                <a:latin typeface="Bauhaus 93" pitchFamily="82" charset="0"/>
              </a:rPr>
              <a:t>ремесленники</a:t>
            </a:r>
          </a:p>
        </p:txBody>
      </p:sp>
      <p:pic>
        <p:nvPicPr>
          <p:cNvPr id="9219" name="Picture 4" descr="_dsc266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412875"/>
            <a:ext cx="2916238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5" descr="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987675" y="1412875"/>
            <a:ext cx="1487488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6" descr="11503_22138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372225" y="1412875"/>
            <a:ext cx="2592388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7" descr="photo-craft-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662488" y="1412875"/>
            <a:ext cx="1455737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57188" y="3429000"/>
            <a:ext cx="1643062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32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кузнец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2857500" y="3786188"/>
            <a:ext cx="157162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32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гончар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6786563" y="3786188"/>
            <a:ext cx="1928812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32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бондарь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4286250" y="3357563"/>
            <a:ext cx="22860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32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корзинщик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4500563" y="4357688"/>
            <a:ext cx="171450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2000" b="1" i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КОРЗИНА</a:t>
            </a:r>
            <a:endParaRPr lang="ru-RU" sz="3200" kern="0" dirty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2071688" y="5500688"/>
            <a:ext cx="542925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2000" b="1" i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УТЮГ, МАКИТРА, ПОДКОВА, ГЛЕЧИК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endParaRPr lang="ru-RU" sz="3200" kern="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7072313" y="4357688"/>
            <a:ext cx="1214437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2000" b="1" i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БОЧКА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endParaRPr lang="ru-RU" sz="3200" kern="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7000875" y="4786313"/>
            <a:ext cx="1214438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2000" b="1" i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БАДЬЯ</a:t>
            </a:r>
            <a:endParaRPr lang="ru-RU" sz="3200" kern="0" dirty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2143125" y="5500688"/>
            <a:ext cx="5357813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2000" b="1" i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МАКИТРА, ПОДКОВА, ГЛЕЧИК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endParaRPr lang="ru-RU" sz="3200" kern="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 bwMode="auto">
          <a:xfrm>
            <a:off x="4572000" y="4786313"/>
            <a:ext cx="1571625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2000" b="1" i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ЛЮЛЬКА 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endParaRPr lang="ru-RU" sz="3200" kern="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 bwMode="auto">
          <a:xfrm>
            <a:off x="500063" y="4357688"/>
            <a:ext cx="1357312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2000" b="1" i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УТЮГ</a:t>
            </a:r>
            <a:endParaRPr lang="ru-RU" sz="3200" kern="0" dirty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i="1" smtClean="0">
                <a:latin typeface="Bauhaus 93" pitchFamily="82" charset="0"/>
              </a:rPr>
              <a:t>ремесленники</a:t>
            </a:r>
          </a:p>
        </p:txBody>
      </p:sp>
      <p:pic>
        <p:nvPicPr>
          <p:cNvPr id="10243" name="Picture 4" descr="_dsc266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412875"/>
            <a:ext cx="2916238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5" descr="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987675" y="1412875"/>
            <a:ext cx="1487488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6" descr="11503_22138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372225" y="1412875"/>
            <a:ext cx="2592388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7" descr="photo-craft-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662488" y="1412875"/>
            <a:ext cx="1455737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57188" y="3429000"/>
            <a:ext cx="1643062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32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кузнец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2857500" y="3786188"/>
            <a:ext cx="157162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32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гончар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6786563" y="3786188"/>
            <a:ext cx="1928812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32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бондарь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4286250" y="3357563"/>
            <a:ext cx="22860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32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корзинщик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4500563" y="4357688"/>
            <a:ext cx="171450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2000" b="1" i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КОРЗИНА</a:t>
            </a:r>
            <a:endParaRPr lang="ru-RU" sz="3200" kern="0" dirty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2071688" y="5500688"/>
            <a:ext cx="542925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2000" b="1" i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МАКИТРА, ПОДКОВА, ГЛЕЧИК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endParaRPr lang="ru-RU" sz="3200" kern="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7072313" y="4357688"/>
            <a:ext cx="1214437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2000" b="1" i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БОЧКА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endParaRPr lang="ru-RU" sz="3200" kern="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7000875" y="4786313"/>
            <a:ext cx="1214438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2000" b="1" i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БАДЬЯ</a:t>
            </a:r>
            <a:endParaRPr lang="ru-RU" sz="3200" kern="0" dirty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2571750" y="5500688"/>
            <a:ext cx="3214688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2000" b="1" i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ПОДКОВА, ГЛЕЧИК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endParaRPr lang="ru-RU" sz="3200" kern="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 bwMode="auto">
          <a:xfrm>
            <a:off x="4572000" y="4786313"/>
            <a:ext cx="1571625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2000" b="1" i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ЛЮЛЬКА</a:t>
            </a:r>
            <a:r>
              <a:rPr lang="ru-RU" sz="2000" b="1" i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 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endParaRPr lang="ru-RU" sz="3200" kern="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 bwMode="auto">
          <a:xfrm>
            <a:off x="500063" y="4357688"/>
            <a:ext cx="1357312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2000" b="1" i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УТЮГ</a:t>
            </a:r>
            <a:endParaRPr lang="ru-RU" sz="3200" kern="0" dirty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 bwMode="auto">
          <a:xfrm>
            <a:off x="2857500" y="4357688"/>
            <a:ext cx="1500188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2000" b="1" i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МАКИТРА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endParaRPr lang="ru-RU" sz="3200" kern="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2" grpId="0"/>
    </p:bldLst>
  </p:timing>
</p:sld>
</file>

<file path=ppt/theme/theme1.xml><?xml version="1.0" encoding="utf-8"?>
<a:theme xmlns:a="http://schemas.openxmlformats.org/drawingml/2006/main" name="Текстура">
  <a:themeElements>
    <a:clrScheme name="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Тексту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450</TotalTime>
  <Words>302</Words>
  <Application>Microsoft Office PowerPoint</Application>
  <PresentationFormat>Экран (4:3)</PresentationFormat>
  <Paragraphs>128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Текстура</vt:lpstr>
      <vt:lpstr>Слайд 1</vt:lpstr>
      <vt:lpstr>Промыслы и ремёсла на Кубани</vt:lpstr>
      <vt:lpstr>Словарь С. И. Ожегова</vt:lpstr>
      <vt:lpstr>ремесленники</vt:lpstr>
      <vt:lpstr>ремесленники</vt:lpstr>
      <vt:lpstr>ремесленники</vt:lpstr>
      <vt:lpstr>ремесленники</vt:lpstr>
      <vt:lpstr>ремесленники</vt:lpstr>
      <vt:lpstr>ремесленники</vt:lpstr>
      <vt:lpstr>ремесленники</vt:lpstr>
      <vt:lpstr>ремесленники</vt:lpstr>
      <vt:lpstr>Слайд 12</vt:lpstr>
      <vt:lpstr>  Волшебный лоскуток </vt:lpstr>
      <vt:lpstr>«С мастерством люди не родятся, а добытым ремеслом гордятся»</vt:lpstr>
      <vt:lpstr>«Умелец да рукодельник и себе  и людям радость приносит»</vt:lpstr>
      <vt:lpstr>Продолжи предложения:</vt:lpstr>
    </vt:vector>
  </TitlesOfParts>
  <Company>08-А-АД3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Александр</dc:creator>
  <cp:lastModifiedBy>TATA</cp:lastModifiedBy>
  <cp:revision>33</cp:revision>
  <dcterms:created xsi:type="dcterms:W3CDTF">2009-04-21T17:49:54Z</dcterms:created>
  <dcterms:modified xsi:type="dcterms:W3CDTF">2010-03-21T21:47:34Z</dcterms:modified>
</cp:coreProperties>
</file>