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8"/>
  </p:notesMasterIdLst>
  <p:sldIdLst>
    <p:sldId id="256" r:id="rId2"/>
    <p:sldId id="257" r:id="rId3"/>
    <p:sldId id="260" r:id="rId4"/>
    <p:sldId id="261" r:id="rId5"/>
    <p:sldId id="262" r:id="rId6"/>
    <p:sldId id="258" r:id="rId7"/>
    <p:sldId id="263" r:id="rId8"/>
    <p:sldId id="259" r:id="rId9"/>
    <p:sldId id="264" r:id="rId10"/>
    <p:sldId id="265" r:id="rId11"/>
    <p:sldId id="266" r:id="rId12"/>
    <p:sldId id="279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80" r:id="rId22"/>
    <p:sldId id="267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222DF-64DD-47B8-845F-4C301796CFA9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416CB-2621-4B41-8FB9-95AAAD21A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16CB-2621-4B41-8FB9-95AAAD21A6A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1D4164-B306-4598-9873-CC2810BD1FB6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AA65AC-F2CB-4FD0-9DF6-6AADDAB7A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D4164-B306-4598-9873-CC2810BD1FB6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A65AC-F2CB-4FD0-9DF6-6AADDAB7A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F1D4164-B306-4598-9873-CC2810BD1FB6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AA65AC-F2CB-4FD0-9DF6-6AADDAB7A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D4164-B306-4598-9873-CC2810BD1FB6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A65AC-F2CB-4FD0-9DF6-6AADDAB7A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1D4164-B306-4598-9873-CC2810BD1FB6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5AA65AC-F2CB-4FD0-9DF6-6AADDAB7A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D4164-B306-4598-9873-CC2810BD1FB6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A65AC-F2CB-4FD0-9DF6-6AADDAB7A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D4164-B306-4598-9873-CC2810BD1FB6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A65AC-F2CB-4FD0-9DF6-6AADDAB7A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D4164-B306-4598-9873-CC2810BD1FB6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A65AC-F2CB-4FD0-9DF6-6AADDAB7A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1D4164-B306-4598-9873-CC2810BD1FB6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A65AC-F2CB-4FD0-9DF6-6AADDAB7A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D4164-B306-4598-9873-CC2810BD1FB6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A65AC-F2CB-4FD0-9DF6-6AADDAB7A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D4164-B306-4598-9873-CC2810BD1FB6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A65AC-F2CB-4FD0-9DF6-6AADDAB7A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F1D4164-B306-4598-9873-CC2810BD1FB6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5AA65AC-F2CB-4FD0-9DF6-6AADDAB7A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785949"/>
          </a:xfrm>
        </p:spPr>
        <p:txBody>
          <a:bodyPr/>
          <a:lstStyle/>
          <a:p>
            <a:r>
              <a:rPr lang="ru-RU" dirty="0" smtClean="0"/>
              <a:t>Урок литературы в 9 классе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1714488"/>
            <a:ext cx="4471836" cy="5143512"/>
          </a:xfrm>
        </p:spPr>
        <p:txBody>
          <a:bodyPr>
            <a:noAutofit/>
          </a:bodyPr>
          <a:lstStyle/>
          <a:p>
            <a:r>
              <a:rPr lang="ru-RU" sz="4400" dirty="0" smtClean="0"/>
              <a:t>«Пётр Великий  русской</a:t>
            </a:r>
          </a:p>
          <a:p>
            <a:r>
              <a:rPr lang="ru-RU" sz="4400" dirty="0" smtClean="0"/>
              <a:t>литературы»</a:t>
            </a:r>
          </a:p>
          <a:p>
            <a:endParaRPr lang="ru-RU" sz="4400" dirty="0" smtClean="0"/>
          </a:p>
          <a:p>
            <a:r>
              <a:rPr lang="ru-RU" sz="2400" dirty="0" smtClean="0"/>
              <a:t>Выполнила учитель русского языка и литературы</a:t>
            </a:r>
          </a:p>
          <a:p>
            <a:r>
              <a:rPr lang="ru-RU" sz="2400" dirty="0" smtClean="0"/>
              <a:t>МОУ  СОШ № 10</a:t>
            </a:r>
          </a:p>
          <a:p>
            <a:r>
              <a:rPr lang="ru-RU" sz="2400" dirty="0" smtClean="0"/>
              <a:t>Гаврилова Елена Борисовна</a:t>
            </a:r>
            <a:endParaRPr lang="ru-RU" sz="2400" dirty="0"/>
          </a:p>
        </p:txBody>
      </p:sp>
      <p:pic>
        <p:nvPicPr>
          <p:cNvPr id="4" name="Picture 4" descr="lomonosov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1000108"/>
            <a:ext cx="4032250" cy="530385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4829180" cy="751506"/>
          </a:xfrm>
        </p:spPr>
        <p:txBody>
          <a:bodyPr/>
          <a:lstStyle/>
          <a:p>
            <a:r>
              <a:rPr lang="ru-RU" dirty="0" smtClean="0"/>
              <a:t>Учёба в германии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4643470" cy="47412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Еще одно обстоятельство оказалось благоприятным для Ломоносова. Три более подготовленных студента: Ломоносов, Виноградов и </a:t>
            </a:r>
            <a:r>
              <a:rPr lang="ru-RU" sz="2800" dirty="0" err="1" smtClean="0">
                <a:latin typeface="Monotype Corsiva" pitchFamily="66" charset="0"/>
              </a:rPr>
              <a:t>Рейзер</a:t>
            </a:r>
            <a:r>
              <a:rPr lang="ru-RU" sz="2800" dirty="0" smtClean="0">
                <a:latin typeface="Monotype Corsiva" pitchFamily="66" charset="0"/>
              </a:rPr>
              <a:t>  – были отправлены в Г</a:t>
            </a:r>
            <a:r>
              <a:rPr lang="ru-RU" sz="2800" b="1" dirty="0" smtClean="0">
                <a:latin typeface="Monotype Corsiva" pitchFamily="66" charset="0"/>
              </a:rPr>
              <a:t>ерманию</a:t>
            </a:r>
            <a:r>
              <a:rPr lang="ru-RU" sz="2800" dirty="0" smtClean="0">
                <a:latin typeface="Monotype Corsiva" pitchFamily="66" charset="0"/>
              </a:rPr>
              <a:t> для обучения горному делу и для прохождения общего курса наук. </a:t>
            </a:r>
          </a:p>
          <a:p>
            <a:endParaRPr lang="ru-RU" sz="2800" dirty="0"/>
          </a:p>
        </p:txBody>
      </p:sp>
      <p:pic>
        <p:nvPicPr>
          <p:cNvPr id="4" name="Picture 9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4290"/>
            <a:ext cx="2786082" cy="3916360"/>
          </a:xfrm>
          <a:prstGeom prst="rect">
            <a:avLst/>
          </a:prstGeom>
          <a:noFill/>
        </p:spPr>
      </p:pic>
      <p:pic>
        <p:nvPicPr>
          <p:cNvPr id="5" name="Picture 6" descr="m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3714752"/>
            <a:ext cx="3230571" cy="300039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7239000" cy="5884256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</a:rPr>
              <a:t>В 1741 г. Ломоносов вернулся в Россию. Научные интересы Ломоносова были поистине всеохватывающими. Ему принадлежат работы в области физики, химии, астрономии, географии, филологии.</a:t>
            </a:r>
          </a:p>
          <a:p>
            <a:endParaRPr lang="ru-RU" dirty="0"/>
          </a:p>
        </p:txBody>
      </p:sp>
      <p:pic>
        <p:nvPicPr>
          <p:cNvPr id="4" name="Picture 6" descr="lomonos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92065">
            <a:off x="825665" y="3422278"/>
            <a:ext cx="2492375" cy="3235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9" descr="Рисунок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3357562"/>
            <a:ext cx="3976687" cy="323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ru-RU" dirty="0" smtClean="0"/>
              <a:t>Московский университет</a:t>
            </a:r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928802"/>
            <a:ext cx="6264275" cy="4679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142984"/>
            <a:ext cx="2071702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643174" y="1428736"/>
            <a:ext cx="428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</a:rPr>
              <a:t>В 1755 по инициативе Ломоносова и по его проекту был основан Московский университет, «открытый для всех лиц, способных к наукам», а не только для дворян».</a:t>
            </a:r>
            <a:endParaRPr lang="ru-RU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ru-RU" dirty="0" smtClean="0"/>
              <a:t>Теория трёх стилей</a:t>
            </a:r>
            <a:endParaRPr lang="ru-RU" dirty="0"/>
          </a:p>
        </p:txBody>
      </p:sp>
      <p:pic>
        <p:nvPicPr>
          <p:cNvPr id="4" name="Picture 4" descr="теори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3643338" cy="49292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1071546"/>
            <a:ext cx="464347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73063">
              <a:lnSpc>
                <a:spcPct val="80000"/>
              </a:lnSpc>
              <a:buFontTx/>
              <a:buNone/>
            </a:pPr>
            <a:r>
              <a:rPr lang="ru-RU" sz="2400" i="1" dirty="0" smtClean="0">
                <a:latin typeface="Times New Roman" pitchFamily="18" charset="0"/>
              </a:rPr>
              <a:t>Михаил Васильевич Ломоносов для упорядочения письменной речи (деловой, научной, художественной) разделил язык на "три рода речений".</a:t>
            </a:r>
          </a:p>
          <a:p>
            <a:pPr indent="373063">
              <a:lnSpc>
                <a:spcPct val="80000"/>
              </a:lnSpc>
              <a:buFontTx/>
              <a:buNone/>
            </a:pPr>
            <a:r>
              <a:rPr lang="ru-RU" sz="2400" i="1" dirty="0" smtClean="0">
                <a:latin typeface="Times New Roman" pitchFamily="18" charset="0"/>
              </a:rPr>
              <a:t> </a:t>
            </a:r>
          </a:p>
          <a:p>
            <a:pPr indent="373063">
              <a:lnSpc>
                <a:spcPct val="80000"/>
              </a:lnSpc>
              <a:buFontTx/>
              <a:buNone/>
            </a:pPr>
            <a:r>
              <a:rPr lang="ru-RU" sz="2400" i="1" dirty="0" smtClean="0">
                <a:latin typeface="Times New Roman" pitchFamily="18" charset="0"/>
              </a:rPr>
              <a:t>Теория "трех штилей" имела демократический характер:</a:t>
            </a:r>
          </a:p>
          <a:p>
            <a:pPr indent="373063">
              <a:lnSpc>
                <a:spcPct val="80000"/>
              </a:lnSpc>
            </a:pPr>
            <a:r>
              <a:rPr lang="ru-RU" sz="2400" i="1" dirty="0" smtClean="0">
                <a:latin typeface="Times New Roman" pitchFamily="18" charset="0"/>
              </a:rPr>
              <a:t>она ограничила употребление старославянских слов,</a:t>
            </a:r>
          </a:p>
          <a:p>
            <a:pPr indent="373063">
              <a:lnSpc>
                <a:spcPct val="80000"/>
              </a:lnSpc>
            </a:pPr>
            <a:r>
              <a:rPr lang="ru-RU" sz="2400" i="1" dirty="0" smtClean="0">
                <a:latin typeface="Times New Roman" pitchFamily="18" charset="0"/>
              </a:rPr>
              <a:t>приблизила литературный язык к разговорному.</a:t>
            </a:r>
          </a:p>
          <a:p>
            <a:pPr indent="373063">
              <a:lnSpc>
                <a:spcPct val="80000"/>
              </a:lnSpc>
              <a:buFontTx/>
              <a:buNone/>
            </a:pPr>
            <a:endParaRPr lang="ru-RU" sz="2400" i="1" dirty="0" smtClean="0">
              <a:latin typeface="Times New Roman" pitchFamily="18" charset="0"/>
            </a:endParaRPr>
          </a:p>
          <a:p>
            <a:pPr indent="373063">
              <a:lnSpc>
                <a:spcPct val="80000"/>
              </a:lnSpc>
              <a:buFontTx/>
              <a:buNone/>
            </a:pPr>
            <a:r>
              <a:rPr lang="ru-RU" sz="2400" i="1" dirty="0" smtClean="0">
                <a:latin typeface="Times New Roman" pitchFamily="18" charset="0"/>
              </a:rPr>
              <a:t>Художественные и научные произведения, написанные в соответствии с требованиями этой теории, были доступны более широкому кругу читателей</a:t>
            </a:r>
            <a:r>
              <a:rPr lang="ru-RU" dirty="0" smtClean="0">
                <a:latin typeface="Times New Roman" pitchFamily="18" charset="0"/>
              </a:rPr>
              <a:t>. 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Высокий стиль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7239000" cy="498919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изображение грандиозных исторических событий и героических судеб (трагедии, оды, комедии)</a:t>
            </a:r>
            <a:r>
              <a:rPr lang="ru-RU" sz="2800" b="1" dirty="0" smtClean="0">
                <a:solidFill>
                  <a:srgbClr val="0066CC"/>
                </a:solidFill>
              </a:rPr>
              <a:t>                     </a:t>
            </a:r>
            <a:r>
              <a:rPr lang="ru-RU" sz="2800" dirty="0" smtClean="0">
                <a:solidFill>
                  <a:srgbClr val="0066CC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4" name="Picture 25" descr="траг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43380"/>
            <a:ext cx="3848100" cy="255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6" descr="ком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000372"/>
            <a:ext cx="3455987" cy="256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/>
            <a:r>
              <a:rPr lang="ru-RU" dirty="0" smtClean="0"/>
              <a:t>Средний стиль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изображение жизни с использованием менее возвышенной лексики (светские повести, сонеты, стихотворения)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4" name="Picture 7" descr="сон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642692">
            <a:off x="1000100" y="3214686"/>
            <a:ext cx="2246312" cy="3384550"/>
          </a:xfrm>
          <a:prstGeom prst="rect">
            <a:avLst/>
          </a:prstGeom>
          <a:noFill/>
        </p:spPr>
      </p:pic>
      <p:pic>
        <p:nvPicPr>
          <p:cNvPr id="5" name="Picture 6" descr="светск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928934"/>
            <a:ext cx="3000380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/>
            <a:r>
              <a:rPr lang="ru-RU" dirty="0" smtClean="0"/>
              <a:t>Низкий стиль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6CC"/>
                </a:solidFill>
              </a:rPr>
              <a:t>-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66CC"/>
                </a:solidFill>
              </a:rPr>
              <a:t>допускал изображение обыденной жизни с использованием</a:t>
            </a:r>
          </a:p>
          <a:p>
            <a:r>
              <a:rPr lang="ru-RU" sz="2800" b="1" dirty="0" smtClean="0">
                <a:solidFill>
                  <a:srgbClr val="0066CC"/>
                </a:solidFill>
              </a:rPr>
              <a:t>живой разговорной речи</a:t>
            </a:r>
          </a:p>
          <a:p>
            <a:r>
              <a:rPr lang="ru-RU" sz="2800" b="1" dirty="0" smtClean="0">
                <a:solidFill>
                  <a:srgbClr val="0066CC"/>
                </a:solidFill>
              </a:rPr>
              <a:t>(комедии, басни,</a:t>
            </a:r>
          </a:p>
          <a:p>
            <a:r>
              <a:rPr lang="ru-RU" sz="2800" b="1" dirty="0" smtClean="0">
                <a:solidFill>
                  <a:srgbClr val="0066CC"/>
                </a:solidFill>
              </a:rPr>
              <a:t>сатирические стихотворения)</a:t>
            </a:r>
            <a:endParaRPr lang="ru-RU" dirty="0"/>
          </a:p>
        </p:txBody>
      </p:sp>
      <p:pic>
        <p:nvPicPr>
          <p:cNvPr id="4" name="Picture 8" descr="сати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71942"/>
            <a:ext cx="228601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 descr="бас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929066"/>
            <a:ext cx="4357718" cy="2393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239000" cy="7143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4214842" cy="5455628"/>
          </a:xfrm>
        </p:spPr>
        <p:txBody>
          <a:bodyPr>
            <a:normAutofit fontScale="92500" lnSpcReduction="10000"/>
          </a:bodyPr>
          <a:lstStyle/>
          <a:p>
            <a:r>
              <a:rPr lang="ru-RU" sz="2800" i="1" dirty="0" smtClean="0">
                <a:latin typeface="Times New Roman" pitchFamily="18" charset="0"/>
              </a:rPr>
              <a:t>Мы и не замечаем, что многие из научных выражений, применяемых нами всеми сегодня, составлены по правилам. Например, земная ось, законы движения, удельный вес, негашеная известь. Именно Ломоносов ввел в науку ряд русских слов, имевших бытовое значение, таких как: опыт, движение, явление, частица.</a:t>
            </a:r>
            <a:endParaRPr lang="ru-RU" i="1" dirty="0"/>
          </a:p>
        </p:txBody>
      </p:sp>
      <p:pic>
        <p:nvPicPr>
          <p:cNvPr id="5" name="Содержимое 3" descr="img0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4876" y="928670"/>
            <a:ext cx="3857652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ru-RU" dirty="0" smtClean="0"/>
              <a:t>Реформа стихосложения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4257676" cy="4846320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М.В.Ломоносов вошёл в историю литературы как реформатор  русского стихосложения. В « Письме  о правилах российского стихотворства» он говорит о силлабо-тонической системе  стихосложения.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Ломоносов предложил использовать определённые стопы и дал им наименования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slide0002_imag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85926"/>
            <a:ext cx="342902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4429124" cy="5169876"/>
          </a:xfrm>
        </p:spPr>
        <p:txBody>
          <a:bodyPr>
            <a:normAutofit fontScale="92500" lnSpcReduction="10000"/>
          </a:bodyPr>
          <a:lstStyle/>
          <a:p>
            <a:pPr indent="14288">
              <a:buFontTx/>
              <a:buNone/>
            </a:pPr>
            <a:r>
              <a:rPr lang="ru-RU" i="1" dirty="0" smtClean="0">
                <a:latin typeface="Times New Roman" pitchFamily="18" charset="0"/>
              </a:rPr>
              <a:t>До Ломоносова в Русской поэзии господствовало  </a:t>
            </a:r>
            <a:r>
              <a:rPr lang="ru-RU" i="1" u="sng" dirty="0" smtClean="0">
                <a:latin typeface="Times New Roman" pitchFamily="18" charset="0"/>
              </a:rPr>
              <a:t>силлабическое</a:t>
            </a:r>
            <a:r>
              <a:rPr lang="ru-RU" i="1" dirty="0" smtClean="0">
                <a:latin typeface="Times New Roman" pitchFamily="18" charset="0"/>
              </a:rPr>
              <a:t> стихосложение ( </a:t>
            </a:r>
            <a:r>
              <a:rPr lang="ru-RU" i="1" dirty="0" err="1" smtClean="0">
                <a:latin typeface="Times New Roman" pitchFamily="18" charset="0"/>
              </a:rPr>
              <a:t>силлаби</a:t>
            </a:r>
            <a:r>
              <a:rPr lang="ru-RU" i="1" dirty="0" smtClean="0">
                <a:latin typeface="Times New Roman" pitchFamily="18" charset="0"/>
              </a:rPr>
              <a:t> по-гречески – слог ): в каждой строке было определённое количество слов, место ударений строго не регламентировалось.</a:t>
            </a:r>
          </a:p>
          <a:p>
            <a:pPr indent="14288">
              <a:buFontTx/>
              <a:buNone/>
            </a:pPr>
            <a:r>
              <a:rPr lang="ru-RU" i="1" dirty="0" smtClean="0">
                <a:latin typeface="Times New Roman" pitchFamily="18" charset="0"/>
              </a:rPr>
              <a:t>М.В.Ломоносов утвердил силлабо-тонические стихосложения, в которых в определённых системах чередуются ударные и безударные слоги</a:t>
            </a:r>
            <a:r>
              <a:rPr lang="ru-RU" dirty="0" smtClean="0">
                <a:latin typeface="Times New Roman" pitchFamily="18" charset="0"/>
              </a:rPr>
              <a:t>.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4" name="Picture 4" descr="post-3616-11585871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785794"/>
            <a:ext cx="3759226" cy="5691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Детство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14422"/>
            <a:ext cx="4500594" cy="53127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Monotype Corsiva" pitchFamily="66" charset="0"/>
              </a:rPr>
              <a:t>8 (19) ноября 1711 года у Василия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err="1" smtClean="0">
                <a:latin typeface="Monotype Corsiva" pitchFamily="66" charset="0"/>
              </a:rPr>
              <a:t>Дорофеевича</a:t>
            </a:r>
            <a:r>
              <a:rPr lang="ru-RU" sz="2800" b="1" dirty="0" smtClean="0">
                <a:latin typeface="Monotype Corsiva" pitchFamily="66" charset="0"/>
              </a:rPr>
              <a:t> Ломоносова родился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Monotype Corsiva" pitchFamily="66" charset="0"/>
              </a:rPr>
              <a:t>сын – Михайло Ломоносов.</a:t>
            </a:r>
            <a:endParaRPr lang="ru-RU" sz="28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Monotype Corsiva" pitchFamily="66" charset="0"/>
              </a:rPr>
              <a:t>Они жили в рыбацкой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Monotype Corsiva" pitchFamily="66" charset="0"/>
              </a:rPr>
              <a:t>деревушке на севере России,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Monotype Corsiva" pitchFamily="66" charset="0"/>
              </a:rPr>
              <a:t>близ города Холмогоры</a:t>
            </a:r>
            <a:endParaRPr lang="ru-RU" sz="2800" b="1" dirty="0" smtClean="0">
              <a:solidFill>
                <a:schemeClr val="hlink"/>
              </a:solidFill>
              <a:latin typeface="Monotype Corsiva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hlink"/>
                </a:solidFill>
                <a:latin typeface="Monotype Corsiva" pitchFamily="66" charset="0"/>
              </a:rPr>
              <a:t>  </a:t>
            </a:r>
            <a:r>
              <a:rPr lang="ru-RU" sz="2800" b="1" dirty="0" smtClean="0">
                <a:latin typeface="Monotype Corsiva" pitchFamily="66" charset="0"/>
              </a:rPr>
              <a:t>Его отец был рыбаком, 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Monotype Corsiva" pitchFamily="66" charset="0"/>
              </a:rPr>
              <a:t>готовил своего сына к тому же.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Monotype Corsiva" pitchFamily="66" charset="0"/>
              </a:rPr>
              <a:t>С 10 лет Михайло был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Monotype Corsiva" pitchFamily="66" charset="0"/>
              </a:rPr>
              <a:t>с отцом на промыслах в Белом 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Monotype Corsiva" pitchFamily="66" charset="0"/>
              </a:rPr>
              <a:t>Баренцевых морях. Судно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Monotype Corsiva" pitchFamily="66" charset="0"/>
              </a:rPr>
              <a:t>Ломоносова односельчане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Monotype Corsiva" pitchFamily="66" charset="0"/>
              </a:rPr>
              <a:t>прозвали «Чайка».</a:t>
            </a:r>
          </a:p>
          <a:p>
            <a:endParaRPr lang="ru-RU" dirty="0"/>
          </a:p>
        </p:txBody>
      </p:sp>
      <p:pic>
        <p:nvPicPr>
          <p:cNvPr id="6" name="Picture 4" descr="slide0004_image0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87475" y="1266026"/>
            <a:ext cx="3286148" cy="2214578"/>
          </a:xfrm>
          <a:prstGeom prst="rect">
            <a:avLst/>
          </a:prstGeom>
          <a:noFill/>
        </p:spPr>
      </p:pic>
      <p:pic>
        <p:nvPicPr>
          <p:cNvPr id="8" name="Picture 4" descr="slide0003_image0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4143380"/>
            <a:ext cx="3143272" cy="2071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43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Мужская и женская рифма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7239000" cy="5384190"/>
          </a:xfrm>
        </p:spPr>
        <p:txBody>
          <a:bodyPr/>
          <a:lstStyle/>
          <a:p>
            <a:r>
              <a:rPr lang="ru-RU" dirty="0" smtClean="0"/>
              <a:t>М.В.Ломоносов , опираясь на разнообразие ударных слогов в русском языке , выступает за чередование мужской и женской рифм. 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</a:rPr>
              <a:t>В своей поэтической практике Ломоносов использовал  четырёхстопный ямб, ставший в дальнейшем надолго самым распространённым размером в русской поэзии.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Я знак бессмертия себе воздвигнул</a:t>
            </a:r>
          </a:p>
          <a:p>
            <a:r>
              <a:rPr lang="ru-RU" i="1" dirty="0" smtClean="0"/>
              <a:t>Превыше пирамид и крепче меди ,</a:t>
            </a:r>
          </a:p>
          <a:p>
            <a:r>
              <a:rPr lang="ru-RU" i="1" dirty="0" smtClean="0"/>
              <a:t>Что бурный аквилон </a:t>
            </a:r>
            <a:r>
              <a:rPr lang="ru-RU" i="1" dirty="0" err="1" smtClean="0"/>
              <a:t>сотреть</a:t>
            </a:r>
            <a:r>
              <a:rPr lang="ru-RU" i="1" dirty="0" smtClean="0"/>
              <a:t> не может,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Ни множество веков ни едка древность.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Михаил  Васильевич  Ломоносов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971924" cy="4846320"/>
          </a:xfrm>
        </p:spPr>
        <p:txBody>
          <a:bodyPr>
            <a:normAutofit fontScale="92500" lnSpcReduction="20000"/>
          </a:bodyPr>
          <a:lstStyle/>
          <a:p>
            <a:pPr indent="14288">
              <a:buFontTx/>
              <a:buNone/>
            </a:pP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sz="2800" i="1" dirty="0" smtClean="0">
                <a:solidFill>
                  <a:srgbClr val="0033CC"/>
                </a:solidFill>
                <a:latin typeface="Times New Roman" pitchFamily="18" charset="0"/>
              </a:rPr>
              <a:t>– автор многочисленных художественных произведений. </a:t>
            </a:r>
          </a:p>
          <a:p>
            <a:pPr indent="14288">
              <a:buFontTx/>
              <a:buNone/>
            </a:pPr>
            <a:r>
              <a:rPr lang="ru-RU" sz="2800" i="1" dirty="0" smtClean="0">
                <a:solidFill>
                  <a:srgbClr val="0033CC"/>
                </a:solidFill>
                <a:latin typeface="Times New Roman" pitchFamily="18" charset="0"/>
              </a:rPr>
              <a:t>Им созданы: 33 похвальные оды, 12 од духовные, 2 – традиции , героическая поэма о Петре Великом, множество, так называемых, надписей – стихов на случай, пародий и сатирических стихотворений</a:t>
            </a:r>
          </a:p>
          <a:p>
            <a:endParaRPr lang="ru-RU" dirty="0"/>
          </a:p>
        </p:txBody>
      </p:sp>
      <p:pic>
        <p:nvPicPr>
          <p:cNvPr id="4" name="Содержимое 3" descr="img0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29124" y="1571612"/>
            <a:ext cx="3643338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Великий сын великого народа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714488"/>
            <a:ext cx="52149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Личность Ломоносова, его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научная и литературная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деятельность сыграли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первостепенную роль в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развитии сознания русского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общества и оставили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глубокий след в истории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русской культ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уры</a:t>
            </a:r>
            <a:endParaRPr lang="ru-RU" sz="2400" dirty="0"/>
          </a:p>
        </p:txBody>
      </p:sp>
      <p:pic>
        <p:nvPicPr>
          <p:cNvPr id="7" name="Picture 4" descr="1385407359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85860"/>
            <a:ext cx="350046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/>
            <a:r>
              <a:rPr lang="ru-RU" dirty="0" smtClean="0"/>
              <a:t>Слово о  </a:t>
            </a:r>
            <a:r>
              <a:rPr lang="ru-RU" dirty="0" err="1" smtClean="0"/>
              <a:t>ломоносове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4857784" cy="542928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«Соединяя необыкновенную силу воли с необыкновенною силою понятия, Ломоносов обнял все отрасли просвещения. Жажда науки была сильнейшею страстью сей души, исполненной страстей. Историк, ритор, механик, химик, минералог, художник и стихотворец, он все испытал и все проник.»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А. С. Пушкин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«Юноши с особенным вниманием и особенной любовью должны изучать его жизнь , носить в  душе своей его величавый образ»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В.Г. Белинский.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Память народная</a:t>
            </a:r>
            <a:endParaRPr lang="ru-RU" dirty="0"/>
          </a:p>
        </p:txBody>
      </p:sp>
      <p:pic>
        <p:nvPicPr>
          <p:cNvPr id="4" name="Picture 10" descr="112_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785794"/>
            <a:ext cx="2571768" cy="3125413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3500430" y="1357298"/>
            <a:ext cx="435770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М. В. Ломоносов умер в 1765 году.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Уже при жизни учёного велика была его слава, причём не только в "пределах российских", но и в других стран</a:t>
            </a:r>
            <a:r>
              <a:rPr lang="ru-RU" sz="2400" dirty="0" smtClean="0">
                <a:latin typeface="Monotype Corsiva" pitchFamily="66" charset="0"/>
              </a:rPr>
              <a:t>ах</a:t>
            </a:r>
            <a:r>
              <a:rPr lang="ru-RU" dirty="0" smtClean="0">
                <a:latin typeface="Monotype Corsiva" pitchFamily="66" charset="0"/>
              </a:rPr>
              <a:t>. </a:t>
            </a:r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6" name="Picture 9" descr="113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00694" y="3071810"/>
            <a:ext cx="2735262" cy="3532209"/>
          </a:xfrm>
          <a:prstGeom prst="rect">
            <a:avLst/>
          </a:prstGeom>
          <a:noFill/>
          <a:ln/>
        </p:spPr>
      </p:pic>
      <p:sp>
        <p:nvSpPr>
          <p:cNvPr id="7" name="Прямоугольник 6"/>
          <p:cNvSpPr/>
          <p:nvPr/>
        </p:nvSpPr>
        <p:spPr>
          <a:xfrm rot="10800000" flipV="1">
            <a:off x="214282" y="4181287"/>
            <a:ext cx="4357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Памятник М. В. Ломоносову установленный на его родине П. И. Челищевым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1" y="5643578"/>
            <a:ext cx="2714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  <a:latin typeface="+mj-lt"/>
              </a:rPr>
              <a:t>Памятник Ломоносову в г. Архангельске</a:t>
            </a:r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00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12" descr="pam_lom1_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500042"/>
            <a:ext cx="2714644" cy="3357586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285720" y="414338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CC"/>
                </a:solidFill>
                <a:latin typeface="+mj-lt"/>
              </a:rPr>
              <a:t>Памятник Ломоносову в </a:t>
            </a:r>
          </a:p>
          <a:p>
            <a:r>
              <a:rPr lang="ru-RU" dirty="0" smtClean="0">
                <a:solidFill>
                  <a:srgbClr val="0033CC"/>
                </a:solidFill>
                <a:latin typeface="+mj-lt"/>
              </a:rPr>
              <a:t>г. Архангельске </a:t>
            </a:r>
          </a:p>
          <a:p>
            <a:r>
              <a:rPr lang="ru-RU" dirty="0" smtClean="0">
                <a:solidFill>
                  <a:srgbClr val="0033CC"/>
                </a:solidFill>
                <a:latin typeface="+mj-lt"/>
              </a:rPr>
              <a:t>у ПГУ им М.В.Ломоносова</a:t>
            </a:r>
            <a:endParaRPr lang="ru-RU" dirty="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714488"/>
            <a:ext cx="3000396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643306" y="7143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33CC"/>
                </a:solidFill>
                <a:latin typeface="+mj-lt"/>
              </a:rPr>
              <a:t>Памятник Ломоносову   у</a:t>
            </a:r>
          </a:p>
          <a:p>
            <a:r>
              <a:rPr lang="ru-RU" sz="2000" dirty="0" smtClean="0">
                <a:solidFill>
                  <a:srgbClr val="0033CC"/>
                </a:solidFill>
                <a:latin typeface="+mj-lt"/>
              </a:rPr>
              <a:t> МГУ  им М.В.Ломоносова</a:t>
            </a:r>
            <a:endParaRPr lang="ru-RU" sz="2000" dirty="0">
              <a:solidFill>
                <a:srgbClr val="0033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ru-RU" dirty="0" smtClean="0"/>
              <a:t>Орден  </a:t>
            </a:r>
            <a:r>
              <a:rPr lang="ru-RU" dirty="0" err="1" smtClean="0"/>
              <a:t>ломоносова</a:t>
            </a:r>
            <a:endParaRPr lang="ru-RU" dirty="0"/>
          </a:p>
        </p:txBody>
      </p:sp>
      <p:pic>
        <p:nvPicPr>
          <p:cNvPr id="4" name="Picture 4" descr="Орден Лосоносов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36"/>
            <a:ext cx="4429156" cy="4429156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4357686" y="1428736"/>
            <a:ext cx="421484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+mj-lt"/>
              </a:rPr>
              <a:t>Орденом Ломоносова награждаются граждане за высокие достижения в государственной, производственной, научно- исследовательской, социальной, культурной, общественной и благотворительной деятельности, в области науки, литературы и искусства</a:t>
            </a:r>
            <a:r>
              <a:rPr lang="ru-RU" sz="2800" dirty="0" smtClean="0">
                <a:latin typeface="Monotype Corsiva" pitchFamily="66" charset="0"/>
              </a:rPr>
              <a:t>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ru-RU" dirty="0" smtClean="0"/>
              <a:t>Первые учебники</a:t>
            </a:r>
            <a:endParaRPr lang="ru-RU" dirty="0"/>
          </a:p>
        </p:txBody>
      </p:sp>
      <p:pic>
        <p:nvPicPr>
          <p:cNvPr id="4" name="Picture 9" descr="18_1_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1133008">
            <a:off x="570149" y="1605366"/>
            <a:ext cx="3314720" cy="2750354"/>
          </a:xfrm>
          <a:noFill/>
          <a:ln/>
        </p:spPr>
      </p:pic>
      <p:pic>
        <p:nvPicPr>
          <p:cNvPr id="5" name="Picture 10" descr="18_2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15336">
            <a:off x="378693" y="4221484"/>
            <a:ext cx="2797175" cy="21812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4810" y="1500174"/>
            <a:ext cx="35004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В 11-12 лет Михайло начал учиться грамоте. Его первым учителем был дьячок местной церкви. Он прочитал все, что было под рукой. У соседа нашлись славянская «Грамматика» </a:t>
            </a:r>
            <a:r>
              <a:rPr lang="ru-RU" sz="2400" b="1" dirty="0" err="1" smtClean="0">
                <a:latin typeface="Monotype Corsiva" pitchFamily="66" charset="0"/>
              </a:rPr>
              <a:t>Мелентия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Смотрицкого</a:t>
            </a:r>
            <a:r>
              <a:rPr lang="ru-RU" sz="2400" b="1" dirty="0" smtClean="0">
                <a:latin typeface="Monotype Corsiva" pitchFamily="66" charset="0"/>
              </a:rPr>
              <a:t> и «Арифметика» Леонтия Магницкого. Он их читал с таким усердием, что выучил наизус</a:t>
            </a:r>
            <a:r>
              <a:rPr lang="ru-RU" b="1" dirty="0" smtClean="0">
                <a:latin typeface="Monotype Corsiva" pitchFamily="66" charset="0"/>
              </a:rPr>
              <a:t>ть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/>
            <a:r>
              <a:rPr lang="ru-RU" dirty="0" smtClean="0"/>
              <a:t>Отчаянный шаг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285860"/>
            <a:ext cx="5357850" cy="52749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Но заниматься науками в родительском доме становилось всё труднее. Ещё в девять лет Михайло потерял мать, которую очень любил. При мачехе жить  в отцовском доме стало совсем худо. Ему хотелось продолжать учение, а отец хотел, чтобы Михайло был рыбаком Положение казалось безвыходным, и тогда Михайло решается на отчаянный шаг.</a:t>
            </a:r>
            <a:endParaRPr lang="ru-RU" b="1" dirty="0"/>
          </a:p>
        </p:txBody>
      </p:sp>
      <p:pic>
        <p:nvPicPr>
          <p:cNvPr id="4" name="Содержимое 3" descr="img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1428736"/>
            <a:ext cx="3357618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ru-RU" dirty="0" smtClean="0"/>
              <a:t>Важное  решение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4136492" cy="5274948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latin typeface="Monotype Corsiva" pitchFamily="66" charset="0"/>
              </a:rPr>
              <a:t>Ломоносов решил уйти из родного дома вопреки воле отца, и попросил помощи у соседа, который и раньше привозил ему различные книги. Сосед Фома Иванович Шубный одолжил ему три рубля денег и дал беглецу "</a:t>
            </a:r>
            <a:r>
              <a:rPr lang="ru-RU" sz="3200" dirty="0" err="1" smtClean="0">
                <a:latin typeface="Monotype Corsiva" pitchFamily="66" charset="0"/>
              </a:rPr>
              <a:t>китаечное</a:t>
            </a:r>
            <a:r>
              <a:rPr lang="ru-RU" sz="3200" dirty="0" smtClean="0">
                <a:latin typeface="Monotype Corsiva" pitchFamily="66" charset="0"/>
              </a:rPr>
              <a:t> полукафтанье</a:t>
            </a:r>
            <a:r>
              <a:rPr lang="ru-RU" sz="2800" dirty="0" smtClean="0">
                <a:latin typeface="Monotype Corsiva" pitchFamily="66" charset="0"/>
              </a:rPr>
              <a:t>".</a:t>
            </a:r>
            <a:endParaRPr lang="ru-RU" dirty="0"/>
          </a:p>
        </p:txBody>
      </p:sp>
      <p:pic>
        <p:nvPicPr>
          <p:cNvPr id="4" name="Содержимое 3" descr="img0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6248" y="1285860"/>
            <a:ext cx="4572032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/>
            <a:r>
              <a:rPr lang="ru-RU" dirty="0" smtClean="0"/>
              <a:t> Путь к знаниям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14282" y="1428736"/>
            <a:ext cx="3714776" cy="51698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В одну из декабрьских ночей, прихватив нехитрые пожитки (в первую голову- книги), зашагал Михайло с рыбным обозом в Москву, учиться. Путь растянулся на три морозные недели. Пришлось заложить одолженный полукафтан на пропитание, но с книгами он не расстался.</a:t>
            </a:r>
            <a:br>
              <a:rPr lang="ru-RU" sz="2400" b="1" dirty="0" smtClean="0">
                <a:latin typeface="Monotype Corsiva" pitchFamily="66" charset="0"/>
              </a:rPr>
            </a:br>
            <a:endParaRPr lang="ru-RU" sz="2400" b="1" dirty="0" smtClean="0">
              <a:latin typeface="Monotype Corsiva" pitchFamily="66" charset="0"/>
            </a:endParaRPr>
          </a:p>
          <a:p>
            <a:pPr lvl="2"/>
            <a:endParaRPr lang="ru-RU" sz="1050" dirty="0"/>
          </a:p>
        </p:txBody>
      </p:sp>
      <p:pic>
        <p:nvPicPr>
          <p:cNvPr id="14" name="Picture 11" descr="в москву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1071546"/>
            <a:ext cx="385765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657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Ломоносов в Москве</a:t>
            </a:r>
            <a:endParaRPr lang="ru-RU" dirty="0"/>
          </a:p>
        </p:txBody>
      </p:sp>
      <p:pic>
        <p:nvPicPr>
          <p:cNvPr id="4" name="Содержимое 3" descr="img03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000108"/>
            <a:ext cx="4071966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9124" y="1000108"/>
            <a:ext cx="4286280" cy="5126055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1730 году , скрыв своё крестьянское происхождение и выдав себя за холмогорского дворянина, Ломоносов поступил в Славяно-греко-латинскую академию</a:t>
            </a:r>
            <a:endParaRPr lang="ru-RU" sz="3600" dirty="0"/>
          </a:p>
        </p:txBody>
      </p:sp>
      <p:pic>
        <p:nvPicPr>
          <p:cNvPr id="5" name="Содержимое 3" descr="img0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7554" y="3786190"/>
            <a:ext cx="4071966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5310174" cy="9287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Годы учёбы Ломоносова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500174"/>
            <a:ext cx="3624266" cy="50984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В  течение шести  лет  Ломоносов с усердием  изучал</a:t>
            </a:r>
          </a:p>
          <a:p>
            <a:r>
              <a:rPr lang="ru-RU" sz="2800" b="1" dirty="0" smtClean="0">
                <a:latin typeface="Times New Roman" pitchFamily="18" charset="0"/>
              </a:rPr>
              <a:t>различные науки и дисциплины и стал одним из лучших студентов академии</a:t>
            </a:r>
            <a:endParaRPr lang="ru-RU" dirty="0"/>
          </a:p>
        </p:txBody>
      </p:sp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500461" cy="5070489"/>
          </a:xfrm>
          <a:prstGeom prst="rect">
            <a:avLst/>
          </a:prstGeom>
          <a:noFill/>
        </p:spPr>
      </p:pic>
      <p:pic>
        <p:nvPicPr>
          <p:cNvPr id="5" name="Picture 7" descr="ломоносо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28604"/>
            <a:ext cx="1785918" cy="1785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/>
            <a:r>
              <a:rPr lang="ru-RU" dirty="0" smtClean="0"/>
              <a:t>Лучший из лучших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2714644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В начале 1736 как один из лучших студентов Ломоносов был направлен в университет при Петербургской академии наук Несмотря на тяжёлые условия жизни, любознательный юноша с первых дней прибытия в Академию проявил огромный интерес к наукам</a:t>
            </a: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876"/>
            <a:ext cx="619283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284</TotalTime>
  <Words>1027</Words>
  <Application>Microsoft Office PowerPoint</Application>
  <PresentationFormat>Экран (4:3)</PresentationFormat>
  <Paragraphs>101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Урок литературы в 9 классе </vt:lpstr>
      <vt:lpstr>Детство</vt:lpstr>
      <vt:lpstr>Первые учебники</vt:lpstr>
      <vt:lpstr>Отчаянный шаг</vt:lpstr>
      <vt:lpstr>Важное  решение</vt:lpstr>
      <vt:lpstr> Путь к знаниям</vt:lpstr>
      <vt:lpstr>Ломоносов в Москве</vt:lpstr>
      <vt:lpstr>Годы учёбы Ломоносова</vt:lpstr>
      <vt:lpstr>Лучший из лучших</vt:lpstr>
      <vt:lpstr>Учёба в германии</vt:lpstr>
      <vt:lpstr>Слайд 11</vt:lpstr>
      <vt:lpstr>Московский университет</vt:lpstr>
      <vt:lpstr>Теория трёх стилей</vt:lpstr>
      <vt:lpstr>Высокий стиль</vt:lpstr>
      <vt:lpstr>Средний стиль</vt:lpstr>
      <vt:lpstr>Низкий стиль</vt:lpstr>
      <vt:lpstr>Слайд 17</vt:lpstr>
      <vt:lpstr>Реформа стихосложения</vt:lpstr>
      <vt:lpstr>Слайд 19</vt:lpstr>
      <vt:lpstr>Мужская и женская рифма</vt:lpstr>
      <vt:lpstr>Михаил  Васильевич  Ломоносов</vt:lpstr>
      <vt:lpstr>Великий сын великого народа</vt:lpstr>
      <vt:lpstr>Слово о  ломоносове</vt:lpstr>
      <vt:lpstr>Память народная</vt:lpstr>
      <vt:lpstr>Слайд 25</vt:lpstr>
      <vt:lpstr>Орден  ломоносова</vt:lpstr>
    </vt:vector>
  </TitlesOfParts>
  <Company>МОУ СОШ № 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литературы в 9 классе </dc:title>
  <dc:creator>Гость</dc:creator>
  <cp:lastModifiedBy>TATA</cp:lastModifiedBy>
  <cp:revision>31</cp:revision>
  <dcterms:created xsi:type="dcterms:W3CDTF">2009-12-12T20:12:36Z</dcterms:created>
  <dcterms:modified xsi:type="dcterms:W3CDTF">2010-04-21T22:59:59Z</dcterms:modified>
</cp:coreProperties>
</file>