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3" r:id="rId2"/>
    <p:sldId id="334" r:id="rId3"/>
    <p:sldId id="331" r:id="rId4"/>
    <p:sldId id="267" r:id="rId5"/>
    <p:sldId id="268" r:id="rId6"/>
    <p:sldId id="258" r:id="rId7"/>
    <p:sldId id="259" r:id="rId8"/>
    <p:sldId id="324" r:id="rId9"/>
    <p:sldId id="321" r:id="rId10"/>
    <p:sldId id="313" r:id="rId11"/>
    <p:sldId id="322" r:id="rId12"/>
    <p:sldId id="323" r:id="rId13"/>
    <p:sldId id="294" r:id="rId14"/>
    <p:sldId id="295" r:id="rId15"/>
    <p:sldId id="270" r:id="rId16"/>
    <p:sldId id="260" r:id="rId17"/>
    <p:sldId id="284" r:id="rId18"/>
    <p:sldId id="289" r:id="rId19"/>
    <p:sldId id="273" r:id="rId20"/>
    <p:sldId id="312" r:id="rId21"/>
    <p:sldId id="315" r:id="rId22"/>
    <p:sldId id="297" r:id="rId23"/>
    <p:sldId id="329" r:id="rId24"/>
    <p:sldId id="316" r:id="rId25"/>
    <p:sldId id="317" r:id="rId26"/>
    <p:sldId id="332" r:id="rId27"/>
    <p:sldId id="293" r:id="rId28"/>
    <p:sldId id="298" r:id="rId29"/>
    <p:sldId id="299" r:id="rId30"/>
    <p:sldId id="290" r:id="rId31"/>
    <p:sldId id="318" r:id="rId32"/>
    <p:sldId id="275" r:id="rId33"/>
    <p:sldId id="271" r:id="rId34"/>
    <p:sldId id="319" r:id="rId35"/>
    <p:sldId id="282" r:id="rId36"/>
    <p:sldId id="281" r:id="rId37"/>
    <p:sldId id="280" r:id="rId38"/>
    <p:sldId id="276" r:id="rId39"/>
    <p:sldId id="300" r:id="rId40"/>
    <p:sldId id="320" r:id="rId41"/>
    <p:sldId id="303" r:id="rId42"/>
    <p:sldId id="302" r:id="rId43"/>
    <p:sldId id="309" r:id="rId44"/>
    <p:sldId id="310" r:id="rId45"/>
    <p:sldId id="308" r:id="rId46"/>
    <p:sldId id="305" r:id="rId47"/>
    <p:sldId id="306" r:id="rId48"/>
    <p:sldId id="307" r:id="rId49"/>
    <p:sldId id="272" r:id="rId50"/>
    <p:sldId id="304" r:id="rId51"/>
    <p:sldId id="287" r:id="rId52"/>
    <p:sldId id="279" r:id="rId53"/>
    <p:sldId id="288" r:id="rId54"/>
    <p:sldId id="278" r:id="rId55"/>
    <p:sldId id="285" r:id="rId56"/>
    <p:sldId id="311" r:id="rId5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76668-BC59-4AE2-8602-888E0BF411C7}" type="datetimeFigureOut">
              <a:rPr lang="ru-RU"/>
              <a:pPr>
                <a:defRPr/>
              </a:pPr>
              <a:t>20.04.2010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8673C-728D-4AFD-B772-F892758CB7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06A93-E15F-42C8-AEBC-CF8C74B0118A}" type="datetimeFigureOut">
              <a:rPr lang="ru-RU"/>
              <a:pPr>
                <a:defRPr/>
              </a:pPr>
              <a:t>20.04.2010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1DC24-3BFA-4D5A-8F5F-DCBF27184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053FE-4626-4AF6-BE68-7E01A609EC95}" type="datetimeFigureOut">
              <a:rPr lang="ru-RU"/>
              <a:pPr>
                <a:defRPr/>
              </a:pPr>
              <a:t>20.04.2010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2AA65-9674-409B-94EB-249AAA6A7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3AB5B-362C-4DDE-BED9-A4BE74DABF6E}" type="datetimeFigureOut">
              <a:rPr lang="ru-RU"/>
              <a:pPr>
                <a:defRPr/>
              </a:pPr>
              <a:t>20.04.2010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2D62C-0CD7-4742-B68C-6A5A3525C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77D54-AD60-4718-8420-E72F42BAD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F8DA8-AF58-4FAA-B87E-482E080B7A60}" type="datetimeFigureOut">
              <a:rPr lang="ru-RU"/>
              <a:pPr>
                <a:defRPr/>
              </a:pPr>
              <a:t>20.04.2010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34F20-6AB8-4178-A149-E116C3C15193}" type="datetimeFigureOut">
              <a:rPr lang="ru-RU"/>
              <a:pPr>
                <a:defRPr/>
              </a:pPr>
              <a:t>20.04.2010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EF407-D2D5-46D6-B538-B7FACA9AD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EC1C7-31EA-438A-8A7C-DFF2728F1CC0}" type="datetimeFigureOut">
              <a:rPr lang="ru-RU"/>
              <a:pPr>
                <a:defRPr/>
              </a:pPr>
              <a:t>20.04.2010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84BC3-1FE8-4B9B-8274-8DE8D805E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FAD7B-E777-4C3C-941A-958A65DB6EA5}" type="datetimeFigureOut">
              <a:rPr lang="ru-RU"/>
              <a:pPr>
                <a:defRPr/>
              </a:pPr>
              <a:t>20.04.2010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E5AFB-2B21-46B4-9D22-A1C58DBD3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5B869-89A6-4F06-9BE8-D82F1E6D7279}" type="datetimeFigureOut">
              <a:rPr lang="ru-RU"/>
              <a:pPr>
                <a:defRPr/>
              </a:pPr>
              <a:t>20.04.2010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4DE8B-E196-4D3B-B0BB-853BD3EFF1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761DD-989D-43C1-B05B-BD5DBC7F435C}" type="datetimeFigureOut">
              <a:rPr lang="ru-RU"/>
              <a:pPr>
                <a:defRPr/>
              </a:pPr>
              <a:t>20.04.2010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8C7EA-D377-4481-AEF8-03D3F23FE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745C953-FB69-4837-B513-37FCA9BC1035}" type="datetimeFigureOut">
              <a:rPr lang="ru-RU"/>
              <a:pPr>
                <a:defRPr/>
              </a:pPr>
              <a:t>20.04.2010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A6C8CF4-8BE7-4112-B4F3-DC3BBF763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69" r:id="rId3"/>
    <p:sldLayoutId id="2147483672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g-fotki.yandex.ru/get/2712/sasas15.2/0_4ef43_685e560b_XL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aber.ac.uk/~glawww/images/antarctic/transantarctic_mountains.jpg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treehugger.com/antarctica-sea-level-rise.jpg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banana.by/uploads/posts/2009-03/1236593198_1236289999_2541599.jpg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risk.ru/i/post/27/27726_full.jpg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re.foto.radikal.ru/0707/d9/60e1be43e396.jpg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g1.globo.com/Noticias/Ciencia/foto/0,,20446857-FMM,00.jpg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raznyestrany.com/images/rastitelnost_antarktidy.jpg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img1.liveinternet.ru/images/attach/b/3/25/945/25945798_1333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hyperlink" Target="http://discussiya.com/wp-content/uploads/2008/01/antarctica_volcano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risk.ru/i/post/27/27728_full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raznyestrany.com/images/rastitelnost_antarktidy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g1.globo.com/Noticias/Ciencia/foto/0,,20446857-FMM,00.jpg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risk.ru/i/post/27/27735_full.jpg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8.jpeg"/><Relationship Id="rId2" Type="http://schemas.openxmlformats.org/officeDocument/2006/relationships/hyperlink" Target="http://www.risk.ru/i/post/27/27727_full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hyperlink" Target="http://www.risk.ru/i/post/27/27728_full.jp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hyperlink" Target="http://www.risk.ru/i/post/27/27729_full.jpg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raznyestrany.com/images/pomornik.jp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://mycityua.com/upload/import/2009/03/25/388934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http://forateam.ru/uploads/posts/2009-01/1231657994_antarctic_ice_07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jpeg"/><Relationship Id="rId4" Type="http://schemas.openxmlformats.org/officeDocument/2006/relationships/hyperlink" Target="http://forateam.ru/uploads/posts/2009-01/1231658021_antarctic_ice_09.jpg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www.pravda.ru/photo/album/11536/1/" TargetMode="Externa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://forateam.ru/uploads/posts/2009-01/1231658024_antarctic_ice_13.jpg" TargetMode="Externa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://s40.radikal.ru/i089/0907/95/7aa11fd913e6.jpg" TargetMode="Externa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://www.pravda.ru/photo/album/11536/2/" TargetMode="Externa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http://www.pravda.ru/photo/album/11536/4/" TargetMode="Externa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hyperlink" Target="http://www.pravda.ru/photo/album/11536/5/" TargetMode="Externa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http://www.pravda.ru/photo/album/11536/6/" TargetMode="Externa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hyperlink" Target="http://www.risk.ru/i/post/27/27730_full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jpeg"/><Relationship Id="rId5" Type="http://schemas.openxmlformats.org/officeDocument/2006/relationships/hyperlink" Target="http://www.risk.ru/i/post/27/27736_full.jpg" TargetMode="External"/><Relationship Id="rId4" Type="http://schemas.openxmlformats.org/officeDocument/2006/relationships/image" Target="../media/image7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jpeg"/><Relationship Id="rId5" Type="http://schemas.openxmlformats.org/officeDocument/2006/relationships/hyperlink" Target="http://www.risk.ru/i/post/27/27739_full.jpg" TargetMode="External"/><Relationship Id="rId4" Type="http://schemas.openxmlformats.org/officeDocument/2006/relationships/image" Target="../media/image7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hyperlink" Target="http://www.risk.ru/i/post/27/27732_full.jpg" TargetMode="Externa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hyperlink" Target="http://www.risk.ru/i/post/27/27722_full.jpg" TargetMode="Externa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photoshare.ru/data/1/1962/1/2pvu7b-wao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hyperlink" Target="http://ax-sport.com.ua/news/data/upimages/antarktida2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00113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mtClean="0">
                <a:ln>
                  <a:noFill/>
                </a:ln>
                <a:effectLst/>
              </a:rPr>
              <a:t>Загадки Антарктиды</a:t>
            </a:r>
          </a:p>
        </p:txBody>
      </p:sp>
      <p:pic>
        <p:nvPicPr>
          <p:cNvPr id="12290" name="Picture 4" descr="antarctica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052513"/>
            <a:ext cx="6784975" cy="5481637"/>
          </a:xfr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/>
          </p:nvPr>
        </p:nvSpPr>
        <p:spPr bwMode="auto">
          <a:xfrm>
            <a:off x="323850" y="152400"/>
            <a:ext cx="8362950" cy="1189038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000" b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Ледяные горы в океане незабываемо красивая и  величественная картина. Они имеют самые  причудливые формы и удивительно окрашены.</a:t>
            </a:r>
          </a:p>
        </p:txBody>
      </p:sp>
      <p:pic>
        <p:nvPicPr>
          <p:cNvPr id="21506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404938"/>
            <a:ext cx="8207375" cy="545306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60350"/>
            <a:ext cx="8532813" cy="619601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/>
          </p:nvPr>
        </p:nvSpPr>
        <p:spPr bwMode="auto">
          <a:xfrm>
            <a:off x="457200" y="476250"/>
            <a:ext cx="8229600" cy="649288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400" b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Здесь любят отдыхать морские обитатели: тюлени, пингвины</a:t>
            </a:r>
          </a:p>
        </p:txBody>
      </p:sp>
      <p:pic>
        <p:nvPicPr>
          <p:cNvPr id="2355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193800"/>
            <a:ext cx="7127875" cy="53467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Картинка 17 из 161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2150"/>
            <a:ext cx="8804275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Картинка 20 из 161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428625"/>
            <a:ext cx="8786813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7" descr="Картинка 15 из 290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0813" y="714375"/>
            <a:ext cx="8680450" cy="57864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53975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3800" smtClean="0">
                <a:ln>
                  <a:noFill/>
                </a:ln>
                <a:effectLst/>
              </a:rPr>
              <a:t>Царство льда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9" descr="Картинка 24 из 290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404813"/>
            <a:ext cx="8491538" cy="565943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27726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8775" y="549275"/>
            <a:ext cx="8785225" cy="58801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В Антарктиде содержит почти 80% пресной воды всей Земли: уровень моря повысился бы больше чем на 50 метров, если бы Антарктида оттаяла полностью .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5" descr="Картинка 119 из 14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500188"/>
            <a:ext cx="6858000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smtClean="0">
                <a:latin typeface="Times New Roman" pitchFamily="18" charset="0"/>
              </a:rPr>
              <a:t>Полярный закат. Шатёр облаков, нависающий над Морем Космонавтов, резко обрывается над территорией Антарктиды</a:t>
            </a:r>
          </a:p>
        </p:txBody>
      </p:sp>
      <p:pic>
        <p:nvPicPr>
          <p:cNvPr id="30722" name="Picture 5" descr="sid_krest_torvaldsona_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484313"/>
            <a:ext cx="6983412" cy="522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Grp="1"/>
          </p:cNvSpPr>
          <p:nvPr>
            <p:ph type="body" idx="1"/>
          </p:nvPr>
        </p:nvSpPr>
        <p:spPr>
          <a:xfrm>
            <a:off x="539750" y="333375"/>
            <a:ext cx="8229600" cy="56165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800" b="1" smtClean="0"/>
              <a:t>		</a:t>
            </a:r>
            <a:r>
              <a:rPr lang="ru-RU" sz="2800" b="1" smtClean="0"/>
              <a:t>Площадь Антарктики (Антарктиды) (включая острова и шельфовые ледники)</a:t>
            </a:r>
            <a:r>
              <a:rPr lang="ru-RU" sz="2800" smtClean="0"/>
              <a:t> - 13177000 км²</a:t>
            </a:r>
            <a:br>
              <a:rPr lang="ru-RU" sz="2800" smtClean="0"/>
            </a:br>
            <a:r>
              <a:rPr lang="ru-RU" sz="2800" b="1" smtClean="0"/>
              <a:t>Площадь островов Антарктики (Антарктиды)</a:t>
            </a:r>
            <a:r>
              <a:rPr lang="ru-RU" sz="2800" smtClean="0"/>
              <a:t> - 90000 км²</a:t>
            </a:r>
            <a:br>
              <a:rPr lang="ru-RU" sz="2800" smtClean="0"/>
            </a:br>
            <a:r>
              <a:rPr lang="ru-RU" sz="2800" b="1" smtClean="0"/>
              <a:t>Площадь шельфовых ледников Антарктики (Антарктиды)</a:t>
            </a:r>
            <a:r>
              <a:rPr lang="ru-RU" sz="2800" smtClean="0"/>
              <a:t> - 930000 км²</a:t>
            </a:r>
            <a:br>
              <a:rPr lang="ru-RU" sz="2800" smtClean="0"/>
            </a:br>
            <a:r>
              <a:rPr lang="ru-RU" sz="2800" b="1" smtClean="0"/>
              <a:t>Средняя высота поверхности ледникового покрова над уровнем моря</a:t>
            </a:r>
            <a:r>
              <a:rPr lang="ru-RU" sz="2800" smtClean="0"/>
              <a:t> - 2040 м</a:t>
            </a:r>
            <a:br>
              <a:rPr lang="ru-RU" sz="2800" smtClean="0"/>
            </a:br>
            <a:r>
              <a:rPr lang="ru-RU" sz="2800" b="1" smtClean="0"/>
              <a:t>Средняя толщина ледникового покрова</a:t>
            </a:r>
            <a:r>
              <a:rPr lang="ru-RU" sz="2800" smtClean="0"/>
              <a:t> - 1720 м</a:t>
            </a:r>
            <a:br>
              <a:rPr lang="ru-RU" sz="2800" smtClean="0"/>
            </a:br>
            <a:r>
              <a:rPr lang="ru-RU" sz="2800" b="1" smtClean="0"/>
              <a:t>Наибольшая высота над уровнем моря (массив Винсон)</a:t>
            </a:r>
            <a:r>
              <a:rPr lang="ru-RU" sz="2800" smtClean="0"/>
              <a:t> - 5140 м</a:t>
            </a:r>
            <a:br>
              <a:rPr lang="ru-RU" sz="2800" smtClean="0"/>
            </a:br>
            <a:r>
              <a:rPr lang="ru-RU" sz="2800" b="1" smtClean="0"/>
              <a:t>Самая северная точка материка (Антарктический полуостров)</a:t>
            </a:r>
            <a:r>
              <a:rPr lang="ru-RU" sz="2800" smtClean="0"/>
              <a:t> - 63°14′ ю.ш. 57°11′ з.д.</a:t>
            </a:r>
          </a:p>
          <a:p>
            <a:endParaRPr lang="ru-RU" sz="2800" smtClean="0"/>
          </a:p>
          <a:p>
            <a:endParaRPr lang="ru-RU" sz="280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612775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3200" b="1" smtClean="0">
                <a:ln>
                  <a:noFill/>
                </a:ln>
                <a:effectLst/>
                <a:latin typeface="Times New Roman" pitchFamily="18" charset="0"/>
              </a:rPr>
              <a:t>Полярная ночь, суровая зима</a:t>
            </a:r>
          </a:p>
        </p:txBody>
      </p:sp>
      <p:pic>
        <p:nvPicPr>
          <p:cNvPr id="31746" name="Picture 4" descr="1896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765175"/>
            <a:ext cx="7920037" cy="594042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53975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3800" b="1" smtClean="0">
                <a:ln>
                  <a:noFill/>
                </a:ln>
                <a:effectLst/>
              </a:rPr>
              <a:t>Южное</a:t>
            </a:r>
            <a:r>
              <a:rPr lang="ru-RU" sz="3800" smtClean="0">
                <a:ln>
                  <a:noFill/>
                </a:ln>
                <a:effectLst/>
              </a:rPr>
              <a:t> полярное сияние</a:t>
            </a:r>
          </a:p>
        </p:txBody>
      </p:sp>
      <p:pic>
        <p:nvPicPr>
          <p:cNvPr id="32770" name="Picture 5" descr="http://content.foto.mail.ru/bk/waz56/2487/i-2557.jpg">
            <a:hlinkClick r:id="rId2" tooltip="Следующее фото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692150"/>
            <a:ext cx="8280400" cy="58039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 descr="http://content.foto.mail.ru/bk/waz56/2487/i-2558.jpg">
            <a:hlinkClick r:id="rId2" tooltip="Следующее фото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950913"/>
            <a:ext cx="8174037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/>
          </p:nvPr>
        </p:nvSpPr>
        <p:spPr bwMode="auto">
          <a:xfrm>
            <a:off x="468313" y="152400"/>
            <a:ext cx="4175125" cy="21971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>
                <a:ln>
                  <a:noFill/>
                </a:ln>
                <a:effectLst/>
              </a:rPr>
              <a:t>Рельеф Антарктиды</a:t>
            </a:r>
          </a:p>
        </p:txBody>
      </p:sp>
      <p:pic>
        <p:nvPicPr>
          <p:cNvPr id="34818" name="Picture 4" descr="img011"/>
          <p:cNvPicPr>
            <a:picLocks noChangeAspect="1" noChangeArrowheads="1"/>
          </p:cNvPicPr>
          <p:nvPr/>
        </p:nvPicPr>
        <p:blipFill>
          <a:blip r:embed="rId2"/>
          <a:srcRect l="43175" t="41068" r="7104" b="15820"/>
          <a:stretch>
            <a:fillRect/>
          </a:stretch>
        </p:blipFill>
        <p:spPr bwMode="auto">
          <a:xfrm>
            <a:off x="5219700" y="0"/>
            <a:ext cx="374967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4" descr="а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644900"/>
            <a:ext cx="8748712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/>
          </p:nvPr>
        </p:nvSpPr>
        <p:spPr bwMode="auto">
          <a:xfrm>
            <a:off x="5508625" y="0"/>
            <a:ext cx="3635375" cy="2924175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3200" b="1" smtClean="0">
                <a:ln>
                  <a:noFill/>
                </a:ln>
                <a:effectLst/>
                <a:latin typeface="Times New Roman" pitchFamily="18" charset="0"/>
              </a:rPr>
              <a:t>Антарктида кажется проморожена вся насквозь. Однако её согревают пять вулканов.</a:t>
            </a:r>
          </a:p>
        </p:txBody>
      </p:sp>
      <p:pic>
        <p:nvPicPr>
          <p:cNvPr id="35842" name="Picture 5" descr="Картинка 14 из 140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60350"/>
            <a:ext cx="5327650" cy="3543300"/>
          </a:xfrm>
        </p:spPr>
      </p:pic>
      <p:pic>
        <p:nvPicPr>
          <p:cNvPr id="35843" name="Picture 9" descr="Картинка 32 из 14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2924175"/>
            <a:ext cx="468153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/>
          </p:nvPr>
        </p:nvSpPr>
        <p:spPr bwMode="auto">
          <a:xfrm>
            <a:off x="250825" y="333375"/>
            <a:ext cx="8893175" cy="1223963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200" smtClean="0">
                <a:ln>
                  <a:noFill/>
                </a:ln>
                <a:effectLst/>
              </a:rPr>
              <a:t/>
            </a:r>
            <a:br>
              <a:rPr lang="ru-RU" sz="3200" smtClean="0">
                <a:ln>
                  <a:noFill/>
                </a:ln>
                <a:effectLst/>
              </a:rPr>
            </a:br>
            <a:r>
              <a:rPr lang="ru-RU" sz="2800" b="1" smtClean="0">
                <a:ln>
                  <a:noFill/>
                </a:ln>
                <a:effectLst/>
                <a:latin typeface="Times New Roman" pitchFamily="18" charset="0"/>
              </a:rPr>
              <a:t>Погода в Антарктиде бывает двух видов: плохая и очень плохая. Самая низкая температура: – 89,3была зарегистрирована  на станции «Восток».</a:t>
            </a:r>
          </a:p>
        </p:txBody>
      </p:sp>
      <p:pic>
        <p:nvPicPr>
          <p:cNvPr id="36866" name="Picture 2" descr="http://content.foto.mail.ru/bk/waz56/2487/i-2591.jpg">
            <a:hlinkClick r:id="rId2" tooltip="Следующее фото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24075" y="1700213"/>
            <a:ext cx="6237288" cy="4678362"/>
          </a:xfrm>
        </p:spPr>
      </p:pic>
      <p:pic>
        <p:nvPicPr>
          <p:cNvPr id="36867" name="Picture 4" descr="d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844675"/>
            <a:ext cx="1357312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mtClean="0">
                <a:ln>
                  <a:noFill/>
                </a:ln>
                <a:effectLst/>
              </a:rPr>
              <a:t>Температурный режим</a:t>
            </a:r>
          </a:p>
        </p:txBody>
      </p:sp>
      <p:pic>
        <p:nvPicPr>
          <p:cNvPr id="37890" name="Picture 4" descr="img011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r="-867" b="57291"/>
          <a:stretch>
            <a:fillRect/>
          </a:stretch>
        </p:blipFill>
        <p:spPr>
          <a:xfrm>
            <a:off x="323850" y="1447800"/>
            <a:ext cx="8569325" cy="493395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5" descr="img011"/>
          <p:cNvPicPr>
            <a:picLocks noChangeAspect="1" noChangeArrowheads="1"/>
          </p:cNvPicPr>
          <p:nvPr/>
        </p:nvPicPr>
        <p:blipFill>
          <a:blip r:embed="rId2"/>
          <a:srcRect t="41383" r="49135" b="16193"/>
          <a:stretch>
            <a:fillRect/>
          </a:stretch>
        </p:blipFill>
        <p:spPr bwMode="auto">
          <a:xfrm>
            <a:off x="1763713" y="836613"/>
            <a:ext cx="4841875" cy="463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5" descr="Картинка 21 из 89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60575"/>
            <a:ext cx="537368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Прямоугольник 4"/>
          <p:cNvSpPr>
            <a:spLocks noChangeArrowheads="1"/>
          </p:cNvSpPr>
          <p:nvPr/>
        </p:nvSpPr>
        <p:spPr bwMode="auto">
          <a:xfrm>
            <a:off x="0" y="0"/>
            <a:ext cx="914400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Растительный мир Антарктиды очень беден. Только на скалах «оазисов» можно увидеть лишайники и небольшие «островки» мхов.</a:t>
            </a:r>
          </a:p>
        </p:txBody>
      </p:sp>
      <p:pic>
        <p:nvPicPr>
          <p:cNvPr id="39939" name="Picture 5" descr="a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8813" y="1773238"/>
            <a:ext cx="3405187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Картинка 45 из 89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071563"/>
            <a:ext cx="771525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0" y="4763"/>
            <a:ext cx="89296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Антарктиде обнаружены загадочные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 древние микроорганизмы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75565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b="1" smtClean="0">
                <a:ln>
                  <a:noFill/>
                </a:ln>
                <a:effectLst/>
              </a:rPr>
              <a:t>Антарктические ледники</a:t>
            </a:r>
          </a:p>
        </p:txBody>
      </p:sp>
      <p:pic>
        <p:nvPicPr>
          <p:cNvPr id="14338" name="Picture 4" descr="an02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052513"/>
            <a:ext cx="8675687" cy="4919662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5" descr="281bbceee05194f3979ca9759fa2a756_71a1b20bedc62212202cbcc7f1c4246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765175"/>
            <a:ext cx="7991475" cy="591661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612775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3800" smtClean="0">
                <a:ln>
                  <a:noFill/>
                </a:ln>
                <a:effectLst/>
              </a:rPr>
              <a:t>Льды надёжно оберегают материк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612775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3800" smtClean="0">
                <a:ln>
                  <a:noFill/>
                </a:ln>
                <a:effectLst/>
              </a:rPr>
              <a:t>Российская станция « Мирный»</a:t>
            </a:r>
          </a:p>
        </p:txBody>
      </p:sp>
      <p:pic>
        <p:nvPicPr>
          <p:cNvPr id="43010" name="Picture 4" descr="peskov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862013"/>
            <a:ext cx="7993062" cy="5995987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565469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Казалось бы, ну какие загадки и тайны можно обнаружить на необитаемом континенте, где свыше 99% территории покрыто слоем льда толщиной до четырех километров, средняя температура даже летних месяцев колеблется от -30 до -50 °С, растительность практически отсутствует, а животный мир представлен лишь живущими на побережье пингвинами и ластоногими?</a:t>
            </a:r>
            <a:br>
              <a:rPr lang="ru-RU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 Однако... </a:t>
            </a:r>
            <a:r>
              <a:rPr lang="ru-RU" smtClean="0"/>
              <a:t/>
            </a:r>
            <a:br>
              <a:rPr lang="ru-RU" smtClean="0"/>
            </a:br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 descr="clip_image004_000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455738"/>
            <a:ext cx="8137525" cy="4689475"/>
          </a:xfrm>
        </p:spPr>
      </p:pic>
      <p:pic>
        <p:nvPicPr>
          <p:cNvPr id="70658" name="Rectangle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8613" y="146050"/>
            <a:ext cx="8364537" cy="12319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3800" smtClean="0">
                <a:ln>
                  <a:noFill/>
                </a:ln>
                <a:effectLst/>
              </a:rPr>
              <a:t>Остров Ардли, здесь проживает больше всего пингвинов</a:t>
            </a:r>
          </a:p>
        </p:txBody>
      </p:sp>
      <p:pic>
        <p:nvPicPr>
          <p:cNvPr id="46082" name="Picture 4" descr="27735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27088" y="1341438"/>
            <a:ext cx="7920037" cy="5300662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peskov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357188"/>
            <a:ext cx="8359775" cy="5572125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8" descr="peskov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38813" y="1773238"/>
            <a:ext cx="3405187" cy="3811587"/>
          </a:xfrm>
        </p:spPr>
      </p:pic>
      <p:pic>
        <p:nvPicPr>
          <p:cNvPr id="48130" name="Picture 5" descr="35086191_1226378509_800pxA_majestic_line_of_Emperor_penguins_Antarc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681413"/>
            <a:ext cx="4857750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7" descr="peskov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188913"/>
            <a:ext cx="4968875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4" descr="27727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859338" y="3933825"/>
            <a:ext cx="4033837" cy="2700338"/>
          </a:xfrm>
        </p:spPr>
      </p:pic>
      <p:pic>
        <p:nvPicPr>
          <p:cNvPr id="49154" name="Picture 5" descr="2772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4254500"/>
            <a:ext cx="3889375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6" descr="e74d1eeee838790090f26b2b26a_prev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404813"/>
            <a:ext cx="4824412" cy="361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7" descr="pingvi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3" y="530225"/>
            <a:ext cx="4392612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4" descr="peskov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03575" y="1916113"/>
            <a:ext cx="5702300" cy="4572000"/>
          </a:xfrm>
        </p:spPr>
      </p:pic>
      <p:pic>
        <p:nvPicPr>
          <p:cNvPr id="64514" name="Rectangle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48063" y="268288"/>
            <a:ext cx="5145087" cy="1158875"/>
          </a:xfrm>
        </p:spPr>
      </p:pic>
      <p:pic>
        <p:nvPicPr>
          <p:cNvPr id="50179" name="Picture 4" descr="27729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214313"/>
            <a:ext cx="302895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Картинка 24 из 7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571500"/>
            <a:ext cx="8545513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2627313" cy="32258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1800" smtClean="0">
                <a:ln>
                  <a:noFill/>
                </a:ln>
                <a:effectLst/>
              </a:rPr>
              <a:t>Я могу на себя взять достаточную смелость, чтобы сказать, что ни один человек никогда не решится на большее, чем сделал я, и что земли, которые находятся на юге, никогда не будут исследованы</a:t>
            </a:r>
            <a:r>
              <a:rPr sz="1800" smtClean="0">
                <a:ln>
                  <a:noFill/>
                </a:ln>
                <a:effectLst/>
              </a:rPr>
              <a:t>/</a:t>
            </a:r>
            <a:endParaRPr lang="ru-RU" sz="1800" smtClean="0">
              <a:ln>
                <a:noFill/>
              </a:ln>
              <a:effectLst/>
            </a:endParaRPr>
          </a:p>
        </p:txBody>
      </p:sp>
      <p:pic>
        <p:nvPicPr>
          <p:cNvPr id="15362" name="Picture 4" descr="ф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3571875"/>
            <a:ext cx="2247900" cy="2928938"/>
          </a:xfrm>
        </p:spPr>
      </p:pic>
      <p:pic>
        <p:nvPicPr>
          <p:cNvPr id="15363" name="Picture 4" descr="ф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555875" y="260350"/>
            <a:ext cx="6267450" cy="5737225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title"/>
          </p:nvPr>
        </p:nvSpPr>
        <p:spPr bwMode="auto">
          <a:xfrm>
            <a:off x="2124075" y="152400"/>
            <a:ext cx="6696075" cy="612775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2000" smtClean="0">
                <a:ln>
                  <a:noFill/>
                </a:ln>
                <a:effectLst/>
              </a:rPr>
              <a:t>Воды Антарктики -колыбель жизни</a:t>
            </a:r>
          </a:p>
        </p:txBody>
      </p:sp>
      <p:pic>
        <p:nvPicPr>
          <p:cNvPr id="52226" name="Picture 2" descr="Картинка 1 из 490">
            <a:hlinkClick r:id="rId2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836613"/>
            <a:ext cx="3671888" cy="2865437"/>
          </a:xfrm>
        </p:spPr>
      </p:pic>
      <p:pic>
        <p:nvPicPr>
          <p:cNvPr id="52227" name="Picture 10" descr="ceratoserolis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3917950"/>
            <a:ext cx="3887787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8" descr="cspeciosa_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836613"/>
            <a:ext cx="36703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12" descr="cylindrarcturus_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2363" y="3789363"/>
            <a:ext cx="381793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6" descr="Жизнь под льдами Антарктики в фотографиях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068638"/>
            <a:ext cx="5189538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4" descr="Жизнь под льдами Антарктики в фотографиях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5" y="404813"/>
            <a:ext cx="5000625" cy="33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8" descr="Путешествие в преисподнюю антарктических глубин у экстремального фотографа Норберта Ву растянулось на целых 12 лет… Именно в леденящих водах Антарктики по кусочкам он собирал свою уникальную коллекцию. Фото: telegraph.co.uk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836613"/>
            <a:ext cx="8208962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3"/>
          <p:cNvSpPr>
            <a:spLocks noGrp="1"/>
          </p:cNvSpPr>
          <p:nvPr>
            <p:ph type="ctrTitle" idx="4294967295"/>
          </p:nvPr>
        </p:nvSpPr>
        <p:spPr bwMode="auto">
          <a:xfrm>
            <a:off x="685800" y="404813"/>
            <a:ext cx="7772400" cy="503237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3800" smtClean="0">
                <a:ln>
                  <a:noFill/>
                </a:ln>
                <a:effectLst/>
              </a:rPr>
              <a:t>Гигантские медузы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Жизнь под льдами Антарктики в фотографиях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571500"/>
            <a:ext cx="865981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00113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mtClean="0">
                <a:ln>
                  <a:noFill/>
                </a:ln>
                <a:effectLst/>
              </a:rPr>
              <a:t>Касатки</a:t>
            </a:r>
          </a:p>
        </p:txBody>
      </p:sp>
      <p:pic>
        <p:nvPicPr>
          <p:cNvPr id="56322" name="Picture 4" descr="Картинка 14 из 8235">
            <a:hlinkClick r:id="rId2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00113" y="1052513"/>
            <a:ext cx="7416800" cy="5451475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0" descr="Морской котик настроен явно не дружелюбно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000125"/>
            <a:ext cx="8340725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Императорские пингвины напоминают в воде ракеты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071563"/>
            <a:ext cx="803751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Чарующая жизнь антарктических глубин становится ближе и понятней, когда мы смотрим на эти снимки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28625"/>
            <a:ext cx="8304213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Замороженные подводные водопады. Пресная вода, капает с ледников, замерзает в  морской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088" y="785813"/>
            <a:ext cx="81946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Трехметровый морской леопард схватил пингвина в темных водах Южного океана </a:t>
            </a:r>
          </a:p>
        </p:txBody>
      </p:sp>
      <p:pic>
        <p:nvPicPr>
          <p:cNvPr id="61442" name="Picture 5" descr="1(597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412875"/>
            <a:ext cx="80645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ф1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4" descr="http://i.telegraph.co.uk/telegraph/multimedia/archive/01520/leopard-seal-3-uwg_1520164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85875"/>
            <a:ext cx="8143875" cy="525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Прямоугольник 3"/>
          <p:cNvSpPr>
            <a:spLocks noChangeArrowheads="1"/>
          </p:cNvSpPr>
          <p:nvPr/>
        </p:nvSpPr>
        <p:spPr bwMode="auto">
          <a:xfrm>
            <a:off x="214313" y="0"/>
            <a:ext cx="8643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Больше 3,5 метра в длину морской леопард охотится на пингвина Леопард хватает несчастного пингвина зубами, длина которых около 5 см.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4" descr="ф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04813"/>
            <a:ext cx="8897938" cy="5962650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4" descr="27730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2133600"/>
            <a:ext cx="4608513" cy="3084513"/>
          </a:xfrm>
        </p:spPr>
      </p:pic>
      <p:pic>
        <p:nvPicPr>
          <p:cNvPr id="59394" name="Rectangle 2"/>
          <p:cNvPicPr>
            <a:picLocks noGrp="1" noChangeArrowheads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28613" y="268288"/>
            <a:ext cx="4895850" cy="1438275"/>
          </a:xfrm>
        </p:spPr>
      </p:pic>
      <p:pic>
        <p:nvPicPr>
          <p:cNvPr id="64515" name="Picture 5" descr="27736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3800" y="692150"/>
            <a:ext cx="385445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28588" y="-6350"/>
            <a:ext cx="4919663" cy="2657475"/>
          </a:xfrm>
        </p:spPr>
      </p:pic>
      <p:pic>
        <p:nvPicPr>
          <p:cNvPr id="65538" name="Picture 4" descr="ф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36838"/>
            <a:ext cx="4157663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4" descr="ф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85750"/>
            <a:ext cx="414337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 descr="27739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3" y="3643313"/>
            <a:ext cx="47625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4" descr="2773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97000" y="1606550"/>
            <a:ext cx="6350000" cy="4406900"/>
          </a:xfrm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smtClean="0">
                <a:latin typeface="Times New Roman" pitchFamily="18" charset="0"/>
              </a:rPr>
              <a:t>Самый южный православный храм, часовня Святой Троицы.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4" descr="2772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908050"/>
            <a:ext cx="8424863" cy="5638800"/>
          </a:xfrm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75565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mtClean="0">
                <a:ln>
                  <a:noFill/>
                </a:ln>
                <a:effectLst/>
              </a:rPr>
              <a:t>Все дороги ведут на север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4" descr="geogr3materik17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78075" y="0"/>
            <a:ext cx="4897438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7" descr="aaec9a79d2e224ba105a28f6f46a4e76_74b49fd95f33594c84bb161c265f176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57625" y="285750"/>
            <a:ext cx="4903788" cy="3643313"/>
          </a:xfrm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3333750" cy="2022475"/>
          </a:xfrm>
        </p:spPr>
      </p:pic>
      <p:pic>
        <p:nvPicPr>
          <p:cNvPr id="17411" name="Picture 11" descr="6da72275e5cceab8c48ff26789ad34c6_1e8f874b94d871942ae3cbcd0692f16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3286125"/>
            <a:ext cx="4941887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Картинка 4 из 290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" y="1643063"/>
            <a:ext cx="2928938" cy="44497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smtClean="0">
                <a:latin typeface="Times New Roman" pitchFamily="18" charset="0"/>
              </a:rPr>
              <a:t>Самый большой айсберг в мире был по размеру больше Бельгии. Обнаруженный в Антарктиде в 1956 году, он занимал площадь 31 000 км. кв.</a:t>
            </a:r>
            <a:endParaRPr lang="ru-RU" sz="2800" b="1"/>
          </a:p>
        </p:txBody>
      </p:sp>
      <p:pic>
        <p:nvPicPr>
          <p:cNvPr id="18435" name="Picture 2" descr="Картинка 8 из 161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8" y="2143125"/>
            <a:ext cx="47625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684213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3800" smtClean="0">
                <a:ln>
                  <a:noFill/>
                </a:ln>
                <a:effectLst/>
              </a:rPr>
              <a:t>Рождение айсбергов.</a:t>
            </a:r>
          </a:p>
        </p:txBody>
      </p:sp>
      <p:pic>
        <p:nvPicPr>
          <p:cNvPr id="1945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908050"/>
            <a:ext cx="7777163" cy="51752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476250"/>
            <a:ext cx="7967662" cy="597535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155</TotalTime>
  <Words>228</Words>
  <Application>Microsoft Office PowerPoint</Application>
  <PresentationFormat>Экран (4:3)</PresentationFormat>
  <Paragraphs>26</Paragraphs>
  <Slides>56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56</vt:i4>
      </vt:variant>
    </vt:vector>
  </HeadingPairs>
  <TitlesOfParts>
    <vt:vector size="64" baseType="lpstr">
      <vt:lpstr>Arial</vt:lpstr>
      <vt:lpstr>Constantia</vt:lpstr>
      <vt:lpstr>Wingdings 2</vt:lpstr>
      <vt:lpstr>Calibri</vt:lpstr>
      <vt:lpstr>Times New Roman</vt:lpstr>
      <vt:lpstr>Бумажная</vt:lpstr>
      <vt:lpstr>Бумажная</vt:lpstr>
      <vt:lpstr>Бумажная</vt:lpstr>
      <vt:lpstr>Загадки Антарктиды</vt:lpstr>
      <vt:lpstr>Слайд 2</vt:lpstr>
      <vt:lpstr>Антарктические ледники</vt:lpstr>
      <vt:lpstr>Я могу на себя взять достаточную смелость, чтобы сказать, что ни один человек никогда не решится на большее, чем сделал я, и что земли, которые находятся на юге, никогда не будут исследованы/</vt:lpstr>
      <vt:lpstr>Слайд 5</vt:lpstr>
      <vt:lpstr>Слайд 6</vt:lpstr>
      <vt:lpstr>Слайд 7</vt:lpstr>
      <vt:lpstr>Рождение айсбергов.</vt:lpstr>
      <vt:lpstr>Слайд 9</vt:lpstr>
      <vt:lpstr>Ледяные горы в океане незабываемо красивая и  величественная картина. Они имеют самые  причудливые формы и удивительно окрашены.</vt:lpstr>
      <vt:lpstr>Слайд 11</vt:lpstr>
      <vt:lpstr>Здесь любят отдыхать морские обитатели: тюлени, пингвины</vt:lpstr>
      <vt:lpstr>Слайд 13</vt:lpstr>
      <vt:lpstr>Слайд 14</vt:lpstr>
      <vt:lpstr>Царство льда</vt:lpstr>
      <vt:lpstr>Слайд 16</vt:lpstr>
      <vt:lpstr>Слайд 17</vt:lpstr>
      <vt:lpstr>Слайд 18</vt:lpstr>
      <vt:lpstr>Слайд 19</vt:lpstr>
      <vt:lpstr>Полярная ночь, суровая зима</vt:lpstr>
      <vt:lpstr>Южное полярное сияние</vt:lpstr>
      <vt:lpstr>Слайд 22</vt:lpstr>
      <vt:lpstr>Рельеф Антарктиды</vt:lpstr>
      <vt:lpstr>Антарктида кажется проморожена вся насквозь. Однако её согревают пять вулканов.</vt:lpstr>
      <vt:lpstr> Погода в Антарктиде бывает двух видов: плохая и очень плохая. Самая низкая температура: – 89,3была зарегистрирована  на станции «Восток».</vt:lpstr>
      <vt:lpstr>Температурный режим</vt:lpstr>
      <vt:lpstr>Слайд 27</vt:lpstr>
      <vt:lpstr>Слайд 28</vt:lpstr>
      <vt:lpstr>Слайд 29</vt:lpstr>
      <vt:lpstr>Льды надёжно оберегают материк</vt:lpstr>
      <vt:lpstr>Российская станция « Мирный»</vt:lpstr>
      <vt:lpstr>Слайд 32</vt:lpstr>
      <vt:lpstr>Слайд 33</vt:lpstr>
      <vt:lpstr>Остров Ардли, здесь проживает больше всего пингвинов</vt:lpstr>
      <vt:lpstr>Слайд 35</vt:lpstr>
      <vt:lpstr>Слайд 36</vt:lpstr>
      <vt:lpstr>Слайд 37</vt:lpstr>
      <vt:lpstr>Слайд 38</vt:lpstr>
      <vt:lpstr>Слайд 39</vt:lpstr>
      <vt:lpstr>Воды Антарктики -колыбель жизни</vt:lpstr>
      <vt:lpstr>Слайд 41</vt:lpstr>
      <vt:lpstr>Гигантские медузы</vt:lpstr>
      <vt:lpstr>Слайд 43</vt:lpstr>
      <vt:lpstr>Касатки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Все дороги ведут на север</vt:lpstr>
      <vt:lpstr>Слайд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User</cp:lastModifiedBy>
  <cp:revision>17</cp:revision>
  <dcterms:created xsi:type="dcterms:W3CDTF">2010-01-27T21:51:04Z</dcterms:created>
  <dcterms:modified xsi:type="dcterms:W3CDTF">2010-04-20T07:21:30Z</dcterms:modified>
</cp:coreProperties>
</file>