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62" y="-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003D-B5A0-46B6-890C-4E92315F5672}" type="datetimeFigureOut">
              <a:rPr lang="ru-RU" smtClean="0"/>
              <a:pPr/>
              <a:t>11.03.2009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77B3-AA41-48B0-9C41-0672E9B768A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003D-B5A0-46B6-890C-4E92315F5672}" type="datetimeFigureOut">
              <a:rPr lang="ru-RU" smtClean="0"/>
              <a:pPr/>
              <a:t>11.03.2009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77B3-AA41-48B0-9C41-0672E9B768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003D-B5A0-46B6-890C-4E92315F5672}" type="datetimeFigureOut">
              <a:rPr lang="ru-RU" smtClean="0"/>
              <a:pPr/>
              <a:t>11.03.2009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77B3-AA41-48B0-9C41-0672E9B768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003D-B5A0-46B6-890C-4E92315F5672}" type="datetimeFigureOut">
              <a:rPr lang="ru-RU" smtClean="0"/>
              <a:pPr/>
              <a:t>11.03.2009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77B3-AA41-48B0-9C41-0672E9B768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003D-B5A0-46B6-890C-4E92315F5672}" type="datetimeFigureOut">
              <a:rPr lang="ru-RU" smtClean="0"/>
              <a:pPr/>
              <a:t>11.03.2009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31377B3-AA41-48B0-9C41-0672E9B768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003D-B5A0-46B6-890C-4E92315F5672}" type="datetimeFigureOut">
              <a:rPr lang="ru-RU" smtClean="0"/>
              <a:pPr/>
              <a:t>11.03.2009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77B3-AA41-48B0-9C41-0672E9B768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003D-B5A0-46B6-890C-4E92315F5672}" type="datetimeFigureOut">
              <a:rPr lang="ru-RU" smtClean="0"/>
              <a:pPr/>
              <a:t>11.03.2009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77B3-AA41-48B0-9C41-0672E9B768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003D-B5A0-46B6-890C-4E92315F5672}" type="datetimeFigureOut">
              <a:rPr lang="ru-RU" smtClean="0"/>
              <a:pPr/>
              <a:t>11.03.2009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77B3-AA41-48B0-9C41-0672E9B768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003D-B5A0-46B6-890C-4E92315F5672}" type="datetimeFigureOut">
              <a:rPr lang="ru-RU" smtClean="0"/>
              <a:pPr/>
              <a:t>11.03.2009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77B3-AA41-48B0-9C41-0672E9B768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003D-B5A0-46B6-890C-4E92315F5672}" type="datetimeFigureOut">
              <a:rPr lang="ru-RU" smtClean="0"/>
              <a:pPr/>
              <a:t>11.03.2009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77B3-AA41-48B0-9C41-0672E9B768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003D-B5A0-46B6-890C-4E92315F5672}" type="datetimeFigureOut">
              <a:rPr lang="ru-RU" smtClean="0"/>
              <a:pPr/>
              <a:t>11.03.2009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77B3-AA41-48B0-9C41-0672E9B768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09003D-B5A0-46B6-890C-4E92315F5672}" type="datetimeFigureOut">
              <a:rPr lang="ru-RU" smtClean="0"/>
              <a:pPr/>
              <a:t>11.03.2009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1377B3-AA41-48B0-9C41-0672E9B768A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2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Деловые бумаги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4547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Выполнил : Сапожников А.,</a:t>
            </a:r>
          </a:p>
          <a:p>
            <a:r>
              <a:rPr lang="ru-RU" dirty="0" smtClean="0"/>
              <a:t>ученик 9 Г класса </a:t>
            </a:r>
          </a:p>
          <a:p>
            <a:r>
              <a:rPr lang="ru-RU" dirty="0" smtClean="0"/>
              <a:t>МОУ «СОШ№40».</a:t>
            </a:r>
          </a:p>
          <a:p>
            <a:r>
              <a:rPr lang="ru-RU" dirty="0" smtClean="0"/>
              <a:t>Курировал: Конопатова Е.В.,</a:t>
            </a:r>
          </a:p>
          <a:p>
            <a:r>
              <a:rPr lang="ru-RU" dirty="0" smtClean="0"/>
              <a:t>учитель русского языка.</a:t>
            </a: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Некоторые формулы и нормы употребления в деловых бумагах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dirty="0" smtClean="0"/>
              <a:t>Формулы, объясняющие мотивы</a:t>
            </a:r>
          </a:p>
          <a:p>
            <a:pPr>
              <a:buNone/>
            </a:pPr>
            <a:r>
              <a:rPr lang="ru-RU" sz="2000" dirty="0" smtClean="0"/>
              <a:t>поведения.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В связи с…(чем?)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На основании… (чего?)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В соответствии с …(чем?)</a:t>
            </a:r>
          </a:p>
          <a:p>
            <a:pPr>
              <a:buNone/>
            </a:pPr>
            <a:r>
              <a:rPr lang="ru-RU" sz="2000" dirty="0" smtClean="0"/>
              <a:t>Формы, выражающие просьбу.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Просим (проверить, принять меры и др.)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Прошу (сообщить, обеспечить и др.)</a:t>
            </a:r>
          </a:p>
          <a:p>
            <a:pPr>
              <a:buNone/>
            </a:pPr>
            <a:r>
              <a:rPr lang="ru-RU" sz="2000" dirty="0" smtClean="0"/>
              <a:t>Формулы, выражающие </a:t>
            </a:r>
          </a:p>
          <a:p>
            <a:pPr>
              <a:buNone/>
            </a:pPr>
            <a:r>
              <a:rPr lang="ru-RU" sz="2000" dirty="0" smtClean="0"/>
              <a:t>извещение.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Сообщаем, что…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Ставим Вас в известность, что…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38642" cy="452596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       Правильно: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Согласно приказу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Ввиду (чего?)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Благодаря (чему?)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Вопреки (чему?</a:t>
            </a:r>
            <a:r>
              <a:rPr lang="ru-RU" dirty="0" smtClean="0"/>
              <a:t>)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Вследствие (чего?)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По причине (чего?)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 силу (чего?)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 течение (чего?)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Касательно (чего? Кого?)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 целях (чего?)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1079292" y="1843790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Деловая речь-</a:t>
            </a:r>
            <a:br>
              <a:rPr lang="ru-RU" dirty="0" smtClean="0"/>
            </a:br>
            <a:r>
              <a:rPr lang="ru-RU" dirty="0" smtClean="0"/>
              <a:t>один из видов связной речи.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Характеризуется некоторыми особенностями стиля, лексики, сферы применения.</a:t>
            </a:r>
          </a:p>
          <a:p>
            <a:r>
              <a:rPr lang="ru-RU" dirty="0" smtClean="0"/>
              <a:t>Деловая речь нужна для составления различных деловых документов при поступлении на работу, проведении отчётов и прочих деловых отношений.</a:t>
            </a:r>
          </a:p>
          <a:p>
            <a:r>
              <a:rPr lang="ru-RU" dirty="0" smtClean="0"/>
              <a:t>Отличается от других стилей речи лексическими, морфологическими и синтаксическими особенностями, определёнными стереотипными оборотами речи,</a:t>
            </a:r>
          </a:p>
          <a:p>
            <a:pPr>
              <a:buNone/>
            </a:pPr>
            <a:r>
              <a:rPr lang="ru-RU" dirty="0" smtClean="0"/>
              <a:t>    удобными для составления деловых бумаг.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 деловых бумагах не употребляется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/>
              <a:t>эмоционально-оценочная, просторечная, диалектная лексика.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u="sng" dirty="0" smtClean="0"/>
              <a:t>Виды деловых бумаг.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Объявление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Расписка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Заявление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Объяснительная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Докладная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Доверенность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Характеристика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Автобиография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Резюме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Протокол и другие</a:t>
            </a:r>
            <a:endParaRPr lang="ru-RU" dirty="0"/>
          </a:p>
        </p:txBody>
      </p:sp>
      <p:pic>
        <p:nvPicPr>
          <p:cNvPr id="5" name="Содержимое 4" descr="Кабинет истории, 1 Ээтаж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Заявление -</a:t>
            </a:r>
            <a:r>
              <a:rPr lang="ru-RU" sz="2400" dirty="0" smtClean="0"/>
              <a:t> это официальное сообщение в письменной (иногда в устной) форме.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Содержит чаще всего предложение, жалобу или просьбу какого-либо человека, адресованные или организации, или должностному лицу.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u="sng" dirty="0" smtClean="0"/>
              <a:t>Заявление включае</a:t>
            </a:r>
            <a:r>
              <a:rPr lang="ru-RU" dirty="0" smtClean="0"/>
              <a:t>т:</a:t>
            </a:r>
          </a:p>
          <a:p>
            <a:pPr>
              <a:buNone/>
            </a:pPr>
            <a:r>
              <a:rPr lang="ru-RU" sz="2000" dirty="0" smtClean="0"/>
              <a:t>1. Наименование адресата,</a:t>
            </a:r>
          </a:p>
          <a:p>
            <a:pPr>
              <a:buNone/>
            </a:pPr>
            <a:r>
              <a:rPr lang="ru-RU" sz="2000" dirty="0" smtClean="0"/>
              <a:t>которому направляется заявление.</a:t>
            </a:r>
          </a:p>
          <a:p>
            <a:pPr>
              <a:buNone/>
            </a:pPr>
            <a:r>
              <a:rPr lang="ru-RU" sz="2000" dirty="0" smtClean="0"/>
              <a:t> 2. Фамилию, имя, отчество, </a:t>
            </a:r>
          </a:p>
          <a:p>
            <a:pPr>
              <a:buNone/>
            </a:pPr>
            <a:r>
              <a:rPr lang="ru-RU" sz="2000" dirty="0" smtClean="0"/>
              <a:t>должность или адрес автора </a:t>
            </a:r>
          </a:p>
          <a:p>
            <a:pPr>
              <a:buNone/>
            </a:pPr>
            <a:r>
              <a:rPr lang="ru-RU" sz="2000" dirty="0" smtClean="0"/>
              <a:t>заявления.</a:t>
            </a:r>
          </a:p>
          <a:p>
            <a:pPr>
              <a:buNone/>
            </a:pPr>
            <a:r>
              <a:rPr lang="ru-RU" sz="2000" dirty="0" smtClean="0"/>
              <a:t> 3. Наименование документа.</a:t>
            </a:r>
          </a:p>
          <a:p>
            <a:pPr>
              <a:buNone/>
            </a:pPr>
            <a:r>
              <a:rPr lang="ru-RU" sz="2000" dirty="0" smtClean="0"/>
              <a:t> 4. Точное изложение просьбы,</a:t>
            </a:r>
          </a:p>
          <a:p>
            <a:pPr>
              <a:buNone/>
            </a:pPr>
            <a:r>
              <a:rPr lang="ru-RU" sz="2000" dirty="0" smtClean="0"/>
              <a:t>предложения.</a:t>
            </a:r>
          </a:p>
          <a:p>
            <a:pPr>
              <a:buNone/>
            </a:pPr>
            <a:r>
              <a:rPr lang="ru-RU" sz="2000" dirty="0" smtClean="0"/>
              <a:t> 5. Опись прилагаемых к</a:t>
            </a:r>
          </a:p>
          <a:p>
            <a:pPr>
              <a:buNone/>
            </a:pPr>
            <a:r>
              <a:rPr lang="ru-RU" sz="2000" dirty="0" smtClean="0"/>
              <a:t>заявлению документов.</a:t>
            </a:r>
          </a:p>
          <a:p>
            <a:pPr>
              <a:buNone/>
            </a:pPr>
            <a:r>
              <a:rPr lang="ru-RU" sz="2000" dirty="0" smtClean="0"/>
              <a:t> 6. Дату, подпись заявителя.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81518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Образец заявления.</a:t>
            </a:r>
          </a:p>
          <a:p>
            <a:pPr>
              <a:buNone/>
            </a:pPr>
            <a:r>
              <a:rPr lang="ru-RU" dirty="0" smtClean="0"/>
              <a:t>                   </a:t>
            </a:r>
            <a:r>
              <a:rPr lang="ru-RU" sz="2000" dirty="0" smtClean="0"/>
              <a:t>Директору АГУ </a:t>
            </a:r>
          </a:p>
          <a:p>
            <a:pPr>
              <a:buNone/>
            </a:pPr>
            <a:r>
              <a:rPr lang="ru-RU" sz="2000" dirty="0" smtClean="0"/>
              <a:t>                         студента 3 курса</a:t>
            </a:r>
          </a:p>
          <a:p>
            <a:pPr>
              <a:buNone/>
            </a:pPr>
            <a:r>
              <a:rPr lang="ru-RU" sz="2000" dirty="0" smtClean="0"/>
              <a:t>                          Петрова Николая </a:t>
            </a:r>
          </a:p>
          <a:p>
            <a:pPr>
              <a:buNone/>
            </a:pPr>
            <a:r>
              <a:rPr lang="ru-RU" sz="2000" dirty="0" smtClean="0"/>
              <a:t>                          Ивановича</a:t>
            </a:r>
          </a:p>
          <a:p>
            <a:pPr>
              <a:buNone/>
            </a:pPr>
            <a:r>
              <a:rPr lang="ru-RU" sz="2000" dirty="0" smtClean="0"/>
              <a:t>                заявление.</a:t>
            </a:r>
          </a:p>
          <a:p>
            <a:pPr>
              <a:buNone/>
            </a:pPr>
            <a:r>
              <a:rPr lang="ru-RU" sz="2000" dirty="0" smtClean="0"/>
              <a:t>   Прошу Вас освободить меня от </a:t>
            </a:r>
          </a:p>
          <a:p>
            <a:pPr>
              <a:buNone/>
            </a:pPr>
            <a:r>
              <a:rPr lang="ru-RU" sz="2000" dirty="0" smtClean="0"/>
              <a:t>занятий на 5 дней в связи с </a:t>
            </a:r>
          </a:p>
          <a:p>
            <a:pPr>
              <a:buNone/>
            </a:pPr>
            <a:r>
              <a:rPr lang="ru-RU" sz="2000" dirty="0" smtClean="0"/>
              <a:t>переездом на новое место</a:t>
            </a:r>
          </a:p>
          <a:p>
            <a:pPr>
              <a:buNone/>
            </a:pPr>
            <a:r>
              <a:rPr lang="ru-RU" sz="2000" dirty="0" smtClean="0"/>
              <a:t>жительства.</a:t>
            </a:r>
          </a:p>
          <a:p>
            <a:pPr>
              <a:buNone/>
            </a:pPr>
            <a:r>
              <a:rPr lang="ru-RU" sz="2000" dirty="0" smtClean="0"/>
              <a:t>21.01.2009г.                  Петров.</a:t>
            </a:r>
          </a:p>
          <a:p>
            <a:pPr>
              <a:buNone/>
            </a:pPr>
            <a:r>
              <a:rPr lang="ru-RU" sz="2000" dirty="0" smtClean="0"/>
              <a:t>                        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472992" y="1938978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Расписка – </a:t>
            </a:r>
            <a:r>
              <a:rPr lang="ru-RU" sz="2400" dirty="0" smtClean="0"/>
              <a:t>это документ, удостоверяющий получение чего-нибудь.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    </a:t>
            </a:r>
            <a:r>
              <a:rPr lang="ru-RU" b="1" u="sng" dirty="0" smtClean="0"/>
              <a:t>Схема расписки.</a:t>
            </a:r>
          </a:p>
          <a:p>
            <a:pPr>
              <a:buNone/>
            </a:pPr>
            <a:r>
              <a:rPr lang="ru-RU" sz="2000" dirty="0" smtClean="0"/>
              <a:t>    1. Наименование документа.</a:t>
            </a:r>
          </a:p>
          <a:p>
            <a:pPr>
              <a:buNone/>
            </a:pPr>
            <a:r>
              <a:rPr lang="ru-RU" sz="2000" dirty="0" smtClean="0"/>
              <a:t>    2. Фамилия, имя, отчество, должность автора документа (того, кто дал расписку).</a:t>
            </a:r>
          </a:p>
          <a:p>
            <a:pPr>
              <a:buNone/>
            </a:pPr>
            <a:r>
              <a:rPr lang="ru-RU" sz="2000" dirty="0" smtClean="0"/>
              <a:t>   3. Наименование организации (или лица), передающих что-нибудь.</a:t>
            </a:r>
          </a:p>
          <a:p>
            <a:pPr>
              <a:buNone/>
            </a:pPr>
            <a:r>
              <a:rPr lang="ru-RU" sz="2000" dirty="0" smtClean="0"/>
              <a:t>   4. Точное наименование передаваемого – количество указывается и цифрами, и прописью.</a:t>
            </a:r>
          </a:p>
          <a:p>
            <a:pPr>
              <a:buNone/>
            </a:pPr>
            <a:r>
              <a:rPr lang="ru-RU" sz="2000" dirty="0" smtClean="0"/>
              <a:t>  5. Дата, подпись получателя ( при особой важности заверенная в учреждении или у нотариуса).</a:t>
            </a:r>
          </a:p>
          <a:p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1008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/>
              <a:t>   Образец расписки.</a:t>
            </a:r>
          </a:p>
          <a:p>
            <a:endParaRPr lang="ru-RU" sz="2300" dirty="0" smtClean="0"/>
          </a:p>
          <a:p>
            <a:endParaRPr lang="ru-RU" sz="2300" dirty="0" smtClean="0"/>
          </a:p>
          <a:p>
            <a:r>
              <a:rPr lang="ru-RU" sz="2300" dirty="0" smtClean="0"/>
              <a:t>            Расписка.</a:t>
            </a:r>
          </a:p>
          <a:p>
            <a:r>
              <a:rPr lang="ru-RU" sz="2300" dirty="0" smtClean="0"/>
              <a:t>  Я, Васильев Николай Петрович, секретарь педучилища, получил от профкома 500 (пятьсот) рублей на организацию новогодней ёлки.</a:t>
            </a:r>
          </a:p>
          <a:p>
            <a:r>
              <a:rPr lang="ru-RU" sz="2300" dirty="0" smtClean="0"/>
              <a:t>28.12.2008 г.      Васильев.</a:t>
            </a:r>
            <a:endParaRPr lang="ru-RU" sz="23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Доверенность - </a:t>
            </a:r>
            <a:r>
              <a:rPr lang="ru-RU" sz="2400" dirty="0" smtClean="0"/>
              <a:t>это документ, которым доверяется кому-нибудь действовать от имени выдавшего этот документ.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4143404" cy="4525963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u="sng" dirty="0" smtClean="0"/>
              <a:t>Схема доверенности.</a:t>
            </a:r>
          </a:p>
          <a:p>
            <a:pPr>
              <a:buNone/>
            </a:pPr>
            <a:r>
              <a:rPr lang="ru-RU" sz="2200" dirty="0" smtClean="0"/>
              <a:t>1. Наименование документа.</a:t>
            </a:r>
          </a:p>
          <a:p>
            <a:pPr>
              <a:buNone/>
            </a:pPr>
            <a:r>
              <a:rPr lang="ru-RU" sz="2200" dirty="0" smtClean="0"/>
              <a:t>2. Наименование доверенного</a:t>
            </a:r>
          </a:p>
          <a:p>
            <a:pPr>
              <a:buNone/>
            </a:pPr>
            <a:r>
              <a:rPr lang="ru-RU" sz="2200" dirty="0" smtClean="0"/>
              <a:t>лица ( фамилия, имя, отч</a:t>
            </a:r>
            <a:r>
              <a:rPr lang="ru-RU" sz="2400" dirty="0" smtClean="0"/>
              <a:t>ество,</a:t>
            </a:r>
          </a:p>
          <a:p>
            <a:pPr>
              <a:buNone/>
            </a:pPr>
            <a:r>
              <a:rPr lang="ru-RU" sz="2400" dirty="0" smtClean="0"/>
              <a:t>должность или адрес).</a:t>
            </a:r>
          </a:p>
          <a:p>
            <a:pPr>
              <a:buNone/>
            </a:pPr>
            <a:r>
              <a:rPr lang="ru-RU" sz="2400" dirty="0" smtClean="0"/>
              <a:t>3. Точная исчерпывающая </a:t>
            </a:r>
          </a:p>
          <a:p>
            <a:pPr>
              <a:buNone/>
            </a:pPr>
            <a:r>
              <a:rPr lang="ru-RU" sz="2400" dirty="0" smtClean="0"/>
              <a:t>формулировка доверяемой</a:t>
            </a:r>
          </a:p>
          <a:p>
            <a:pPr>
              <a:buNone/>
            </a:pPr>
            <a:r>
              <a:rPr lang="ru-RU" sz="2400" dirty="0" smtClean="0"/>
              <a:t>функции.</a:t>
            </a:r>
          </a:p>
          <a:p>
            <a:pPr>
              <a:buNone/>
            </a:pPr>
            <a:r>
              <a:rPr lang="ru-RU" sz="2400" dirty="0" smtClean="0"/>
              <a:t>4. Дата, подпись.</a:t>
            </a:r>
          </a:p>
          <a:p>
            <a:pPr>
              <a:buNone/>
            </a:pPr>
            <a:r>
              <a:rPr lang="ru-RU" sz="2000" dirty="0" smtClean="0"/>
              <a:t>Подпись доверителя должна быть</a:t>
            </a:r>
          </a:p>
          <a:p>
            <a:pPr>
              <a:buNone/>
            </a:pPr>
            <a:r>
              <a:rPr lang="ru-RU" sz="2000" dirty="0" smtClean="0"/>
              <a:t>заверена.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10080" cy="490063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Образец доверенности.</a:t>
            </a:r>
          </a:p>
          <a:p>
            <a:pPr>
              <a:buNone/>
            </a:pPr>
            <a:r>
              <a:rPr lang="ru-RU" sz="2000" dirty="0" smtClean="0"/>
              <a:t>                Доверенность.</a:t>
            </a:r>
          </a:p>
          <a:p>
            <a:pPr>
              <a:buNone/>
            </a:pPr>
            <a:r>
              <a:rPr lang="ru-RU" sz="1900" dirty="0" smtClean="0"/>
              <a:t>   Я, Саблина Елена Николаевна, </a:t>
            </a:r>
          </a:p>
          <a:p>
            <a:pPr>
              <a:buNone/>
            </a:pPr>
            <a:r>
              <a:rPr lang="ru-RU" sz="1900" dirty="0" smtClean="0"/>
              <a:t>учащаяся 3 курса, доверяю моей </a:t>
            </a:r>
          </a:p>
          <a:p>
            <a:pPr>
              <a:buNone/>
            </a:pPr>
            <a:r>
              <a:rPr lang="ru-RU" sz="1900" dirty="0" smtClean="0"/>
              <a:t>Матери, Саблиной Марине Вик-</a:t>
            </a:r>
          </a:p>
          <a:p>
            <a:pPr>
              <a:buNone/>
            </a:pPr>
            <a:r>
              <a:rPr lang="ru-RU" sz="1900" dirty="0" err="1" smtClean="0"/>
              <a:t>торовне</a:t>
            </a:r>
            <a:r>
              <a:rPr lang="ru-RU" sz="1900" dirty="0" smtClean="0"/>
              <a:t>, проживающей по адресу:</a:t>
            </a:r>
          </a:p>
          <a:p>
            <a:pPr>
              <a:buNone/>
            </a:pPr>
            <a:r>
              <a:rPr lang="ru-RU" sz="1900" dirty="0" smtClean="0"/>
              <a:t>город Астрахань, ул.Садовая, д.13,</a:t>
            </a:r>
          </a:p>
          <a:p>
            <a:pPr>
              <a:buNone/>
            </a:pPr>
            <a:r>
              <a:rPr lang="ru-RU" sz="1900" dirty="0" smtClean="0"/>
              <a:t>кв.8, паспорт серия….., №……, </a:t>
            </a:r>
          </a:p>
          <a:p>
            <a:pPr>
              <a:buNone/>
            </a:pPr>
            <a:r>
              <a:rPr lang="ru-RU" sz="1900" dirty="0" smtClean="0"/>
              <a:t>выдан………., получить причитаю-</a:t>
            </a:r>
          </a:p>
          <a:p>
            <a:pPr>
              <a:buNone/>
            </a:pPr>
            <a:r>
              <a:rPr lang="ru-RU" sz="1900" dirty="0" err="1" smtClean="0"/>
              <a:t>щуюся</a:t>
            </a:r>
            <a:r>
              <a:rPr lang="ru-RU" sz="1900" dirty="0" smtClean="0"/>
              <a:t> мне стипендию за март </a:t>
            </a:r>
          </a:p>
          <a:p>
            <a:pPr>
              <a:buNone/>
            </a:pPr>
            <a:r>
              <a:rPr lang="ru-RU" sz="1900" dirty="0" smtClean="0"/>
              <a:t>2008 года.</a:t>
            </a:r>
          </a:p>
          <a:p>
            <a:pPr>
              <a:buNone/>
            </a:pPr>
            <a:r>
              <a:rPr lang="ru-RU" sz="1900" dirty="0" smtClean="0"/>
              <a:t>25.03.2008 г.                 Саблина.</a:t>
            </a:r>
          </a:p>
          <a:p>
            <a:pPr>
              <a:buNone/>
            </a:pPr>
            <a:r>
              <a:rPr lang="ru-RU" sz="1900" dirty="0" smtClean="0"/>
              <a:t>Подпись Саблиной Е.Н.</a:t>
            </a:r>
          </a:p>
          <a:p>
            <a:pPr>
              <a:buNone/>
            </a:pPr>
            <a:r>
              <a:rPr lang="ru-RU" sz="1900" dirty="0" smtClean="0"/>
              <a:t>удостоверяется.</a:t>
            </a:r>
          </a:p>
          <a:p>
            <a:pPr>
              <a:buNone/>
            </a:pPr>
            <a:r>
              <a:rPr lang="ru-RU" sz="1900" dirty="0" smtClean="0"/>
              <a:t>Зав.канцелярией (подпись)</a:t>
            </a:r>
          </a:p>
          <a:p>
            <a:pPr>
              <a:buNone/>
            </a:pPr>
            <a:r>
              <a:rPr lang="ru-RU" sz="1900" dirty="0" smtClean="0"/>
              <a:t>(Печать)        (Дата)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Резюме – </a:t>
            </a:r>
            <a:r>
              <a:rPr lang="ru-RU" sz="2400" dirty="0" smtClean="0"/>
              <a:t>документ, в котором в краткой, но ёмкой форме изложены основные сведения об образовании, о профессиональном опыте, трудовой биографии и  личных данных человека.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519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    </a:t>
            </a:r>
            <a:r>
              <a:rPr lang="ru-RU" u="sng" dirty="0" smtClean="0"/>
              <a:t>План резюме.</a:t>
            </a:r>
          </a:p>
          <a:p>
            <a:pPr marL="651510" indent="-514350">
              <a:buNone/>
            </a:pPr>
            <a:r>
              <a:rPr lang="ru-RU" sz="2400" dirty="0" smtClean="0"/>
              <a:t> 1. Контактная информация (фамилия, имя, отчество, почтовый и электронный адрес, телефон).</a:t>
            </a:r>
          </a:p>
          <a:p>
            <a:pPr marL="651510" indent="-514350">
              <a:buNone/>
            </a:pPr>
            <a:r>
              <a:rPr lang="ru-RU" sz="2400" dirty="0" smtClean="0"/>
              <a:t> 2. Возраст.</a:t>
            </a:r>
          </a:p>
          <a:p>
            <a:pPr marL="651510" indent="-514350">
              <a:buNone/>
            </a:pPr>
            <a:r>
              <a:rPr lang="ru-RU" sz="2400" dirty="0" smtClean="0"/>
              <a:t> 3. Цель поиска (должность, на которую претендуете).</a:t>
            </a:r>
          </a:p>
          <a:p>
            <a:pPr marL="651510" indent="-514350">
              <a:buNone/>
            </a:pPr>
            <a:r>
              <a:rPr lang="ru-RU" sz="2400" dirty="0" smtClean="0"/>
              <a:t> 4. Опыт работы (в обратном хронологическом порядке).</a:t>
            </a:r>
          </a:p>
          <a:p>
            <a:pPr marL="651510" indent="-514350">
              <a:buNone/>
            </a:pPr>
            <a:r>
              <a:rPr lang="ru-RU" sz="2400" dirty="0" smtClean="0"/>
              <a:t>    Кратко о должностных обязанностях, производственных </a:t>
            </a:r>
          </a:p>
          <a:p>
            <a:pPr marL="651510" indent="-514350">
              <a:buNone/>
            </a:pPr>
            <a:r>
              <a:rPr lang="ru-RU" sz="2400" dirty="0" smtClean="0"/>
              <a:t>    достижениях.</a:t>
            </a:r>
          </a:p>
          <a:p>
            <a:pPr marL="651510" indent="-514350">
              <a:buNone/>
            </a:pPr>
            <a:r>
              <a:rPr lang="ru-RU" sz="2400" dirty="0" smtClean="0"/>
              <a:t> 5. Образование.</a:t>
            </a:r>
          </a:p>
          <a:p>
            <a:pPr marL="651510" indent="-514350">
              <a:buNone/>
            </a:pPr>
            <a:r>
              <a:rPr lang="ru-RU" sz="2400" dirty="0" smtClean="0"/>
              <a:t> 6. Дополнительная информация о себе.</a:t>
            </a:r>
          </a:p>
          <a:p>
            <a:pPr marL="651510" indent="-514350">
              <a:buNone/>
            </a:pPr>
            <a:r>
              <a:rPr lang="ru-RU" sz="2400" dirty="0" smtClean="0"/>
              <a:t> 7. Качества вашего характера, необходимые для работы.</a:t>
            </a:r>
          </a:p>
          <a:p>
            <a:pPr marL="651510" indent="-514350">
              <a:buNone/>
            </a:pPr>
            <a:r>
              <a:rPr lang="ru-RU" sz="2400" dirty="0" smtClean="0"/>
              <a:t> 8. Указание на возможные рекомендации.</a:t>
            </a:r>
          </a:p>
          <a:p>
            <a:pPr marL="651510" indent="-514350">
              <a:buNone/>
            </a:pPr>
            <a:r>
              <a:rPr lang="ru-RU" sz="2400" dirty="0" smtClean="0"/>
              <a:t> 9. Дата, Подпись.  </a:t>
            </a:r>
          </a:p>
          <a:p>
            <a:pPr marL="65151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Автобиография </a:t>
            </a:r>
            <a:r>
              <a:rPr lang="ru-RU" sz="3200" dirty="0" smtClean="0"/>
              <a:t>- </a:t>
            </a:r>
            <a:r>
              <a:rPr lang="ru-RU" sz="2400" dirty="0" smtClean="0"/>
              <a:t>это жизнеописание какого-либо лица, составленное им самим.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u="sng" dirty="0" smtClean="0"/>
              <a:t>Элементы автобиографии как делового документа</a:t>
            </a:r>
            <a:r>
              <a:rPr lang="ru-RU" dirty="0" smtClean="0"/>
              <a:t>.</a:t>
            </a:r>
          </a:p>
          <a:p>
            <a:pPr marL="594360" indent="-457200">
              <a:buAutoNum type="arabicPeriod"/>
            </a:pPr>
            <a:r>
              <a:rPr lang="ru-RU" sz="2400" dirty="0" smtClean="0"/>
              <a:t>Наименование (заголовок) документа.</a:t>
            </a:r>
          </a:p>
          <a:p>
            <a:pPr marL="594360" indent="-457200">
              <a:buAutoNum type="arabicPeriod"/>
            </a:pPr>
            <a:r>
              <a:rPr lang="ru-RU" sz="2400" dirty="0" smtClean="0"/>
              <a:t> Фамилия, имя, отчество.</a:t>
            </a:r>
          </a:p>
          <a:p>
            <a:pPr marL="594360" indent="-457200">
              <a:buAutoNum type="arabicPeriod"/>
            </a:pPr>
            <a:r>
              <a:rPr lang="ru-RU" sz="2400" dirty="0" smtClean="0"/>
              <a:t>Дата рождения (число, месяц, год).</a:t>
            </a:r>
          </a:p>
          <a:p>
            <a:pPr marL="594360" indent="-457200">
              <a:buAutoNum type="arabicPeriod"/>
            </a:pPr>
            <a:r>
              <a:rPr lang="ru-RU" sz="2400" dirty="0" smtClean="0"/>
              <a:t> Место рождения (село, город, район, область и т.д.).</a:t>
            </a:r>
          </a:p>
          <a:p>
            <a:pPr marL="594360" indent="-457200">
              <a:buAutoNum type="arabicPeriod"/>
            </a:pPr>
            <a:r>
              <a:rPr lang="ru-RU" sz="2400" dirty="0" smtClean="0"/>
              <a:t> Родители (их полное имя и отчество, чем занимаются).</a:t>
            </a:r>
          </a:p>
          <a:p>
            <a:pPr marL="594360" indent="-457200">
              <a:buAutoNum type="arabicPeriod"/>
            </a:pPr>
            <a:r>
              <a:rPr lang="ru-RU" sz="2400" dirty="0" smtClean="0"/>
              <a:t> Образование (когда, где и какую школу и другие учебные заведения закончил).</a:t>
            </a:r>
          </a:p>
          <a:p>
            <a:pPr marL="594360" indent="-457200">
              <a:buAutoNum type="arabicPeriod"/>
            </a:pPr>
            <a:r>
              <a:rPr lang="ru-RU" sz="2400" dirty="0" smtClean="0"/>
              <a:t> Прохождение службы в армии (для военнообязанных).</a:t>
            </a:r>
          </a:p>
          <a:p>
            <a:pPr marL="594360" indent="-457200">
              <a:buAutoNum type="arabicPeriod"/>
            </a:pPr>
            <a:r>
              <a:rPr lang="ru-RU" sz="2400" dirty="0" smtClean="0"/>
              <a:t> Трудовая деятельность (где, кем и когда работал и занимаемая должность в настоящее время0.</a:t>
            </a:r>
          </a:p>
          <a:p>
            <a:pPr marL="594360" indent="-457200">
              <a:buAutoNum type="arabicPeriod"/>
            </a:pPr>
            <a:r>
              <a:rPr lang="ru-RU" sz="2400" dirty="0" smtClean="0"/>
              <a:t> Состав семьи.</a:t>
            </a:r>
          </a:p>
          <a:p>
            <a:pPr marL="594360" indent="-457200">
              <a:buAutoNum type="arabicPeriod"/>
            </a:pPr>
            <a:r>
              <a:rPr lang="ru-RU" sz="2400" dirty="0" smtClean="0"/>
              <a:t> Поощрения, награждения (если имеются).</a:t>
            </a:r>
          </a:p>
          <a:p>
            <a:pPr marL="594360" indent="-457200">
              <a:buAutoNum type="arabicPeriod"/>
            </a:pPr>
            <a:r>
              <a:rPr lang="ru-RU" sz="2400" dirty="0" smtClean="0"/>
              <a:t> Дата (слева).</a:t>
            </a:r>
          </a:p>
          <a:p>
            <a:pPr marL="594360" indent="-457200">
              <a:buAutoNum type="arabicPeriod"/>
            </a:pPr>
            <a:r>
              <a:rPr lang="ru-RU" sz="2400" dirty="0" smtClean="0"/>
              <a:t> Подпись (справа).</a:t>
            </a:r>
          </a:p>
          <a:p>
            <a:pPr marL="594360" indent="-457200">
              <a:buNone/>
            </a:pPr>
            <a:r>
              <a:rPr lang="ru-RU" sz="2400" dirty="0" smtClean="0"/>
              <a:t> </a:t>
            </a:r>
          </a:p>
          <a:p>
            <a:pPr marL="594360" indent="-457200">
              <a:buAutoNum type="arabicPeriod"/>
            </a:pPr>
            <a:endParaRPr lang="ru-RU" sz="24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Характеристика - </a:t>
            </a:r>
            <a:r>
              <a:rPr lang="ru-RU" sz="2800" dirty="0" smtClean="0"/>
              <a:t>это составление анкетных данных лица, на которого складывается характеристика.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</a:t>
            </a:r>
            <a:r>
              <a:rPr lang="ru-RU" u="sng" dirty="0" smtClean="0"/>
              <a:t>Части текста характеристики: </a:t>
            </a:r>
          </a:p>
          <a:p>
            <a:pPr marL="594360" indent="-457200">
              <a:buNone/>
            </a:pPr>
            <a:r>
              <a:rPr lang="ru-RU" sz="2400" dirty="0" smtClean="0"/>
              <a:t>1.   Анкетные данные лица, на которого складывается характеристика (размещаются по центру листа или в столбик справа).</a:t>
            </a:r>
          </a:p>
          <a:p>
            <a:pPr marL="594360" indent="-457200">
              <a:buAutoNum type="arabicPeriod" startAt="2"/>
            </a:pPr>
            <a:r>
              <a:rPr lang="ru-RU" sz="2400" dirty="0" smtClean="0"/>
              <a:t>Сведения о деятельности или учёбе ( с какого года работает или учится, отношение к работе, учёбе, уровень профессионализма, учебных достижений и владение мастерством, учебным материалом).</a:t>
            </a:r>
          </a:p>
          <a:p>
            <a:pPr marL="594360" indent="-457200">
              <a:buAutoNum type="arabicPeriod" startAt="2"/>
            </a:pPr>
            <a:r>
              <a:rPr lang="ru-RU" sz="2400" dirty="0" smtClean="0"/>
              <a:t>Оценка деловых и моральных качеств, сведения о поощрении (взыскании), отношения в коллективе.</a:t>
            </a:r>
          </a:p>
          <a:p>
            <a:pPr marL="594360" indent="-457200">
              <a:buAutoNum type="arabicPeriod" startAt="2"/>
            </a:pPr>
            <a:r>
              <a:rPr lang="ru-RU" sz="2400" dirty="0" smtClean="0"/>
              <a:t>Выводы; указание, куда подаётся характеристика.</a:t>
            </a:r>
          </a:p>
          <a:p>
            <a:pPr marL="594360" indent="-457200">
              <a:buAutoNum type="arabicPeriod"/>
            </a:pPr>
            <a:endParaRPr lang="ru-RU" sz="24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300</TotalTime>
  <Words>943</Words>
  <Application>Microsoft Office PowerPoint</Application>
  <PresentationFormat>Экран (4:3)</PresentationFormat>
  <Paragraphs>148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Деловые бумаги</vt:lpstr>
      <vt:lpstr>Деловая речь- один из видов связной речи.</vt:lpstr>
      <vt:lpstr>В деловых бумагах не употребляется  эмоционально-оценочная, просторечная, диалектная лексика.</vt:lpstr>
      <vt:lpstr>Заявление - это официальное сообщение в письменной (иногда в устной) форме. Содержит чаще всего предложение, жалобу или просьбу какого-либо человека, адресованные или организации, или должностному лицу.</vt:lpstr>
      <vt:lpstr>Расписка – это документ, удостоверяющий получение чего-нибудь.</vt:lpstr>
      <vt:lpstr>Доверенность - это документ, которым доверяется кому-нибудь действовать от имени выдавшего этот документ.</vt:lpstr>
      <vt:lpstr>Резюме – документ, в котором в краткой, но ёмкой форме изложены основные сведения об образовании, о профессиональном опыте, трудовой биографии и  личных данных человека.</vt:lpstr>
      <vt:lpstr>Автобиография - это жизнеописание какого-либо лица, составленное им самим.</vt:lpstr>
      <vt:lpstr>Характеристика - это составление анкетных данных лица, на которого складывается характеристика.</vt:lpstr>
      <vt:lpstr>Некоторые формулы и нормы употребления в деловых бумагах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Деловые бумаги</dc:title>
  <dc:creator>ELENA</dc:creator>
  <cp:lastModifiedBy>ELENA</cp:lastModifiedBy>
  <cp:revision>38</cp:revision>
  <dcterms:created xsi:type="dcterms:W3CDTF">2009-03-09T12:18:24Z</dcterms:created>
  <dcterms:modified xsi:type="dcterms:W3CDTF">2009-03-11T19:13:05Z</dcterms:modified>
</cp:coreProperties>
</file>