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1" r:id="rId7"/>
    <p:sldId id="270" r:id="rId8"/>
    <p:sldId id="260" r:id="rId9"/>
    <p:sldId id="268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66FF"/>
    <a:srgbClr val="FF5050"/>
    <a:srgbClr val="559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7" autoAdjust="0"/>
    <p:restoredTop sz="90333" autoAdjust="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1994-415C-456F-B2B3-87F0B557CED6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05795-767C-4FE9-BF33-A28790204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5795-767C-4FE9-BF33-A287902046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5543-B644-4551-BEEB-A6BF9779EB9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4BB6-1269-4D64-92E8-2DBEB468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notesSlide" Target="../notesSlides/notesSlide10.xml"/><Relationship Id="rId7" Type="http://schemas.openxmlformats.org/officeDocument/2006/relationships/slide" Target="slide12.xml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audio" Target="file:///C:\Users\1\Documents\&#1091;&#1088;&#1086;&#1082;\&#1084;&#1091;&#1079;&#1099;&#1082;&#1072;\veselaya_zaryadka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9.jpe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file:///C:\Users\Public\Desktop\&#1053;&#1072;&#1095;&#1072;&#1083;&#1100;&#1085;&#1072;&#1103;%20&#1096;&#1082;&#1086;&#1083;&#1072;.lnk" TargetMode="External"/><Relationship Id="rId4" Type="http://schemas.openxmlformats.org/officeDocument/2006/relationships/image" Target="../media/image3.jpe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cuments\&#1091;&#1088;&#1086;&#1082;\&#1084;&#1091;&#1079;&#1099;&#1082;&#1072;\&#1079;&#1103;&#1073;&#1083;&#1080;&#1082;.mp3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91;&#1079;&#1099;&#1082;&#1072;\&#1089;&#1085;&#1077;&#1075;&#1080;&#1088;&#1100;22.mpeg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slide" Target="slide10.xml"/><Relationship Id="rId10" Type="http://schemas.openxmlformats.org/officeDocument/2006/relationships/image" Target="../media/image24.jpe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357562"/>
            <a:ext cx="44084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28860" y="4143380"/>
            <a:ext cx="4000528" cy="14773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Кленова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Елена Федоровна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МОУ СОШ №1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г.  Красноармейск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Московской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14290"/>
            <a:ext cx="4857784" cy="928693"/>
          </a:xfrm>
          <a:solidFill>
            <a:srgbClr val="559B4B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1 класс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357562"/>
            <a:ext cx="5000660" cy="2857520"/>
          </a:xfrm>
          <a:solidFill>
            <a:srgbClr val="559B4B"/>
          </a:solidFill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Уменьшаемое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 Вычитаемое. Разность.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Использовани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е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этих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терминов при чтении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записи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7472" y="0"/>
            <a:ext cx="9181472" cy="68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внобедренный треугольник 4">
            <a:hlinkClick r:id="rId7" action="ppaction://hlinksldjump"/>
          </p:cNvPr>
          <p:cNvSpPr/>
          <p:nvPr/>
        </p:nvSpPr>
        <p:spPr>
          <a:xfrm>
            <a:off x="8286776" y="5786454"/>
            <a:ext cx="500066" cy="7143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7472" y="1"/>
            <a:ext cx="9181472" cy="68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9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92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5637"/>
            <a:ext cx="9144000" cy="68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veselaya_zaryad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214282" y="6143644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740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43051"/>
            <a:ext cx="4757742" cy="42148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	</a:t>
            </a:r>
          </a:p>
          <a:p>
            <a:pPr>
              <a:buNone/>
            </a:pPr>
            <a:r>
              <a:rPr lang="ru-RU" sz="2000" b="1" dirty="0" smtClean="0"/>
              <a:t>			</a:t>
            </a:r>
            <a:r>
              <a:rPr lang="ru-RU" sz="2000" b="1" dirty="0" smtClean="0">
                <a:solidFill>
                  <a:srgbClr val="C00000"/>
                </a:solidFill>
                <a:hlinkClick r:id="rId5" action="ppaction://hlinkfile"/>
              </a:rPr>
              <a:t>ЗАГАДКА.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Ночь, как смола, черным - черна.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Серой </a:t>
            </a:r>
            <a:r>
              <a:rPr lang="ru-RU" sz="2000" b="1" smtClean="0">
                <a:solidFill>
                  <a:srgbClr val="002060"/>
                </a:solidFill>
              </a:rPr>
              <a:t>птице не </a:t>
            </a:r>
            <a:r>
              <a:rPr lang="ru-RU" sz="2000" b="1" dirty="0" smtClean="0">
                <a:solidFill>
                  <a:srgbClr val="002060"/>
                </a:solidFill>
              </a:rPr>
              <a:t>до сна.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Меж кустов как тень скользит,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Караулит, кто не спит.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Ловит шорох чутко,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А как крикнет – станет  жутко,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Вздрогнет спящая трава,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Это ухает …</a:t>
            </a:r>
          </a:p>
          <a:p>
            <a:pPr>
              <a:buNone/>
            </a:pPr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714488"/>
            <a:ext cx="2713026" cy="39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6429396"/>
            <a:ext cx="928661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hlinkClick r:id="rId7" action="ppaction://hlinksldjump"/>
              </a:rPr>
              <a:t>13дятел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071538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5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hlinkClick r:id="rId8" action="ppaction://hlinksldjump"/>
              </a:rPr>
              <a:t>14зяблик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715404" y="0"/>
            <a:ext cx="428596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hlinkClick r:id="rId9" action="ppaction://hlinksldjump"/>
              </a:rPr>
              <a:t>15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3071802" y="357166"/>
          <a:ext cx="928694" cy="3429024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4238646" cy="51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57166"/>
            <a:ext cx="11858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42976" y="4286256"/>
          <a:ext cx="3308985" cy="841248"/>
        </p:xfrm>
        <a:graphic>
          <a:graphicData uri="http://schemas.openxmlformats.org/drawingml/2006/table">
            <a:tbl>
              <a:tblPr/>
              <a:tblGrid>
                <a:gridCol w="788670"/>
                <a:gridCol w="900430"/>
                <a:gridCol w="810260"/>
                <a:gridCol w="809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000232" y="2071678"/>
            <a:ext cx="1214446" cy="830997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7</a:t>
            </a:r>
            <a:endParaRPr lang="ru-RU" sz="48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000232" y="357166"/>
          <a:ext cx="1143008" cy="863283"/>
        </p:xfrm>
        <a:graphic>
          <a:graphicData uri="http://schemas.openxmlformats.org/drawingml/2006/table">
            <a:tbl>
              <a:tblPr/>
              <a:tblGrid>
                <a:gridCol w="1143008"/>
              </a:tblGrid>
              <a:tr h="86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42976" y="5143512"/>
          <a:ext cx="3308985" cy="810773"/>
        </p:xfrm>
        <a:graphic>
          <a:graphicData uri="http://schemas.openxmlformats.org/drawingml/2006/table">
            <a:tbl>
              <a:tblPr/>
              <a:tblGrid>
                <a:gridCol w="788670"/>
                <a:gridCol w="900430"/>
                <a:gridCol w="810260"/>
                <a:gridCol w="809625"/>
              </a:tblGrid>
              <a:tr h="81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000232" y="1214422"/>
            <a:ext cx="1150975" cy="830997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</a:t>
            </a:r>
            <a:endParaRPr lang="ru-RU" sz="4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1214422"/>
            <a:ext cx="813021" cy="83099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О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2071678"/>
            <a:ext cx="785818" cy="83099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</a:t>
            </a:r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357166"/>
            <a:ext cx="785818" cy="83099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А</a:t>
            </a:r>
            <a:endParaRPr lang="ru-RU" sz="4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000232" y="2928934"/>
            <a:ext cx="1214446" cy="857256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6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2928934"/>
            <a:ext cx="785818" cy="83099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В</a:t>
            </a:r>
            <a:endParaRPr lang="ru-RU" sz="4800" dirty="0"/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071538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5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hlinkClick r:id="rId6" action="ppaction://hlinksldjump"/>
              </a:rPr>
              <a:t>14зяблик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8715404" y="0"/>
            <a:ext cx="428596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hlinkClick r:id="rId7" action="ppaction://hlinksldjump"/>
              </a:rPr>
              <a:t>15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.69283 " pathEditMode="relative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13229 0.56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28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2517 0.4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22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04409 0.31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14678" y="285728"/>
          <a:ext cx="785818" cy="4214840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842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2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2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2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2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85794"/>
            <a:ext cx="3910874" cy="51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09" y="5786454"/>
          <a:ext cx="4143405" cy="810773"/>
        </p:xfrm>
        <a:graphic>
          <a:graphicData uri="http://schemas.openxmlformats.org/drawingml/2006/table">
            <a:tbl>
              <a:tblPr/>
              <a:tblGrid>
                <a:gridCol w="793418"/>
                <a:gridCol w="905851"/>
                <a:gridCol w="815138"/>
                <a:gridCol w="814499"/>
                <a:gridCol w="814499"/>
              </a:tblGrid>
              <a:tr h="81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642910" y="4929198"/>
          <a:ext cx="4118610" cy="841248"/>
        </p:xfrm>
        <a:graphic>
          <a:graphicData uri="http://schemas.openxmlformats.org/drawingml/2006/table">
            <a:tbl>
              <a:tblPr/>
              <a:tblGrid>
                <a:gridCol w="788670"/>
                <a:gridCol w="900430"/>
                <a:gridCol w="810260"/>
                <a:gridCol w="809625"/>
                <a:gridCol w="809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85728"/>
            <a:ext cx="122237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000232" y="285728"/>
            <a:ext cx="122241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285728"/>
            <a:ext cx="785818" cy="85725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Я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1142984"/>
            <a:ext cx="121444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7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1142984"/>
            <a:ext cx="785818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Е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2000240"/>
            <a:ext cx="121444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6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000240"/>
            <a:ext cx="785817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Л</a:t>
            </a:r>
            <a:endParaRPr lang="ru-RU" sz="4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00232" y="2857496"/>
            <a:ext cx="121444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2857496"/>
            <a:ext cx="785818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Д</a:t>
            </a:r>
            <a:endParaRPr lang="ru-RU" sz="4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3714752"/>
            <a:ext cx="121444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3</a:t>
            </a:r>
            <a:endParaRPr lang="ru-RU" sz="4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3643314"/>
            <a:ext cx="785818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Т</a:t>
            </a:r>
            <a:endParaRPr lang="ru-RU" sz="4800" dirty="0"/>
          </a:p>
        </p:txBody>
      </p:sp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>
            <a:off x="8715404" y="0"/>
            <a:ext cx="428596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hlinkClick r:id="rId6" action="ppaction://hlinksldjump"/>
              </a:rPr>
              <a:t>15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68241 " pathEditMode="relative" ptsTypes="AA">
                                      <p:cBhvr>
                                        <p:cTn id="8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63 0.55648 " pathEditMode="relative" ptsTypes="AA">
                                      <p:cBhvr>
                                        <p:cTn id="8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89 0.79814 " pathEditMode="relative" ptsTypes="AA">
                                      <p:cBhvr>
                                        <p:cTn id="8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0.42013 " pathEditMode="relative" ptsTypes="AA">
                                      <p:cBhvr>
                                        <p:cTn id="8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45 0.31505 " pathEditMode="relative" ptsTypes="AA">
                                      <p:cBhvr>
                                        <p:cTn id="9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allAtOnce" animBg="1"/>
      <p:bldP spid="19" grpId="0" build="allAtOnce" animBg="1"/>
      <p:bldP spid="20" grpId="0" animBg="1"/>
      <p:bldP spid="21" grpId="0" build="allAtOnce" animBg="1"/>
      <p:bldP spid="22" grpId="0" animBg="1"/>
      <p:bldP spid="23" grpId="0" build="allAtOnce" animBg="1"/>
      <p:bldP spid="24" grpId="0" animBg="1"/>
      <p:bldP spid="2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00298" y="0"/>
          <a:ext cx="857256" cy="5072100"/>
        </p:xfrm>
        <a:graphic>
          <a:graphicData uri="http://schemas.openxmlformats.org/drawingml/2006/table">
            <a:tbl>
              <a:tblPr/>
              <a:tblGrid>
                <a:gridCol w="857256"/>
              </a:tblGrid>
              <a:tr h="84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714356"/>
            <a:ext cx="3427405" cy="559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0"/>
            <a:ext cx="120967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5072074"/>
          <a:ext cx="4928235" cy="841248"/>
        </p:xfrm>
        <a:graphic>
          <a:graphicData uri="http://schemas.openxmlformats.org/drawingml/2006/table">
            <a:tbl>
              <a:tblPr/>
              <a:tblGrid>
                <a:gridCol w="788670"/>
                <a:gridCol w="900430"/>
                <a:gridCol w="810260"/>
                <a:gridCol w="809625"/>
                <a:gridCol w="809625"/>
                <a:gridCol w="809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5929330"/>
          <a:ext cx="4929221" cy="714380"/>
        </p:xfrm>
        <a:graphic>
          <a:graphicData uri="http://schemas.openxmlformats.org/drawingml/2006/table">
            <a:tbl>
              <a:tblPr/>
              <a:tblGrid>
                <a:gridCol w="788828"/>
                <a:gridCol w="900610"/>
                <a:gridCol w="810422"/>
                <a:gridCol w="809787"/>
                <a:gridCol w="809787"/>
                <a:gridCol w="809787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85852" y="0"/>
            <a:ext cx="121444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6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0"/>
            <a:ext cx="85725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Я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857232"/>
            <a:ext cx="121444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5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857232"/>
            <a:ext cx="85725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И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1714488"/>
            <a:ext cx="121444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714488"/>
            <a:ext cx="85725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З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2571744"/>
            <a:ext cx="121444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8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2571744"/>
            <a:ext cx="85725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Б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3357562"/>
            <a:ext cx="121444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9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3357562"/>
            <a:ext cx="85725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К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4214818"/>
            <a:ext cx="121444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4214818"/>
            <a:ext cx="85725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Л</a:t>
            </a:r>
            <a:endParaRPr lang="ru-RU" sz="4800" dirty="0"/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8429652" y="6072206"/>
            <a:ext cx="50006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23" name="зябл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715140" y="5072074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5868 0.8599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7037E-6 L 0.10816 0.734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4531 0.60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6423 0.4849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20364 0.3703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03055 0.2453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3694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 animBg="1"/>
      <p:bldP spid="12" grpId="0" build="allAtOnce" animBg="1"/>
      <p:bldP spid="13" grpId="0" animBg="1"/>
      <p:bldP spid="14" grpId="0" build="allAtOnce" animBg="1"/>
      <p:bldP spid="15" grpId="0" animBg="1"/>
      <p:bldP spid="16" grpId="0" build="allAtOnce" animBg="1"/>
      <p:bldP spid="17" grpId="0" animBg="1"/>
      <p:bldP spid="18" grpId="0" build="allAtOnce" animBg="1"/>
      <p:bldP spid="19" grpId="0" animBg="1"/>
      <p:bldP spid="20" grpId="0" build="allAtOnce" animBg="1"/>
      <p:bldP spid="21" grpId="0" animBg="1"/>
      <p:bldP spid="22" grpId="0" build="allAtOnce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4498975" cy="641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9553" y="0"/>
            <a:ext cx="918355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4929222" cy="1560538"/>
          </a:xfrm>
          <a:noFill/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800" b="1" dirty="0" smtClean="0"/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НАГРАЖДАЮТСЯ</a:t>
            </a:r>
          </a:p>
          <a:p>
            <a:pPr>
              <a:buNone/>
            </a:pPr>
            <a:r>
              <a:rPr lang="ru-RU" sz="2000" dirty="0" smtClean="0"/>
              <a:t>              </a:t>
            </a:r>
            <a:r>
              <a:rPr lang="ru-RU" sz="2000" b="1" dirty="0" smtClean="0"/>
              <a:t>грамотные ученики</a:t>
            </a:r>
          </a:p>
          <a:p>
            <a:pPr>
              <a:buNone/>
            </a:pPr>
            <a:r>
              <a:rPr lang="ru-RU" sz="2800" b="1" dirty="0" smtClean="0"/>
              <a:t>             </a:t>
            </a:r>
            <a:r>
              <a:rPr lang="ru-RU" sz="2800" b="1" dirty="0" smtClean="0">
                <a:solidFill>
                  <a:srgbClr val="7030A0"/>
                </a:solidFill>
              </a:rPr>
              <a:t>1 КЛАССА	</a:t>
            </a:r>
          </a:p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00B050"/>
                </a:solidFill>
              </a:rPr>
              <a:t>      За отличную работу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    на уроке математики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643174" y="1857364"/>
            <a:ext cx="371477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Уменьшаемое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3071810"/>
            <a:ext cx="354007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Вычитаемое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357694"/>
            <a:ext cx="284244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hlinkClick r:id="rId4" action="ppaction://hlinksldjump"/>
              </a:rPr>
              <a:t>Разность</a:t>
            </a:r>
            <a:endParaRPr lang="ru-RU" sz="5400" dirty="0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428860" y="2500306"/>
            <a:ext cx="4000528" cy="2000264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64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Компоненты    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Вычитания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1029" grpId="0"/>
      <p:bldP spid="10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286504"/>
            <a:ext cx="8715436" cy="5714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Птицы – животные, тело которых покрыто перьями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500166" y="214290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000364" y="214290"/>
            <a:ext cx="107157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786314" y="285728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357686" y="1071546"/>
            <a:ext cx="157163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714876" y="1785926"/>
            <a:ext cx="1285884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072198" y="4429132"/>
            <a:ext cx="100013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357818" y="5072074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500166" y="214290"/>
            <a:ext cx="914400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000364" y="214290"/>
            <a:ext cx="1071570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786314" y="285728"/>
            <a:ext cx="914400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357686" y="1071546"/>
            <a:ext cx="1571636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714876" y="1785926"/>
            <a:ext cx="1285884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072198" y="4429132"/>
            <a:ext cx="1000132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357818" y="5072074"/>
            <a:ext cx="914400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696946" cy="26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0.19722 -0.5780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build="allAtOnce" animBg="1"/>
      <p:bldP spid="20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6500858" cy="63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235825" cy="5657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3929090" cy="1082660"/>
          </a:xfrm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ru-RU" sz="7200" dirty="0" err="1" smtClean="0">
                <a:solidFill>
                  <a:srgbClr val="FF5050"/>
                </a:solidFill>
              </a:rPr>
              <a:t>танграм</a:t>
            </a:r>
            <a:endParaRPr lang="ru-RU" sz="7200" dirty="0">
              <a:solidFill>
                <a:srgbClr val="FF5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143380"/>
            <a:ext cx="22558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-1"/>
            <a:ext cx="3214678" cy="322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7592"/>
            <a:ext cx="5929322" cy="45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29322" cy="2285992"/>
          </a:xfrm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ru-RU" sz="6600" dirty="0" smtClean="0"/>
              <a:t>ПРОВЕРИМ</a:t>
            </a:r>
            <a:endParaRPr lang="ru-RU" sz="66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929322" y="1571612"/>
            <a:ext cx="1571636" cy="15716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8596" y="2357430"/>
            <a:ext cx="2214578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5857884" y="0"/>
            <a:ext cx="3286116" cy="1571612"/>
          </a:xfrm>
          <a:prstGeom prst="triangle">
            <a:avLst>
              <a:gd name="adj" fmla="val 4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357158" y="3429000"/>
            <a:ext cx="2286016" cy="21431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>
            <a:off x="6786574" y="785822"/>
            <a:ext cx="3143248" cy="1571604"/>
          </a:xfrm>
          <a:prstGeom prst="triangle">
            <a:avLst>
              <a:gd name="adj" fmla="val 49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5400000">
            <a:off x="2678893" y="4464851"/>
            <a:ext cx="2214578" cy="22860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357562"/>
            <a:ext cx="11430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5929322" y="785794"/>
            <a:ext cx="1643074" cy="157163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5536425" y="392897"/>
            <a:ext cx="1571612" cy="785818"/>
          </a:xfrm>
          <a:prstGeom prst="triangle">
            <a:avLst>
              <a:gd name="adj" fmla="val 49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3107521" y="5464983"/>
            <a:ext cx="1571636" cy="785818"/>
          </a:xfrm>
          <a:prstGeom prst="triangle">
            <a:avLst>
              <a:gd name="adj" fmla="val 45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715140" y="1571612"/>
            <a:ext cx="1714512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786182" y="2571744"/>
            <a:ext cx="1571636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6787166" y="2428868"/>
            <a:ext cx="2356834" cy="714381"/>
          </a:xfrm>
          <a:custGeom>
            <a:avLst/>
            <a:gdLst>
              <a:gd name="connsiteX0" fmla="*/ 0 w 2356834"/>
              <a:gd name="connsiteY0" fmla="*/ 0 h 785611"/>
              <a:gd name="connsiteX1" fmla="*/ 1596981 w 2356834"/>
              <a:gd name="connsiteY1" fmla="*/ 0 h 785611"/>
              <a:gd name="connsiteX2" fmla="*/ 2356834 w 2356834"/>
              <a:gd name="connsiteY2" fmla="*/ 785611 h 785611"/>
              <a:gd name="connsiteX3" fmla="*/ 734096 w 2356834"/>
              <a:gd name="connsiteY3" fmla="*/ 772732 h 785611"/>
              <a:gd name="connsiteX4" fmla="*/ 0 w 2356834"/>
              <a:gd name="connsiteY4" fmla="*/ 0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834" h="785611">
                <a:moveTo>
                  <a:pt x="0" y="0"/>
                </a:moveTo>
                <a:lnTo>
                  <a:pt x="1596981" y="0"/>
                </a:lnTo>
                <a:lnTo>
                  <a:pt x="2356834" y="785611"/>
                </a:lnTo>
                <a:lnTo>
                  <a:pt x="734096" y="7727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5400000" flipV="1">
            <a:off x="-357015" y="4286049"/>
            <a:ext cx="2356834" cy="785611"/>
          </a:xfrm>
          <a:custGeom>
            <a:avLst/>
            <a:gdLst>
              <a:gd name="connsiteX0" fmla="*/ 0 w 2356834"/>
              <a:gd name="connsiteY0" fmla="*/ 0 h 785611"/>
              <a:gd name="connsiteX1" fmla="*/ 1596981 w 2356834"/>
              <a:gd name="connsiteY1" fmla="*/ 0 h 785611"/>
              <a:gd name="connsiteX2" fmla="*/ 2356834 w 2356834"/>
              <a:gd name="connsiteY2" fmla="*/ 785611 h 785611"/>
              <a:gd name="connsiteX3" fmla="*/ 734096 w 2356834"/>
              <a:gd name="connsiteY3" fmla="*/ 772732 h 785611"/>
              <a:gd name="connsiteX4" fmla="*/ 0 w 2356834"/>
              <a:gd name="connsiteY4" fmla="*/ 0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834" h="785611">
                <a:moveTo>
                  <a:pt x="0" y="0"/>
                </a:moveTo>
                <a:lnTo>
                  <a:pt x="1596981" y="0"/>
                </a:lnTo>
                <a:lnTo>
                  <a:pt x="2356834" y="785611"/>
                </a:lnTo>
                <a:lnTo>
                  <a:pt x="734096" y="7727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28596" y="2357430"/>
            <a:ext cx="2214578" cy="10715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 rot="10800000">
            <a:off x="357158" y="3429000"/>
            <a:ext cx="2286016" cy="214314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5400000">
            <a:off x="2678893" y="4464851"/>
            <a:ext cx="2214578" cy="228601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3786182" y="2571744"/>
            <a:ext cx="1571636" cy="7858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6200000">
            <a:off x="3071802" y="5429264"/>
            <a:ext cx="1571636" cy="857256"/>
          </a:xfrm>
          <a:prstGeom prst="triangle">
            <a:avLst>
              <a:gd name="adj" fmla="val 459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929322" y="3143248"/>
            <a:ext cx="3214678" cy="3714752"/>
          </a:xfrm>
          <a:prstGeom prst="rect">
            <a:avLst/>
          </a:prstGeom>
          <a:solidFill>
            <a:srgbClr val="FF66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ПРОВЕРИМ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8602" y="1"/>
            <a:ext cx="3245397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2" grpId="0" animBg="1"/>
      <p:bldP spid="22" grpId="1" animBg="1"/>
      <p:bldP spid="28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357949" cy="629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143512"/>
            <a:ext cx="1286934" cy="13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785794"/>
            <a:ext cx="1427141" cy="14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36"/>
            <a:ext cx="998513" cy="14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28604"/>
            <a:ext cx="178464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285992"/>
            <a:ext cx="1570017" cy="161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2000240"/>
            <a:ext cx="1498579" cy="158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4429132"/>
            <a:ext cx="1355703" cy="199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290" y="4929198"/>
            <a:ext cx="1026412" cy="16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464" y="144463"/>
            <a:ext cx="3709706" cy="7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7686" y="214290"/>
            <a:ext cx="4625683" cy="7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357422" y="4286256"/>
            <a:ext cx="11811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5 уменьши на 1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00034" y="6215082"/>
            <a:ext cx="11811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8 уменьши на 2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571472" y="4429132"/>
            <a:ext cx="11811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7 уменьши на 1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571472" y="2214554"/>
            <a:ext cx="11811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9 уменьши на 4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7429520" y="2500306"/>
            <a:ext cx="135732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5 увеличь на 1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6000760" y="4357694"/>
            <a:ext cx="11811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2 увеличь на 2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7072330" y="6143644"/>
            <a:ext cx="135732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4 увеличь на 3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7715272" y="4429132"/>
            <a:ext cx="11811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1 увеличь на 5 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9" name="WordArt 15"/>
          <p:cNvSpPr>
            <a:spLocks noChangeArrowheads="1" noChangeShapeType="1" noTextEdit="1"/>
          </p:cNvSpPr>
          <p:nvPr/>
        </p:nvSpPr>
        <p:spPr bwMode="auto">
          <a:xfrm>
            <a:off x="2428860" y="4357694"/>
            <a:ext cx="1019175" cy="33337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5 - 1  = 4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40" name="WordArt 16"/>
          <p:cNvSpPr>
            <a:spLocks noChangeArrowheads="1" noChangeShapeType="1" noTextEdit="1"/>
          </p:cNvSpPr>
          <p:nvPr/>
        </p:nvSpPr>
        <p:spPr bwMode="auto">
          <a:xfrm>
            <a:off x="642910" y="2285992"/>
            <a:ext cx="1171575" cy="33337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9 - 4 = 5  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41" name="WordArt 17"/>
          <p:cNvSpPr>
            <a:spLocks noChangeArrowheads="1" noChangeShapeType="1" noTextEdit="1"/>
          </p:cNvSpPr>
          <p:nvPr/>
        </p:nvSpPr>
        <p:spPr bwMode="auto">
          <a:xfrm>
            <a:off x="571472" y="4500570"/>
            <a:ext cx="1171575" cy="33337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7 - 1 = 6  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42" name="WordArt 18"/>
          <p:cNvSpPr>
            <a:spLocks noChangeArrowheads="1" noChangeShapeType="1" noTextEdit="1"/>
          </p:cNvSpPr>
          <p:nvPr/>
        </p:nvSpPr>
        <p:spPr bwMode="auto">
          <a:xfrm>
            <a:off x="571472" y="6286520"/>
            <a:ext cx="1085850" cy="33337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8 - 2 = 6  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0315E-7 L 0.32274 0.692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9 0.10407 L -0.76076 0.628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26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4 0.1117 L 0.2691 0.132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879 L -0.74653 -0.271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-1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-0.14385 L -0.38177 -0.552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0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2105 L 0.51598 -0.27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0024 L 0.57205 -0.127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6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10985 L 0.27223 0.225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033" grpId="0" animBg="1"/>
      <p:bldP spid="1033" grpId="1" animBg="1"/>
      <p:bldP spid="1034" grpId="0" animBg="1"/>
      <p:bldP spid="1034" grpId="1" animBg="1"/>
      <p:bldP spid="1039" grpId="0" animBg="1"/>
      <p:bldP spid="1040" grpId="0" build="allAtOnce" animBg="1"/>
      <p:bldP spid="1041" grpId="0" animBg="1"/>
      <p:bldP spid="10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428868"/>
            <a:ext cx="6143668" cy="20717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		    Задача.</a:t>
            </a:r>
            <a:r>
              <a:rPr lang="ru-RU" sz="3600" b="1" dirty="0" smtClean="0">
                <a:solidFill>
                  <a:srgbClr val="C00000"/>
                </a:solidFill>
                <a:hlinkClick r:id="rId5" action="ppaction://hlinksldjump"/>
              </a:rPr>
              <a:t>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lvl="2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кормушке сидело 5 снегирей.</a:t>
            </a:r>
          </a:p>
          <a:p>
            <a:pPr lvl="2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Затем 2 снегиря улетели.</a:t>
            </a:r>
          </a:p>
          <a:p>
            <a:pPr lvl="2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Сколько снегирей осталось на кормушке?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214422"/>
            <a:ext cx="1928826" cy="16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2857496"/>
            <a:ext cx="1357322" cy="13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2928934"/>
            <a:ext cx="1000132" cy="9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3071810"/>
            <a:ext cx="1071570" cy="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968713"/>
            <a:ext cx="1071538" cy="8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143248"/>
            <a:ext cx="1000100" cy="8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900" y="6028001"/>
            <a:ext cx="1000100" cy="8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285728"/>
            <a:ext cx="857256" cy="10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24" y="2500306"/>
            <a:ext cx="857251" cy="10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43372" y="4572008"/>
            <a:ext cx="30003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Решение.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143372" y="5000636"/>
            <a:ext cx="3000396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 = 3 (с.)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143372" y="5429264"/>
            <a:ext cx="3000396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Ответ: 3 снегиря.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снегирь22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000364" y="1214422"/>
            <a:ext cx="190501" cy="142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5746 -0.24144 " pathEditMode="relative" ptsTypes="AA">
                                      <p:cBhvr>
                                        <p:cTn id="6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03704E-6 L 0.19687 -0.62987 " pathEditMode="relative" ptsTypes="AA">
                                      <p:cBhvr>
                                        <p:cTn id="6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1273 L -0.70312 0.0442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63003 -0.65093 " pathEditMode="relative" ptsTypes="AA">
                                      <p:cBhvr>
                                        <p:cTn id="7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4882 0.430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1527 L 0.78125 -0.2358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11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1828 L 0.72847 0.212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11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6" dur="20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20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20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 build="p" animBg="1"/>
      <p:bldP spid="1039" grpId="0" build="allAtOnce" animBg="1"/>
      <p:bldP spid="1040" grpId="0" build="allAtOnce" animBg="1"/>
      <p:bldP spid="1041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241</Words>
  <Application>Microsoft Office PowerPoint</Application>
  <PresentationFormat>Экран (4:3)</PresentationFormat>
  <Paragraphs>168</Paragraphs>
  <Slides>15</Slides>
  <Notes>15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Математика 1 класс</vt:lpstr>
      <vt:lpstr>Слайд 2</vt:lpstr>
      <vt:lpstr>Птицы – животные, тело которых покрыто перьями</vt:lpstr>
      <vt:lpstr>Слайд 4</vt:lpstr>
      <vt:lpstr>танграм</vt:lpstr>
      <vt:lpstr>ПРОВЕРИМ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1 класс</dc:title>
  <dc:creator>берингов</dc:creator>
  <cp:lastModifiedBy>1</cp:lastModifiedBy>
  <cp:revision>160</cp:revision>
  <dcterms:created xsi:type="dcterms:W3CDTF">2009-02-17T14:23:39Z</dcterms:created>
  <dcterms:modified xsi:type="dcterms:W3CDTF">2010-01-27T19:00:40Z</dcterms:modified>
</cp:coreProperties>
</file>