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4"/>
  </p:notesMasterIdLst>
  <p:sldIdLst>
    <p:sldId id="257" r:id="rId2"/>
    <p:sldId id="256" r:id="rId3"/>
    <p:sldId id="258" r:id="rId4"/>
    <p:sldId id="259" r:id="rId5"/>
    <p:sldId id="294" r:id="rId6"/>
    <p:sldId id="295" r:id="rId7"/>
    <p:sldId id="299" r:id="rId8"/>
    <p:sldId id="286" r:id="rId9"/>
    <p:sldId id="298" r:id="rId10"/>
    <p:sldId id="260" r:id="rId11"/>
    <p:sldId id="261" r:id="rId12"/>
    <p:sldId id="262" r:id="rId13"/>
    <p:sldId id="270" r:id="rId14"/>
    <p:sldId id="263" r:id="rId15"/>
    <p:sldId id="271" r:id="rId16"/>
    <p:sldId id="272" r:id="rId17"/>
    <p:sldId id="264" r:id="rId18"/>
    <p:sldId id="273" r:id="rId19"/>
    <p:sldId id="274" r:id="rId20"/>
    <p:sldId id="265" r:id="rId21"/>
    <p:sldId id="276" r:id="rId22"/>
    <p:sldId id="266" r:id="rId23"/>
    <p:sldId id="277" r:id="rId24"/>
    <p:sldId id="267" r:id="rId25"/>
    <p:sldId id="278" r:id="rId26"/>
    <p:sldId id="268" r:id="rId27"/>
    <p:sldId id="279" r:id="rId28"/>
    <p:sldId id="287" r:id="rId29"/>
    <p:sldId id="269" r:id="rId30"/>
    <p:sldId id="280" r:id="rId31"/>
    <p:sldId id="281" r:id="rId32"/>
    <p:sldId id="282" r:id="rId33"/>
    <p:sldId id="291" r:id="rId34"/>
    <p:sldId id="283" r:id="rId35"/>
    <p:sldId id="289" r:id="rId36"/>
    <p:sldId id="284" r:id="rId37"/>
    <p:sldId id="288" r:id="rId38"/>
    <p:sldId id="285" r:id="rId39"/>
    <p:sldId id="290" r:id="rId40"/>
    <p:sldId id="292" r:id="rId41"/>
    <p:sldId id="293" r:id="rId42"/>
    <p:sldId id="29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70" autoAdjust="0"/>
    <p:restoredTop sz="94833" autoAdjust="0"/>
  </p:normalViewPr>
  <p:slideViewPr>
    <p:cSldViewPr>
      <p:cViewPr varScale="1">
        <p:scale>
          <a:sx n="70" d="100"/>
          <a:sy n="70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B3DA9-0814-491B-A24C-41148B32F744}" type="datetimeFigureOut">
              <a:rPr lang="ru-RU" smtClean="0"/>
              <a:pPr/>
              <a:t>30.04.2010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59F8A-CC8E-46E0-92D3-BB8DC161C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59F8A-CC8E-46E0-92D3-BB8DC161C00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3DA04B-773A-4E16-A682-BB4B5A94E18D}" type="datetimeFigureOut">
              <a:rPr lang="ru-RU" smtClean="0"/>
              <a:pPr/>
              <a:t>30.04.2010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72CC23-F50C-43F9-87D5-A4B59DB1C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DA04B-773A-4E16-A682-BB4B5A94E18D}" type="datetimeFigureOut">
              <a:rPr lang="ru-RU" smtClean="0"/>
              <a:pPr/>
              <a:t>30.04.2010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2CC23-F50C-43F9-87D5-A4B59DB1C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F3DA04B-773A-4E16-A682-BB4B5A94E18D}" type="datetimeFigureOut">
              <a:rPr lang="ru-RU" smtClean="0"/>
              <a:pPr/>
              <a:t>30.04.2010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72CC23-F50C-43F9-87D5-A4B59DB1C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DA04B-773A-4E16-A682-BB4B5A94E18D}" type="datetimeFigureOut">
              <a:rPr lang="ru-RU" smtClean="0"/>
              <a:pPr/>
              <a:t>30.04.2010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2CC23-F50C-43F9-87D5-A4B59DB1C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3DA04B-773A-4E16-A682-BB4B5A94E18D}" type="datetimeFigureOut">
              <a:rPr lang="ru-RU" smtClean="0"/>
              <a:pPr/>
              <a:t>30.04.2010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72CC23-F50C-43F9-87D5-A4B59DB1C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DA04B-773A-4E16-A682-BB4B5A94E18D}" type="datetimeFigureOut">
              <a:rPr lang="ru-RU" smtClean="0"/>
              <a:pPr/>
              <a:t>30.04.2010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2CC23-F50C-43F9-87D5-A4B59DB1C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DA04B-773A-4E16-A682-BB4B5A94E18D}" type="datetimeFigureOut">
              <a:rPr lang="ru-RU" smtClean="0"/>
              <a:pPr/>
              <a:t>30.04.2010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2CC23-F50C-43F9-87D5-A4B59DB1C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DA04B-773A-4E16-A682-BB4B5A94E18D}" type="datetimeFigureOut">
              <a:rPr lang="ru-RU" smtClean="0"/>
              <a:pPr/>
              <a:t>30.04.2010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2CC23-F50C-43F9-87D5-A4B59DB1C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3DA04B-773A-4E16-A682-BB4B5A94E18D}" type="datetimeFigureOut">
              <a:rPr lang="ru-RU" smtClean="0"/>
              <a:pPr/>
              <a:t>30.04.2010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2CC23-F50C-43F9-87D5-A4B59DB1C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DA04B-773A-4E16-A682-BB4B5A94E18D}" type="datetimeFigureOut">
              <a:rPr lang="ru-RU" smtClean="0"/>
              <a:pPr/>
              <a:t>30.04.2010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2CC23-F50C-43F9-87D5-A4B59DB1C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DA04B-773A-4E16-A682-BB4B5A94E18D}" type="datetimeFigureOut">
              <a:rPr lang="ru-RU" smtClean="0"/>
              <a:pPr/>
              <a:t>30.04.2010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72CC23-F50C-43F9-87D5-A4B59DB1CD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F3DA04B-773A-4E16-A682-BB4B5A94E18D}" type="datetimeFigureOut">
              <a:rPr lang="ru-RU" smtClean="0"/>
              <a:pPr/>
              <a:t>30.04.2010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72CC23-F50C-43F9-87D5-A4B59DB1C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audio" Target="file:///F:\&#1084;&#1072;&#1088;&#1089;&#1077;&#1083;&#1100;&#1077;&#1079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Joe_Dassin_-_Et_si_tu_nexistais_pas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ФРАНЦИЯ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Подготовила : </a:t>
            </a:r>
          </a:p>
          <a:p>
            <a:r>
              <a:rPr lang="ru-RU" sz="1800" dirty="0" smtClean="0"/>
              <a:t>учитель по географии МОУ лицей №12 </a:t>
            </a:r>
          </a:p>
          <a:p>
            <a:r>
              <a:rPr lang="ru-RU" sz="1800" dirty="0" err="1" smtClean="0"/>
              <a:t>Чениб</a:t>
            </a:r>
            <a:r>
              <a:rPr lang="ru-RU" sz="1800" dirty="0" smtClean="0"/>
              <a:t> Римма </a:t>
            </a:r>
            <a:r>
              <a:rPr lang="ru-RU" sz="1800" dirty="0" err="1" smtClean="0"/>
              <a:t>Аскеровна</a:t>
            </a:r>
            <a:endParaRPr lang="ru-RU" sz="1800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2056" name="Picture 8" descr="C:\Users\Люда\Desktop\франция\img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4071966" cy="4089908"/>
          </a:xfrm>
          <a:prstGeom prst="rect">
            <a:avLst/>
          </a:prstGeom>
          <a:noFill/>
        </p:spPr>
      </p:pic>
      <p:pic>
        <p:nvPicPr>
          <p:cNvPr id="7" name="марселье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21533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857232"/>
            <a:ext cx="3429000" cy="4500594"/>
          </a:xfrm>
        </p:spPr>
        <p:txBody>
          <a:bodyPr>
            <a:normAutofit/>
          </a:bodyPr>
          <a:lstStyle/>
          <a:p>
            <a:r>
              <a:rPr lang="ru-RU" dirty="0" smtClean="0"/>
              <a:t>Франция была первой страной приспособившаяся к Международной системе единиц. Английский преподавался во французских школах как Британский Английский. Франция является одной из немногих стран, где автомобили водят по правой стороне. Во Франции шестая по размеру экономика в мире и это одна из развитых стран. Страна является шестым крупнейшим импортером и пятым по величине экспортером промышленных товаров. Франция также является вторым крупнейшим получателем прямых иностранных инвестиций по сравнению с другими странами Организации экономического сотрудничества и развития (ОЭСР).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C:\Users\Люда\Pictures\античность Шамб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4096111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да\Pictures\Нотр-Дам-де-ла-Гранд 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584"/>
            <a:ext cx="9144000" cy="68685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57818" y="285728"/>
            <a:ext cx="3429000" cy="928678"/>
          </a:xfrm>
        </p:spPr>
        <p:txBody>
          <a:bodyPr/>
          <a:lstStyle/>
          <a:p>
            <a:r>
              <a:rPr lang="ru-RU" dirty="0" smtClean="0"/>
              <a:t>Триумфальная арка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89098" y="1357298"/>
            <a:ext cx="3429000" cy="4000528"/>
          </a:xfrm>
        </p:spPr>
        <p:txBody>
          <a:bodyPr/>
          <a:lstStyle/>
          <a:p>
            <a:r>
              <a:rPr lang="ru-RU" dirty="0" smtClean="0"/>
              <a:t>Триумфальная Арка стала строиться по приказу Наполеона в память об одном из его победных сражений, хотя он никогда не видел ее завершенной. Арка стала также известной благодаря фотографиям с Союзными войсками, которые вошли в сердце Парижа. Она находится в центре кольцевой транспортной развязки с 12 улицами, включая Елисейские Поля сходящиеся к Арке. Вы дойдете до Арки по подземному переходу, так что не пытайтесь пересечь уличное движение! Вы можете воспользоваться лифтом или лестницами, чтобы подняться на вершину Арки и посмотреть удивительные виды Парижа, и насладиться музеем недалеко от Арки.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 descr="C:\Users\Люда\Pictures\arc_de_triomp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4123267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Люда\Pictures\7cc264b7bf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1952" y="214290"/>
            <a:ext cx="7242048" cy="642942"/>
          </a:xfrm>
        </p:spPr>
        <p:txBody>
          <a:bodyPr>
            <a:normAutofit/>
          </a:bodyPr>
          <a:lstStyle/>
          <a:p>
            <a:r>
              <a:rPr lang="ru-RU" dirty="0" smtClean="0"/>
              <a:t>Триумфальная арка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42852"/>
            <a:ext cx="3429000" cy="1000116"/>
          </a:xfrm>
        </p:spPr>
        <p:txBody>
          <a:bodyPr/>
          <a:lstStyle/>
          <a:p>
            <a:r>
              <a:rPr lang="ru-RU" dirty="0" smtClean="0"/>
              <a:t>Эйфелева башня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142984"/>
            <a:ext cx="3429000" cy="42862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Башня была построена в качестве временной выставки в честь Всемирной ярмарки 1889 года. Теперь с течением чуть более 100 лет она стала символом Парижа. Если вы увидите башню из многих мест в Париже, ее размер будет удивлять вас по мере приближения к ней. Вся она состоит из 7000 тонн металла, а основа занимает около 3 гектаров. Лифты доставят вас на 1-й (200 футов), 2-й (400 футов) и 3-й (900 футов) этажи. На первом уровне есть ресторан, выставка и фильмы о башне, а также сувениры. Второй уровень открывает великолепные виды Парижа и буфет, а верхний уровень открывает виды на город до 40 миль. Если вы придете до 9:00 утра или в вечернее время, то избежите очередей. Ночью башня освещена. Вы можете наслаждаться башней с парка Марсового Поля, прилегающий к парку. 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 descr="C:\Users\Люда\Desktop\франция\img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4071966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Люда\Pictures\1ehjfeleva_bashn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Эйфелева башня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Люда\Pictures\nuit-tour-eiffel-paris-fot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Эйфелева башня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14290"/>
            <a:ext cx="3429000" cy="571504"/>
          </a:xfrm>
        </p:spPr>
        <p:txBody>
          <a:bodyPr/>
          <a:lstStyle/>
          <a:p>
            <a:r>
              <a:rPr lang="ru-RU" dirty="0" smtClean="0"/>
              <a:t>Лувр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857232"/>
            <a:ext cx="3429000" cy="48577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Этот дворец 16 века самый крупный и наиболее впечатляющий музей в Европе. Музей настолько велик, что если бы вы потратили одну минуту на каждую достопримечательность в музее, то вам бы понадобилась провести там всю вашу жизнь. Для тех, кто не распоряжается временем мы рекомендуем один из следующих вариантов. Возьмите бесплатный справочник Лувра в информационном киоске, когда войдете в пирамиду присоединитесь к одной из 90-минутной англоязычной экскурсии ($ 6.00), которые проводят 6 раз в день, кроме воскресенья, или возьмите в аренду аудио руководство ($ 5.50), или купите книгу по руководству музея перед вашим посещением. </a:t>
            </a:r>
          </a:p>
          <a:p>
            <a:r>
              <a:rPr lang="ru-RU" dirty="0" smtClean="0"/>
              <a:t>Музей оживлен в первой половине дня и в воскресенье из-за дешевых билетов, а в понедельник и среду из-за закрытия музея на вторник. Если вы не любитель музеев, вы можете провести время в комплексе пирамиды дизайнера И. М. </a:t>
            </a:r>
            <a:r>
              <a:rPr lang="ru-RU" dirty="0" err="1" smtClean="0"/>
              <a:t>Пея</a:t>
            </a:r>
            <a:r>
              <a:rPr lang="ru-RU" dirty="0" smtClean="0"/>
              <a:t>, изучить магазины целого подземного города «Карусель Лувра», а затем прогуляться в соседних Садах Тюильри.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9218" name="Picture 2" descr="C:\Users\Люда\Desktop\франция\ed9db1cc39ae69bd7c0c0e3e07ac7cc1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4115444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Люда\Pictures\0_5606_af597194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Лувр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Люда\Pictures\6022bba58a6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Лувр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юда\Desktop\франция\view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8572560" cy="6143668"/>
          </a:xfrm>
        </p:spPr>
        <p:txBody>
          <a:bodyPr>
            <a:normAutofit fontScale="85000" lnSpcReduction="20000"/>
          </a:bodyPr>
          <a:lstStyle/>
          <a:p>
            <a:endParaRPr lang="ru-RU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Официальное название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Французская Республика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Основано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843 г. (Верденский договор)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Официальный язык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Французский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Столица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Париж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Крупнейшие города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Париж, Лион, Бордо, Марсель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Форма правления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Президентско- парламентская республика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Территория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47-я в мире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• Всего 547.03 тыс. км</a:t>
            </a:r>
            <a:r>
              <a:rPr lang="ru-RU" sz="2000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•  % водной поверхности 0,26%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Население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20-я в мире 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•  Всего (2003) 62,05 млн чел.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•  Плотность 113.4 чел./км</a:t>
            </a:r>
            <a:r>
              <a:rPr lang="ru-RU" sz="2000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Валюта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евро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24" y="214290"/>
            <a:ext cx="3714776" cy="1057284"/>
          </a:xfrm>
        </p:spPr>
        <p:txBody>
          <a:bodyPr/>
          <a:lstStyle/>
          <a:p>
            <a:r>
              <a:rPr lang="ru-RU" dirty="0" smtClean="0"/>
              <a:t>Люксембургские сады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285860"/>
            <a:ext cx="3429000" cy="42862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Этот парк считается одним из самых красивых в Париже и является одним из любимых мест парижан. Проводя время в одном из многих парков и кафе Парижа - это буквально лучший способ насладиться этим замечательным городом и его жемчужиной – Люксембургскими садами. Парк наполнен цветами, деревьями и детским смехом. В саду располагается пруд, где вы можете арендовать и прокатиться на моторном катере дистанционного управления, а также детская игровая площадка. Люксембургский дворец, который виднеется вдали парка, является домом Французского Парламента. После утреннего просмотра достопримечательностей, нет лучшего удовольствия, чем наслаждаться спокойным днем в этом парке. 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42" name="Picture 2" descr="C:\Users\Люда\Pictures\lux_gard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4071966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Люда\Pictures\jardin-du-luxembou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Люксембургский сад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14290"/>
            <a:ext cx="3429000" cy="571488"/>
          </a:xfrm>
        </p:spPr>
        <p:txBody>
          <a:bodyPr/>
          <a:lstStyle/>
          <a:p>
            <a:r>
              <a:rPr lang="ru-RU" dirty="0" smtClean="0"/>
              <a:t>Монмартр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785794"/>
            <a:ext cx="3429000" cy="50006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Монмартр высочайший холм Парижа, который стоит посетить. Фуникулер доставит вас до </a:t>
            </a:r>
            <a:r>
              <a:rPr lang="ru-RU" dirty="0" err="1" smtClean="0"/>
              <a:t>Нео-византийской</a:t>
            </a:r>
            <a:r>
              <a:rPr lang="ru-RU" dirty="0" smtClean="0"/>
              <a:t> церкви (1870 года), которая венчает вершину холма и открывает вторую высочайшую (после Эйфелевой башни) точку обозрения в Париже. В свое время на холме было 30 ветряных мельниц, но сегодня только две сохранившихся находятся на улочке </a:t>
            </a:r>
            <a:r>
              <a:rPr lang="ru-RU" dirty="0" err="1" smtClean="0"/>
              <a:t>Лепик</a:t>
            </a:r>
            <a:r>
              <a:rPr lang="ru-RU" dirty="0" smtClean="0"/>
              <a:t>. Область долгое время была любимой у художников и представителей богемы. Самая знаменитая, </a:t>
            </a:r>
            <a:r>
              <a:rPr lang="ru-RU" dirty="0" err="1" smtClean="0"/>
              <a:t>Тулуз</a:t>
            </a:r>
            <a:r>
              <a:rPr lang="ru-RU" dirty="0" smtClean="0"/>
              <a:t> </a:t>
            </a:r>
            <a:r>
              <a:rPr lang="ru-RU" dirty="0" err="1" smtClean="0"/>
              <a:t>Лотрек</a:t>
            </a:r>
            <a:r>
              <a:rPr lang="ru-RU" dirty="0" smtClean="0"/>
              <a:t>, подготовлявшая плакаты кабаре и кафе в Париже в начале 1900 годов. Место </a:t>
            </a:r>
            <a:r>
              <a:rPr lang="ru-RU" dirty="0" err="1" smtClean="0"/>
              <a:t>ду</a:t>
            </a:r>
            <a:r>
              <a:rPr lang="ru-RU" dirty="0" smtClean="0"/>
              <a:t> </a:t>
            </a:r>
            <a:r>
              <a:rPr lang="ru-RU" dirty="0" err="1" smtClean="0"/>
              <a:t>Тертре</a:t>
            </a:r>
            <a:r>
              <a:rPr lang="ru-RU" dirty="0" smtClean="0"/>
              <a:t> реликвия местообитания художников, которые пытались продать свои работы.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Улочка </a:t>
            </a:r>
            <a:r>
              <a:rPr lang="ru-RU" dirty="0" err="1" smtClean="0"/>
              <a:t>Соул</a:t>
            </a:r>
            <a:r>
              <a:rPr lang="ru-RU" dirty="0" smtClean="0"/>
              <a:t> приводит к единственному винограднику в Париже. Вниз по холму от Монмартра вы найдете </a:t>
            </a:r>
            <a:r>
              <a:rPr lang="ru-RU" dirty="0" err="1" smtClean="0"/>
              <a:t>Пигаль</a:t>
            </a:r>
            <a:r>
              <a:rPr lang="ru-RU" dirty="0" smtClean="0"/>
              <a:t>, Парижский район красного света, известного как Свиная аллея. Самым популярным клубом на улице является переполненный туристами </a:t>
            </a:r>
            <a:r>
              <a:rPr lang="ru-RU" dirty="0" err="1" smtClean="0"/>
              <a:t>Мулен</a:t>
            </a:r>
            <a:r>
              <a:rPr lang="ru-RU" dirty="0" smtClean="0"/>
              <a:t> </a:t>
            </a:r>
            <a:r>
              <a:rPr lang="ru-RU" dirty="0" err="1" smtClean="0"/>
              <a:t>Руж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1266" name="Picture 2" descr="C:\Users\Люда\Pictures\montmart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4155384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юда\Desktop\франция\untitled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Монмартр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14290"/>
            <a:ext cx="3429000" cy="571488"/>
          </a:xfrm>
        </p:spPr>
        <p:txBody>
          <a:bodyPr/>
          <a:lstStyle/>
          <a:p>
            <a:r>
              <a:rPr lang="ru-RU" dirty="0" smtClean="0"/>
              <a:t>Музей </a:t>
            </a:r>
            <a:r>
              <a:rPr lang="ru-RU" dirty="0" err="1" smtClean="0"/>
              <a:t>д'Орсэ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928670"/>
            <a:ext cx="3429000" cy="47149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Нынешний президент Франции Жак Ширак, когда-то был мэром Парижа. Одним из его величайших достижений как мэра был преобразование некогда брошенного вокзала </a:t>
            </a:r>
            <a:r>
              <a:rPr lang="ru-RU" dirty="0" err="1" smtClean="0"/>
              <a:t>Орсе</a:t>
            </a:r>
            <a:r>
              <a:rPr lang="ru-RU" dirty="0" smtClean="0"/>
              <a:t> в музей мирового класса. Здание само по себе является красивым местом и данью великой железнодорожной станции Европы. При входе поднимитесь на вершину лестницы и оглянитесь назад, чтобы представить вход поездов и выход станции. Теперь вы можете начать свое посещение с верхнего этажа и продолжить свой путь к низу. Музей известен благодаря работам импрессионистов, в том числе Моне, Ренуара и Ван </a:t>
            </a:r>
            <a:r>
              <a:rPr lang="ru-RU" dirty="0" err="1" smtClean="0"/>
              <a:t>Гога</a:t>
            </a:r>
            <a:r>
              <a:rPr lang="ru-RU" dirty="0" smtClean="0"/>
              <a:t>, это только некоторые из них. В музее также расположена замечательная секция Нового Искусства. И наконец, кафе, которое представляет собой приятное место для легкого обеда, с видом на Правый берег через гигантские часы станции.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2290" name="Picture 2" descr="C:\Users\Люда\Pictures\musee_ors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4071966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Люда\Pictures\0_7adf_a2d0936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r>
              <a:rPr lang="ru-RU" dirty="0" smtClean="0"/>
              <a:t>Музей </a:t>
            </a:r>
            <a:r>
              <a:rPr lang="ru-RU" dirty="0" err="1" smtClean="0"/>
              <a:t>д'Орсэ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14290"/>
            <a:ext cx="3429000" cy="1357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Собор Парижской Богоматери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142984"/>
            <a:ext cx="3429000" cy="50006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Этот собор представляет собой шедевр готической архитектуры. Строительство началось со здания в 1163 году, которое строили 5 архитекторов, и понадобилось почти 100 лет, чтобы завершить строительство. Статуи у главного входа были построены в 1170 году. Одной из достопримечательностей является </a:t>
            </a:r>
            <a:r>
              <a:rPr lang="ru-RU" dirty="0" err="1" smtClean="0"/>
              <a:t>розовое</a:t>
            </a:r>
            <a:r>
              <a:rPr lang="ru-RU" dirty="0" smtClean="0"/>
              <a:t> окно, шириной почти 40 футов, на котором изображены моменты жизни Девы Марии. У первоначального здания были небольшие окна, но к 1220 году были добавлены летающие подпорки. Эти наружные колонны держали массу стен, включая витражи в окнах, которые были от пола до потолка. Подпорки также служили как сточные трубы. Во время Французской революции большая часть церкви была повреждена, в том числе перемещение герба из галереи статуй королей. </a:t>
            </a:r>
          </a:p>
          <a:p>
            <a:r>
              <a:rPr lang="ru-RU" dirty="0" smtClean="0"/>
              <a:t>Когда здесь был коронован Наполеон в 1804 году, стены были в таком плохом состоянии, что из пришлось покрыть гобеленом. В 1831 году автор Виктор Гюго написал книгу "Собор Парижской Богоматери" и начал лихорадочно возвращать эту драгоценность к его бывшей славе. Чтобы увидеть удивительные виды Парижа нужно сделать 400 шагов к вершине колокольни. 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3314" name="Picture 2" descr="C:\Users\Люда\Pictures\Нотр-Дам-де-ла-Гранд 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4143403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Люда\Pictures\17073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Собор Парижской богоматери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юда\Desktop\франция\17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Люда\Pictures\44290173_photosight_3130967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Мулен</a:t>
            </a:r>
            <a:r>
              <a:rPr lang="ru-RU" dirty="0" smtClean="0"/>
              <a:t> </a:t>
            </a:r>
            <a:r>
              <a:rPr lang="ru-RU" dirty="0" err="1" smtClean="0"/>
              <a:t>Руж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C:\Users\Люда\Pictures\1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4094104" cy="4143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14290"/>
            <a:ext cx="3429000" cy="642926"/>
          </a:xfrm>
        </p:spPr>
        <p:txBody>
          <a:bodyPr/>
          <a:lstStyle/>
          <a:p>
            <a:r>
              <a:rPr lang="ru-RU" dirty="0" smtClean="0"/>
              <a:t>Флаг Франции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14942" y="1000108"/>
            <a:ext cx="3603156" cy="5429288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Синее 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знамя использовалось еще со времен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Хлодвига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I, первого франкского короля, и было связано с цветом облачения святого Мартина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Турского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, покровителя Франции. По легенде святой поделился своим плащом (синего цвета) с нищим у Амьена, а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Хлодвиг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после принятия христианства около 498 года сменил в честь него белое знамя на синее.</a:t>
            </a:r>
            <a:b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 smtClean="0"/>
              <a:t>Белый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Белый цвет символизирует Францию и все то, что связано с божественным порядком, с Богом (отсюда и выбор этого цвета в качестве основной эмблемы королевства   по официальной доктрине власть короля имела божественное происхождение).</a:t>
            </a:r>
            <a:b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Во времена правления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Гуго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Капета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и его потомков короли Франции имели </a:t>
            </a:r>
            <a:r>
              <a:rPr lang="ru-RU" sz="1200" dirty="0" smtClean="0">
                <a:solidFill>
                  <a:srgbClr val="FF0000"/>
                </a:solidFill>
              </a:rPr>
              <a:t>красную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орифламму в честь святого Дионисия, так как он был легендарным основателем аббатства, которое со времен </a:t>
            </a:r>
            <a:r>
              <a:rPr lang="ru-RU" sz="1200" dirty="0" err="1" smtClean="0">
                <a:solidFill>
                  <a:schemeClr val="bg2">
                    <a:lumMod val="50000"/>
                  </a:schemeClr>
                </a:solidFill>
              </a:rPr>
              <a:t>Дагоберта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I было особенно почитаемо.</a:t>
            </a:r>
            <a:b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Диснейленд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Люда\Pictures\DisneyLand%20-%20Paris_6617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142900"/>
            <a:ext cx="9144001" cy="70009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Люда\Pictures\17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dirty="0" smtClean="0"/>
              <a:t>Праздники: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214942" y="428604"/>
            <a:ext cx="3786214" cy="571504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Государственные праздники: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-1 января </a:t>
            </a:r>
            <a:r>
              <a:rPr lang="ru-RU" sz="1800" dirty="0" smtClean="0"/>
              <a:t>- Новый год 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</a:t>
            </a:r>
            <a:r>
              <a:rPr lang="ru-RU" sz="1800" b="1" dirty="0" smtClean="0"/>
              <a:t>1 мая </a:t>
            </a:r>
            <a:r>
              <a:rPr lang="ru-RU" sz="1800" dirty="0" smtClean="0"/>
              <a:t>- День труда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-8 мая </a:t>
            </a:r>
            <a:r>
              <a:rPr lang="ru-RU" sz="1800" dirty="0" smtClean="0"/>
              <a:t>- День Победы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</a:t>
            </a:r>
            <a:r>
              <a:rPr lang="ru-RU" sz="1800" b="1" dirty="0" smtClean="0"/>
              <a:t>14 июля </a:t>
            </a:r>
            <a:r>
              <a:rPr lang="ru-RU" sz="1800" dirty="0" smtClean="0"/>
              <a:t>- День взятия Бастилии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</a:t>
            </a:r>
            <a:r>
              <a:rPr lang="ru-RU" sz="1800" b="1" dirty="0" smtClean="0"/>
              <a:t>15 августа </a:t>
            </a:r>
            <a:r>
              <a:rPr lang="ru-RU" sz="1800" dirty="0" smtClean="0"/>
              <a:t>- Успение Пресвятой Девы Марии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</a:t>
            </a:r>
            <a:r>
              <a:rPr lang="ru-RU" sz="1800" b="1" dirty="0" smtClean="0"/>
              <a:t>1 ноября </a:t>
            </a:r>
            <a:r>
              <a:rPr lang="ru-RU" sz="1800" dirty="0" smtClean="0"/>
              <a:t>- День Всех Святых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</a:t>
            </a:r>
            <a:r>
              <a:rPr lang="ru-RU" sz="1800" b="1" dirty="0" smtClean="0"/>
              <a:t>11 ноября </a:t>
            </a:r>
            <a:r>
              <a:rPr lang="ru-RU" sz="1800" dirty="0" smtClean="0"/>
              <a:t>- День перемирия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</a:t>
            </a:r>
            <a:r>
              <a:rPr lang="ru-RU" sz="1800" b="1" dirty="0" smtClean="0"/>
              <a:t>25 декабря </a:t>
            </a:r>
            <a:r>
              <a:rPr lang="ru-RU" sz="1800" dirty="0" smtClean="0"/>
              <a:t>– Рождество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</a:t>
            </a:r>
            <a:r>
              <a:rPr lang="ru-RU" sz="1800" b="1" dirty="0" smtClean="0"/>
              <a:t>26 декабря </a:t>
            </a:r>
            <a:r>
              <a:rPr lang="ru-RU" sz="1800" dirty="0" smtClean="0"/>
              <a:t>- 2-й день Рождества</a:t>
            </a:r>
            <a:endParaRPr lang="ru-RU" sz="1800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642910" y="1000108"/>
            <a:ext cx="4206240" cy="4206240"/>
          </a:xfrm>
        </p:spPr>
      </p:sp>
      <p:pic>
        <p:nvPicPr>
          <p:cNvPr id="8" name="Picture 2" descr="C:\Users\Люда\Pictures\897692_858124_eff42438c9561ba3889831fc48722fa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9" y="1071546"/>
            <a:ext cx="4143403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юда\Desktop\франция\chambeaur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Люда\Pictures\iz_jazz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8475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428604"/>
            <a:ext cx="6255488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Джазовый фестиваль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57224" y="1142984"/>
            <a:ext cx="6255488" cy="178595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Ниццу на юге Франции, посещает каждый год более чем 45000 посетителей, от музыкантов и зрителей, и все они находятся на Джазовом фестивале Ниццы, который происходит каждое лето в </a:t>
            </a:r>
            <a:r>
              <a:rPr lang="ru-RU" dirty="0" err="1" smtClean="0"/>
              <a:t>Arenes</a:t>
            </a:r>
            <a:r>
              <a:rPr lang="ru-RU" dirty="0" smtClean="0"/>
              <a:t> 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Cimiez</a:t>
            </a:r>
            <a:r>
              <a:rPr lang="ru-RU" dirty="0" smtClean="0"/>
              <a:t>. Концерты проходят каждый вечер с 7 и до полночи.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юда\Desktop\франция\etretat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Люда\Pictures\1239376047_k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6255488" cy="1362075"/>
          </a:xfrm>
        </p:spPr>
        <p:txBody>
          <a:bodyPr>
            <a:normAutofit/>
          </a:bodyPr>
          <a:lstStyle/>
          <a:p>
            <a:r>
              <a:rPr lang="ru-RU" dirty="0" smtClean="0"/>
              <a:t>Каннский фестиваль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2910" y="714356"/>
            <a:ext cx="6500858" cy="171983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Каннский кинофестиваль (на французском языке: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le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Festival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international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du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film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Cannes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simply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le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Festival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Cannes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 является наиболее престижным мировым кинофестивалем, и проводится в мае каждого года в Каннах, на юге Франции. Самая престижная награда "Золотая Пальма" была присуждена в Каннах за лучший фильм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Люда\Desktop\франция\_franci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Люда\Pictures\7395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3"/>
            <a:ext cx="6255488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взятия </a:t>
            </a:r>
            <a:r>
              <a:rPr lang="ru-RU" dirty="0" err="1" smtClean="0"/>
              <a:t>бастилии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071546"/>
            <a:ext cx="6643734" cy="264320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Бастилия была тюрьмой в Париже, официально известная как Бастилия </a:t>
            </a:r>
            <a:r>
              <a:rPr lang="ru-RU" b="1" dirty="0" err="1" smtClean="0">
                <a:solidFill>
                  <a:srgbClr val="FFFF00"/>
                </a:solidFill>
              </a:rPr>
              <a:t>Сент-Антуана</a:t>
            </a:r>
            <a:r>
              <a:rPr lang="ru-RU" b="1" dirty="0" smtClean="0">
                <a:solidFill>
                  <a:srgbClr val="FFFF00"/>
                </a:solidFill>
              </a:rPr>
              <a:t>, известная сегодня из-за штурма Бастилии 14 июля 1789 года, которая привела страну к концу монархистского правления и созданию новой Французской Республики. Это событие отмечалось годом позже праздником Федерации, и был объявлен национальным праздником. В настоящее время это все еще день празднования французов, а на месте Бастилии сейчас находится колонна июля и Опера Бастилии.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юда\Desktop\франция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85728"/>
            <a:ext cx="3429000" cy="642926"/>
          </a:xfrm>
        </p:spPr>
        <p:txBody>
          <a:bodyPr/>
          <a:lstStyle/>
          <a:p>
            <a:r>
              <a:rPr lang="ru-RU" dirty="0" smtClean="0"/>
              <a:t>Герб Франции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142984"/>
            <a:ext cx="3429000" cy="4060890"/>
          </a:xfrm>
        </p:spPr>
        <p:txBody>
          <a:bodyPr/>
          <a:lstStyle/>
          <a:p>
            <a:r>
              <a:rPr lang="ru-RU" dirty="0" smtClean="0"/>
              <a:t>Герб Французской Республики является символом Французской Республики с 1953 года. Технически говоря, это эмблема, а не герб, так как он не соблюдает геральдических правил - геральдика рассматривается в качестве аристократического искусства, и, следовательно, связана со старым режимом. </a:t>
            </a:r>
            <a:br>
              <a:rPr lang="ru-RU" dirty="0" smtClean="0"/>
            </a:br>
            <a:r>
              <a:rPr lang="ru-RU" dirty="0" smtClean="0"/>
              <a:t>Оливковое дерево символизирует мир; дуб символизирует долголетие. "RF" означает Французская Республика. Атрибутика является символом, связанным с правосудием (топоры слуг древнего Рима, в данном случае не фашизма). 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C:\Users\Люда\Pictures\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71546"/>
            <a:ext cx="3571900" cy="40617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юда\Desktop\франция\chenonceaux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юда\Desktop\франция\31421956_francesaintmichele30_20080102_19068557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Люда\Desktop\франция\Нотр-Дам-де-ла-Гранд 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991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Люда\Desktop\франция\lion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Joe_Dassin_-_Et_si_tu_nexistais_pa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75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Достопримечательности: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numSld="42" showWhenStopped="0">
                <p:cTn id="16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Люда\Desktop\франция\париж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Визитная карточка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14339" name="Picture 3" descr="C:\Users\Люда\Desktop\франция\vin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5"/>
            <a:ext cx="4143404" cy="421484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Люда\Pictures\Vineyard-in-Bordeau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214842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Вина Франции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6255488" cy="221457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Необходимо также упомянуть вина Франции – составной элемент многих блюд. Виноградники Бордо – одни из самых лучших виноградников мира. Именно из этих сортов винограда делают знаменитые вина Бордо. Однако эти вина имитируются повсюду в мире, поэтому нужно быть знатоком, чтобы распознать «истинный букет» напитка. Область </a:t>
            </a:r>
            <a:r>
              <a:rPr lang="ru-RU" dirty="0" err="1" smtClean="0"/>
              <a:t>Божоле</a:t>
            </a:r>
            <a:r>
              <a:rPr lang="ru-RU" dirty="0" smtClean="0"/>
              <a:t> славится «новыми» винами </a:t>
            </a:r>
            <a:r>
              <a:rPr lang="ru-RU" dirty="0" err="1" smtClean="0"/>
              <a:t>божоле</a:t>
            </a:r>
            <a:r>
              <a:rPr lang="ru-RU" dirty="0" smtClean="0"/>
              <a:t>, в которой насчитывается 12 наименований вин. Виноградники Шампани славятся превосходным шампанским.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Люда\Desktop\франция\untitled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0016" y="24"/>
            <a:ext cx="4443984" cy="6858000"/>
          </a:xfrm>
          <a:prstGeom prst="rect">
            <a:avLst/>
          </a:prstGeom>
          <a:noFill/>
        </p:spPr>
      </p:pic>
      <p:pic>
        <p:nvPicPr>
          <p:cNvPr id="5" name="Picture 2" descr="C:\Users\Люда\Desktop\франция\untitled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7475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6317" y="0"/>
            <a:ext cx="8627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Национальные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костюмы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346</TotalTime>
  <Words>1483</Words>
  <Application>Microsoft Office PowerPoint</Application>
  <PresentationFormat>Экран (4:3)</PresentationFormat>
  <Paragraphs>113</Paragraphs>
  <Slides>42</Slides>
  <Notes>42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Изящная</vt:lpstr>
      <vt:lpstr>ФРАНЦИЯ</vt:lpstr>
      <vt:lpstr>Слайд 2</vt:lpstr>
      <vt:lpstr>Флаг Франции</vt:lpstr>
      <vt:lpstr>Герб Франции</vt:lpstr>
      <vt:lpstr>Слайд 5</vt:lpstr>
      <vt:lpstr>Слайд 6</vt:lpstr>
      <vt:lpstr>Визитная карточка</vt:lpstr>
      <vt:lpstr>Вина Франции</vt:lpstr>
      <vt:lpstr>Слайд 9</vt:lpstr>
      <vt:lpstr>Слайд 10</vt:lpstr>
      <vt:lpstr>Слайд 11</vt:lpstr>
      <vt:lpstr>Триумфальная арка</vt:lpstr>
      <vt:lpstr>Триумфальная арка</vt:lpstr>
      <vt:lpstr>Эйфелева башня</vt:lpstr>
      <vt:lpstr>Эйфелева башня </vt:lpstr>
      <vt:lpstr>Эйфелева башня </vt:lpstr>
      <vt:lpstr>Лувр</vt:lpstr>
      <vt:lpstr>Лувр </vt:lpstr>
      <vt:lpstr>Лувр </vt:lpstr>
      <vt:lpstr>Люксембургские сады</vt:lpstr>
      <vt:lpstr>Люксембургский сад </vt:lpstr>
      <vt:lpstr>Монмартр</vt:lpstr>
      <vt:lpstr>Монмартр </vt:lpstr>
      <vt:lpstr>Музей д'Орсэ </vt:lpstr>
      <vt:lpstr>Музей д'Орсэ </vt:lpstr>
      <vt:lpstr>Собор Парижской Богоматери  </vt:lpstr>
      <vt:lpstr>Собор Парижской богоматери </vt:lpstr>
      <vt:lpstr>Слайд 28</vt:lpstr>
      <vt:lpstr>Мулен Руж</vt:lpstr>
      <vt:lpstr>Диснейленд </vt:lpstr>
      <vt:lpstr>Праздники:</vt:lpstr>
      <vt:lpstr>Слайд 32</vt:lpstr>
      <vt:lpstr>Слайд 33</vt:lpstr>
      <vt:lpstr>Джазовый фестиваль </vt:lpstr>
      <vt:lpstr>Слайд 35</vt:lpstr>
      <vt:lpstr>Каннский фестиваль </vt:lpstr>
      <vt:lpstr>Слайд 37</vt:lpstr>
      <vt:lpstr>День взятия бастилии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TATA</cp:lastModifiedBy>
  <cp:revision>45</cp:revision>
  <dcterms:created xsi:type="dcterms:W3CDTF">2008-09-07T22:14:52Z</dcterms:created>
  <dcterms:modified xsi:type="dcterms:W3CDTF">2010-04-29T20:39:05Z</dcterms:modified>
</cp:coreProperties>
</file>