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20" r:id="rId3"/>
  </p:sldMasterIdLst>
  <p:notesMasterIdLst>
    <p:notesMasterId r:id="rId23"/>
  </p:notesMasterIdLst>
  <p:sldIdLst>
    <p:sldId id="264" r:id="rId4"/>
    <p:sldId id="265" r:id="rId5"/>
    <p:sldId id="275" r:id="rId6"/>
    <p:sldId id="266" r:id="rId7"/>
    <p:sldId id="267" r:id="rId8"/>
    <p:sldId id="268" r:id="rId9"/>
    <p:sldId id="269" r:id="rId10"/>
    <p:sldId id="270" r:id="rId11"/>
    <p:sldId id="257" r:id="rId12"/>
    <p:sldId id="258" r:id="rId13"/>
    <p:sldId id="271" r:id="rId14"/>
    <p:sldId id="259" r:id="rId15"/>
    <p:sldId id="260" r:id="rId16"/>
    <p:sldId id="272" r:id="rId17"/>
    <p:sldId id="261" r:id="rId18"/>
    <p:sldId id="262" r:id="rId19"/>
    <p:sldId id="273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5EC3F-C2AC-484A-8615-FA1FB17160BC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ABC2F-2C9F-4853-9956-B0D8AD687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ABC2F-2C9F-4853-9956-B0D8AD687682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8800CD9B-B423-4ADE-8116-0371D822ECF2}" type="datetimeFigureOut">
              <a:rPr lang="ru-RU" smtClean="0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8F71F4F-2D94-401F-AFB4-CA3DA3C08A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7504D0-1318-4D1D-AA6E-C75D5D2E6E29}" type="datetimeFigureOut">
              <a:rPr lang="ru-RU" smtClean="0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9457A-6E08-48CA-8A54-D7A8A38AEA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9B6CC5-3A07-4843-98AE-8585B5FFD03A}" type="datetimeFigureOut">
              <a:rPr lang="ru-RU" smtClean="0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94C15-EBCE-463C-9509-D593A1D42A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8800CD9B-B423-4ADE-8116-0371D822ECF2}" type="datetimeFigureOut">
              <a:rPr lang="ru-RU" smtClean="0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8F71F4F-2D94-401F-AFB4-CA3DA3C08A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fld id="{DAA61142-C7BC-4B75-A981-C8E6E4A0622F}" type="datetimeFigureOut">
              <a:rPr lang="ru-RU" smtClean="0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12B1A-3A8B-4114-BAA1-0412E24F42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fld id="{9DC9C05E-7F24-440B-B6C8-745DA7009121}" type="datetimeFigureOut">
              <a:rPr lang="ru-RU" smtClean="0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4180580D-657C-4B1E-95AE-EBA24B4CBB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FA61BC5F-EB32-4AAC-BAAB-0CF5DF9168EE}" type="datetimeFigureOut">
              <a:rPr lang="ru-RU" smtClean="0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5C20DED8-8D40-4A2B-A71D-40901E0EA5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fld id="{3B221C35-977B-4EDC-B428-87C2F4D2AFFC}" type="datetimeFigureOut">
              <a:rPr lang="ru-RU" smtClean="0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CD983CE-9439-4F43-8436-6A1CCA8B00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1D7984-BF5D-4302-B1A1-51CDD3B72291}" type="datetimeFigureOut">
              <a:rPr lang="ru-RU" smtClean="0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9B0029-0F34-4157-A4EC-D778E2224C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5B0904F0-CCC2-466D-9E9C-21AD6944486C}" type="datetimeFigureOut">
              <a:rPr lang="ru-RU" smtClean="0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B1132A55-049D-49CD-AC32-F1987ED83D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12097F36-A3A1-4DC2-A07F-ACB2623540E5}" type="datetimeFigureOut">
              <a:rPr lang="ru-RU" smtClean="0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F00A65E-B2D3-441C-ABE2-D391B32C47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fld id="{DAA61142-C7BC-4B75-A981-C8E6E4A0622F}" type="datetimeFigureOut">
              <a:rPr lang="ru-RU" smtClean="0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12B1A-3A8B-4114-BAA1-0412E24F42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5C0B891B-A676-458F-A4E5-33EC21E2C06B}" type="datetimeFigureOut">
              <a:rPr lang="ru-RU" smtClean="0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CEF0351E-2A09-4004-A970-9510BE1C4B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7504D0-1318-4D1D-AA6E-C75D5D2E6E29}" type="datetimeFigureOut">
              <a:rPr lang="ru-RU" smtClean="0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9457A-6E08-48CA-8A54-D7A8A38AEA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9B6CC5-3A07-4843-98AE-8585B5FFD03A}" type="datetimeFigureOut">
              <a:rPr lang="ru-RU" smtClean="0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94C15-EBCE-463C-9509-D593A1D42A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00CD9B-B423-4ADE-8116-0371D822ECF2}" type="datetimeFigureOut">
              <a:rPr lang="ru-RU" smtClean="0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F71F4F-2D94-401F-AFB4-CA3DA3C08A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A61142-C7BC-4B75-A981-C8E6E4A0622F}" type="datetimeFigureOut">
              <a:rPr lang="ru-RU" smtClean="0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12B1A-3A8B-4114-BAA1-0412E24F42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C9C05E-7F24-440B-B6C8-745DA7009121}" type="datetimeFigureOut">
              <a:rPr lang="ru-RU" smtClean="0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4180580D-657C-4B1E-95AE-EBA24B4CBB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61BC5F-EB32-4AAC-BAAB-0CF5DF9168EE}" type="datetimeFigureOut">
              <a:rPr lang="ru-RU" smtClean="0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0DED8-8D40-4A2B-A71D-40901E0EA5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221C35-977B-4EDC-B428-87C2F4D2AFFC}" type="datetimeFigureOut">
              <a:rPr lang="ru-RU" smtClean="0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D983CE-9439-4F43-8436-6A1CCA8B00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1D7984-BF5D-4302-B1A1-51CDD3B72291}" type="datetimeFigureOut">
              <a:rPr lang="ru-RU" smtClean="0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9B0029-0F34-4157-A4EC-D778E2224C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0904F0-CCC2-466D-9E9C-21AD6944486C}" type="datetimeFigureOut">
              <a:rPr lang="ru-RU" smtClean="0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132A55-049D-49CD-AC32-F1987ED83D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fld id="{9DC9C05E-7F24-440B-B6C8-745DA7009121}" type="datetimeFigureOut">
              <a:rPr lang="ru-RU" smtClean="0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4180580D-657C-4B1E-95AE-EBA24B4CBB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097F36-A3A1-4DC2-A07F-ACB2623540E5}" type="datetimeFigureOut">
              <a:rPr lang="ru-RU" smtClean="0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0A65E-B2D3-441C-ABE2-D391B32C47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0B891B-A676-458F-A4E5-33EC21E2C06B}" type="datetimeFigureOut">
              <a:rPr lang="ru-RU" smtClean="0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0351E-2A09-4004-A970-9510BE1C4B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7504D0-1318-4D1D-AA6E-C75D5D2E6E29}" type="datetimeFigureOut">
              <a:rPr lang="ru-RU" smtClean="0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9457A-6E08-48CA-8A54-D7A8A38AEA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9B6CC5-3A07-4843-98AE-8585B5FFD03A}" type="datetimeFigureOut">
              <a:rPr lang="ru-RU" smtClean="0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94C15-EBCE-463C-9509-D593A1D42A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FA61BC5F-EB32-4AAC-BAAB-0CF5DF9168EE}" type="datetimeFigureOut">
              <a:rPr lang="ru-RU" smtClean="0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5C20DED8-8D40-4A2B-A71D-40901E0EA5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fld id="{3B221C35-977B-4EDC-B428-87C2F4D2AFFC}" type="datetimeFigureOut">
              <a:rPr lang="ru-RU" smtClean="0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CD983CE-9439-4F43-8436-6A1CCA8B00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1D7984-BF5D-4302-B1A1-51CDD3B72291}" type="datetimeFigureOut">
              <a:rPr lang="ru-RU" smtClean="0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9B0029-0F34-4157-A4EC-D778E2224C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5B0904F0-CCC2-466D-9E9C-21AD6944486C}" type="datetimeFigureOut">
              <a:rPr lang="ru-RU" smtClean="0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B1132A55-049D-49CD-AC32-F1987ED83D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12097F36-A3A1-4DC2-A07F-ACB2623540E5}" type="datetimeFigureOut">
              <a:rPr lang="ru-RU" smtClean="0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F00A65E-B2D3-441C-ABE2-D391B32C47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5C0B891B-A676-458F-A4E5-33EC21E2C06B}" type="datetimeFigureOut">
              <a:rPr lang="ru-RU" smtClean="0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CEF0351E-2A09-4004-A970-9510BE1C4B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FC646ED-E5ED-4429-AA1F-2DE60FDCE620}" type="datetimeFigureOut">
              <a:rPr lang="ru-RU" smtClean="0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6B892A8-86AB-4F2D-BBD9-7EED777602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FC646ED-E5ED-4429-AA1F-2DE60FDCE620}" type="datetimeFigureOut">
              <a:rPr lang="ru-RU" smtClean="0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6B892A8-86AB-4F2D-BBD9-7EED777602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fade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DFC646ED-E5ED-4429-AA1F-2DE60FDCE620}" type="datetimeFigureOut">
              <a:rPr lang="ru-RU" smtClean="0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F6B892A8-86AB-4F2D-BBD9-7EED777602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fad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642918"/>
            <a:ext cx="88582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Имена существительные собственные и нарицательные</a:t>
            </a:r>
            <a:endParaRPr lang="ru-RU" sz="5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4414" y="3714752"/>
            <a:ext cx="67151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Русский язык, 5 класс</a:t>
            </a:r>
          </a:p>
          <a:p>
            <a:pPr algn="ctr"/>
            <a:r>
              <a:rPr lang="ru-RU" sz="2800" dirty="0" smtClean="0"/>
              <a:t>Учитель Нестеренко С.Н.,</a:t>
            </a:r>
          </a:p>
          <a:p>
            <a:pPr algn="ctr"/>
            <a:r>
              <a:rPr lang="ru-RU" sz="2800" dirty="0" smtClean="0"/>
              <a:t>МОУ гимназия №4 пос. Псебай</a:t>
            </a:r>
          </a:p>
          <a:p>
            <a:pPr algn="ctr"/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Идентификатор 222-536-53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3" descr="береза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57166"/>
            <a:ext cx="7500990" cy="61176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19" y="214290"/>
            <a:ext cx="8643999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Россия, Русь, родина, </a:t>
            </a:r>
          </a:p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страна, государство, держава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4214818"/>
            <a:ext cx="86439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Объясните написание начальной буквы в словах.</a:t>
            </a:r>
            <a:endParaRPr lang="ru-RU" sz="4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88" y="357189"/>
          <a:ext cx="8429684" cy="573096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4196274"/>
                <a:gridCol w="4233410"/>
              </a:tblGrid>
              <a:tr h="462580">
                <a:tc>
                  <a:txBody>
                    <a:bodyPr/>
                    <a:lstStyle/>
                    <a:p>
                      <a:pPr marL="85566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фамилия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/>
                </a:tc>
                <a:tc>
                  <a:txBody>
                    <a:bodyPr/>
                    <a:lstStyle/>
                    <a:p>
                      <a:pPr marL="84455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Иван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/>
                </a:tc>
              </a:tr>
              <a:tr h="457139">
                <a:tc>
                  <a:txBody>
                    <a:bodyPr/>
                    <a:lstStyle/>
                    <a:p>
                      <a:pPr marL="85566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река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/>
                </a:tc>
                <a:tc>
                  <a:txBody>
                    <a:bodyPr/>
                    <a:lstStyle/>
                    <a:p>
                      <a:pPr marL="8413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Иванович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/>
                </a:tc>
              </a:tr>
              <a:tr h="509018">
                <a:tc>
                  <a:txBody>
                    <a:bodyPr/>
                    <a:lstStyle/>
                    <a:p>
                      <a:pPr marL="85566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имя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5566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/>
                </a:tc>
                <a:tc>
                  <a:txBody>
                    <a:bodyPr/>
                    <a:lstStyle/>
                    <a:p>
                      <a:pPr marL="8461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Петров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/>
                </a:tc>
              </a:tr>
              <a:tr h="460767">
                <a:tc>
                  <a:txBody>
                    <a:bodyPr/>
                    <a:lstStyle/>
                    <a:p>
                      <a:pPr marL="8588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сказка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/>
                </a:tc>
                <a:tc>
                  <a:txBody>
                    <a:bodyPr/>
                    <a:lstStyle/>
                    <a:p>
                      <a:pPr marL="8461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Шарик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/>
                </a:tc>
              </a:tr>
              <a:tr h="645430">
                <a:tc>
                  <a:txBody>
                    <a:bodyPr/>
                    <a:lstStyle/>
                    <a:p>
                      <a:pPr marL="8588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отчество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588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/>
                </a:tc>
                <a:tc>
                  <a:txBody>
                    <a:bodyPr/>
                    <a:lstStyle/>
                    <a:p>
                      <a:pPr marL="8461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Кубань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/>
                </a:tc>
              </a:tr>
              <a:tr h="453509">
                <a:tc>
                  <a:txBody>
                    <a:bodyPr/>
                    <a:lstStyle/>
                    <a:p>
                      <a:pPr marL="86201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газета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   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Байкал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/>
                </a:tc>
              </a:tr>
              <a:tr h="480012">
                <a:tc>
                  <a:txBody>
                    <a:bodyPr/>
                    <a:lstStyle/>
                    <a:p>
                      <a:pPr marL="86201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озеро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6201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«Родное предгорье»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/>
                </a:tc>
              </a:tr>
              <a:tr h="453509">
                <a:tc>
                  <a:txBody>
                    <a:bodyPr/>
                    <a:lstStyle/>
                    <a:p>
                      <a:pPr marL="86201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собака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«Золотой ключик»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/>
                </a:tc>
              </a:tr>
              <a:tr h="453509">
                <a:tc>
                  <a:txBody>
                    <a:bodyPr/>
                    <a:lstStyle/>
                    <a:p>
                      <a:pPr marL="86201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город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«</a:t>
                      </a:r>
                      <a:r>
                        <a:rPr kumimoji="0" lang="ru-RU" sz="2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Алёнушка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»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/>
                </a:tc>
              </a:tr>
              <a:tr h="466209">
                <a:tc>
                  <a:txBody>
                    <a:bodyPr/>
                    <a:lstStyle/>
                    <a:p>
                      <a:pPr marL="86201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картина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/>
                </a:tc>
                <a:tc>
                  <a:txBody>
                    <a:bodyPr/>
                    <a:lstStyle/>
                    <a:p>
                      <a:pPr marL="85248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Краснодар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4282" y="6000768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ЗАДАНИЕ: соедините имена  существительные нарицательные и собственные, запишите их в тетрадь. 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878" y="0"/>
            <a:ext cx="850112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Составьте и запишите: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5000636"/>
            <a:ext cx="8501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Средний уровень подготовки</a:t>
            </a:r>
          </a:p>
          <a:p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- </a:t>
            </a:r>
            <a:r>
              <a:rPr lang="ru-RU" sz="3200" b="1" dirty="0" smtClean="0"/>
              <a:t>простое предложение.</a:t>
            </a:r>
          </a:p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1714488"/>
            <a:ext cx="74295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Высокий уровень подготовки</a:t>
            </a:r>
          </a:p>
          <a:p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</a:rPr>
              <a:t>1) простое предложение, осложнённое однородными членами;</a:t>
            </a:r>
          </a:p>
          <a:p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</a:rPr>
              <a:t>2) сложное предложение.</a:t>
            </a:r>
            <a:endParaRPr lang="ru-RU" sz="2800" b="1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642918"/>
            <a:ext cx="828680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/>
              <a:t>Незнание правила  ведёт к неправильному написанию, а неправильное написание - к непониманию людей друг другом, т.е., по выражению учёных, ведёт к нарушению 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коммуникативных </a:t>
            </a:r>
            <a:r>
              <a:rPr lang="ru-RU" sz="4400" b="1" dirty="0" smtClean="0"/>
              <a:t>отношений между людьми </a:t>
            </a:r>
            <a:endParaRPr lang="ru-RU" sz="4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2571744"/>
            <a:ext cx="85373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Коммуникация-общение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Группа 32"/>
          <p:cNvGrpSpPr/>
          <p:nvPr/>
        </p:nvGrpSpPr>
        <p:grpSpPr>
          <a:xfrm>
            <a:off x="1714480" y="142852"/>
            <a:ext cx="5357850" cy="523220"/>
            <a:chOff x="1714480" y="142852"/>
            <a:chExt cx="5357850" cy="52322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714480" y="142852"/>
              <a:ext cx="5357850" cy="42862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714480" y="142852"/>
              <a:ext cx="535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2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Имена существительные</a:t>
              </a:r>
              <a:endPara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6215074" y="785794"/>
            <a:ext cx="2500330" cy="428628"/>
            <a:chOff x="6215074" y="785794"/>
            <a:chExt cx="2500330" cy="428628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6215074" y="785794"/>
              <a:ext cx="2500330" cy="428628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15074" y="785794"/>
              <a:ext cx="25003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FF0000"/>
                  </a:solidFill>
                </a:rPr>
                <a:t>нарицательные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214282" y="1928802"/>
            <a:ext cx="3357586" cy="785818"/>
            <a:chOff x="214282" y="1928802"/>
            <a:chExt cx="3357586" cy="785818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214282" y="2000240"/>
              <a:ext cx="2928958" cy="71438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4282" y="1928802"/>
              <a:ext cx="33575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chemeClr val="accent4">
                      <a:lumMod val="75000"/>
                    </a:schemeClr>
                  </a:solidFill>
                </a:rPr>
                <a:t>единичные предметы из числа однородных</a:t>
              </a:r>
              <a:endParaRPr lang="ru-RU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6000760" y="2000240"/>
            <a:ext cx="2857520" cy="714380"/>
            <a:chOff x="6000760" y="2000240"/>
            <a:chExt cx="2857520" cy="714380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6000760" y="2000240"/>
              <a:ext cx="2857520" cy="71438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00760" y="2000240"/>
              <a:ext cx="28575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FF0000"/>
                  </a:solidFill>
                </a:rPr>
                <a:t>однородные предметы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285720" y="3429000"/>
            <a:ext cx="2857520" cy="714380"/>
            <a:chOff x="285720" y="3429000"/>
            <a:chExt cx="2857520" cy="714380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285720" y="3429000"/>
              <a:ext cx="2857520" cy="71438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5720" y="3429000"/>
              <a:ext cx="28575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chemeClr val="accent4">
                      <a:lumMod val="75000"/>
                    </a:schemeClr>
                  </a:solidFill>
                </a:rPr>
                <a:t>пишутся с прописной буквы</a:t>
              </a:r>
              <a:endParaRPr lang="ru-RU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6000760" y="3429000"/>
            <a:ext cx="2857520" cy="714380"/>
            <a:chOff x="6000760" y="3429000"/>
            <a:chExt cx="2857520" cy="714380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6000760" y="3429000"/>
              <a:ext cx="2857520" cy="71438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00760" y="3429000"/>
              <a:ext cx="28575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FF0000"/>
                  </a:solidFill>
                </a:rPr>
                <a:t>пишутся со строчной буквы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285720" y="4857760"/>
            <a:ext cx="2857520" cy="714380"/>
            <a:chOff x="285720" y="4857760"/>
            <a:chExt cx="2857520" cy="714380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285720" y="4857760"/>
              <a:ext cx="2857520" cy="71438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85720" y="4857760"/>
              <a:ext cx="28575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chemeClr val="accent4">
                      <a:lumMod val="75000"/>
                    </a:schemeClr>
                  </a:solidFill>
                </a:rPr>
                <a:t>заключаются в кавычки</a:t>
              </a:r>
              <a:endParaRPr lang="ru-RU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285720" y="785794"/>
            <a:ext cx="2643206" cy="428628"/>
            <a:chOff x="285720" y="785794"/>
            <a:chExt cx="2643206" cy="428628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285720" y="785794"/>
              <a:ext cx="264320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85720" y="785794"/>
              <a:ext cx="26432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accent4">
                      <a:lumMod val="75000"/>
                    </a:schemeClr>
                  </a:solidFill>
                </a:rPr>
                <a:t>собственные</a:t>
              </a:r>
              <a:endParaRPr lang="ru-RU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cxnSp>
        <p:nvCxnSpPr>
          <p:cNvPr id="41" name="Прямая со стрелкой 40"/>
          <p:cNvCxnSpPr>
            <a:stCxn id="7" idx="2"/>
            <a:endCxn id="25" idx="3"/>
          </p:cNvCxnSpPr>
          <p:nvPr/>
        </p:nvCxnSpPr>
        <p:spPr>
          <a:xfrm rot="5400000">
            <a:off x="3508972" y="86027"/>
            <a:ext cx="304388" cy="146447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7" idx="2"/>
            <a:endCxn id="11" idx="1"/>
          </p:cNvCxnSpPr>
          <p:nvPr/>
        </p:nvCxnSpPr>
        <p:spPr>
          <a:xfrm rot="16200000" flipH="1">
            <a:off x="5152045" y="-92569"/>
            <a:ext cx="304388" cy="18216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8" idx="2"/>
          </p:cNvCxnSpPr>
          <p:nvPr/>
        </p:nvCxnSpPr>
        <p:spPr>
          <a:xfrm rot="5400000">
            <a:off x="1196555" y="1589472"/>
            <a:ext cx="785818" cy="357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10" idx="2"/>
            <a:endCxn id="14" idx="0"/>
          </p:cNvCxnSpPr>
          <p:nvPr/>
        </p:nvCxnSpPr>
        <p:spPr>
          <a:xfrm rot="5400000">
            <a:off x="7054471" y="1589472"/>
            <a:ext cx="785818" cy="357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19" idx="2"/>
            <a:endCxn id="15" idx="0"/>
          </p:cNvCxnSpPr>
          <p:nvPr/>
        </p:nvCxnSpPr>
        <p:spPr>
          <a:xfrm rot="16200000" flipH="1">
            <a:off x="1339430" y="3053950"/>
            <a:ext cx="714380" cy="357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20" idx="2"/>
            <a:endCxn id="16" idx="0"/>
          </p:cNvCxnSpPr>
          <p:nvPr/>
        </p:nvCxnSpPr>
        <p:spPr>
          <a:xfrm rot="5400000">
            <a:off x="7072330" y="307181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21" idx="2"/>
            <a:endCxn id="17" idx="0"/>
          </p:cNvCxnSpPr>
          <p:nvPr/>
        </p:nvCxnSpPr>
        <p:spPr>
          <a:xfrm rot="5400000">
            <a:off x="1357290" y="450057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026"/>
          <p:cNvSpPr txBox="1">
            <a:spLocks noChangeArrowheads="1"/>
          </p:cNvSpPr>
          <p:nvPr/>
        </p:nvSpPr>
        <p:spPr bwMode="auto">
          <a:xfrm>
            <a:off x="1143000" y="457200"/>
            <a:ext cx="7696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ru-RU" sz="4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Итоги урока</a:t>
            </a:r>
          </a:p>
        </p:txBody>
      </p:sp>
      <p:sp>
        <p:nvSpPr>
          <p:cNvPr id="28675" name="Text Box 1027"/>
          <p:cNvSpPr txBox="1">
            <a:spLocks noChangeArrowheads="1"/>
          </p:cNvSpPr>
          <p:nvPr/>
        </p:nvSpPr>
        <p:spPr bwMode="auto">
          <a:xfrm>
            <a:off x="1143000" y="1371600"/>
            <a:ext cx="7543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Что изучали сегодня на уроке?</a:t>
            </a:r>
          </a:p>
          <a:p>
            <a:pPr algn="l">
              <a:buFontTx/>
              <a:buChar char="•"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Чему вы научились?</a:t>
            </a:r>
          </a:p>
          <a:p>
            <a:pPr algn="l">
              <a:buFontTx/>
              <a:buChar char="•"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Что понравилось на уроке?</a:t>
            </a:r>
          </a:p>
        </p:txBody>
      </p:sp>
      <p:pic>
        <p:nvPicPr>
          <p:cNvPr id="28677" name="Picture 1029" descr="\\Tmrgserver\off2000\d2\PFiles\MSOffice\Clipart\homeanim\AG00315_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143248"/>
            <a:ext cx="3121025" cy="352266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867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914400" y="304800"/>
            <a:ext cx="7467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5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Домашнее </a:t>
            </a:r>
            <a:r>
              <a:rPr lang="ru-RU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задание:</a:t>
            </a:r>
            <a:endParaRPr lang="ru-RU" sz="3600" dirty="0"/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214282" y="3143248"/>
            <a:ext cx="9072626" cy="34163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1) с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траница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70-73 (правило),    </a:t>
            </a:r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   у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пр.760(2);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2)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по желанию-у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пр.762;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b="1" dirty="0" smtClean="0">
              <a:solidFill>
                <a:srgbClr val="002060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</a:rPr>
              <a:t>3)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</a:rPr>
              <a:t> индивидуальное задание-упр.764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2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  <p:bldP spid="522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750095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/>
              <a:t>Урок закончен.</a:t>
            </a:r>
          </a:p>
          <a:p>
            <a:pPr algn="ctr"/>
            <a:r>
              <a:rPr lang="ru-RU" sz="7200" b="1" dirty="0" smtClean="0"/>
              <a:t>Спасибо всем за работу.</a:t>
            </a:r>
            <a:endParaRPr lang="ru-RU" sz="7200" b="1" dirty="0"/>
          </a:p>
        </p:txBody>
      </p:sp>
      <p:pic>
        <p:nvPicPr>
          <p:cNvPr id="4" name="Picture 1029" descr="\\Tmrgserver\off2000\d2\PFiles\MSOffice\Clipart\homeanim\AG00315_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071810"/>
            <a:ext cx="3121025" cy="352266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5008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Цель:</a:t>
            </a:r>
            <a:endParaRPr lang="ru-RU" sz="6600" b="1" dirty="0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428828" y="357166"/>
            <a:ext cx="671517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1. Совершенствовать умение разграничивать имена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существительные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собственные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 нарицательные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</a:rPr>
              <a:t>2.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Развивать навык грамотного письма, логического мышления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</a:rPr>
              <a:t> 3. П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овышать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мотивацию к учению каждого ученика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</a:rPr>
              <a:t> 4.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Воспитывать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юбовь и бережное отношение к родному слову, к родине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3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3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43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3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3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3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3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143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620000" cy="1143000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Ход урока:</a:t>
            </a:r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grayscl/>
          </a:blip>
          <a:srcRect/>
          <a:stretch>
            <a:fillRect/>
          </a:stretch>
        </p:blipFill>
        <p:spPr bwMode="auto">
          <a:xfrm>
            <a:off x="6248400" y="228600"/>
            <a:ext cx="2667000" cy="249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1981200" y="1752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endParaRPr lang="ru-RU"/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0" y="2333685"/>
            <a:ext cx="722473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t-EE" sz="3200" dirty="0"/>
              <a:t>I</a:t>
            </a:r>
            <a:r>
              <a:rPr lang="ru-RU" sz="3200" dirty="0"/>
              <a:t>.   </a:t>
            </a:r>
            <a:r>
              <a:rPr lang="ru-RU" sz="3200"/>
              <a:t>Орфографическая </a:t>
            </a:r>
            <a:r>
              <a:rPr lang="ru-RU" sz="3200" smtClean="0"/>
              <a:t>разминка</a:t>
            </a:r>
            <a:endParaRPr lang="ru-RU" sz="3200" dirty="0"/>
          </a:p>
          <a:p>
            <a:pPr algn="l"/>
            <a:endParaRPr lang="ru-RU" sz="3200" dirty="0" smtClean="0"/>
          </a:p>
          <a:p>
            <a:pPr algn="l"/>
            <a:r>
              <a:rPr lang="et-EE" sz="3200" dirty="0" smtClean="0"/>
              <a:t>II</a:t>
            </a:r>
            <a:r>
              <a:rPr lang="ru-RU" sz="3200" dirty="0"/>
              <a:t>.  Объяснение нового материала</a:t>
            </a:r>
          </a:p>
          <a:p>
            <a:pPr algn="l"/>
            <a:endParaRPr lang="ru-RU" sz="3200" dirty="0" smtClean="0"/>
          </a:p>
          <a:p>
            <a:pPr algn="l"/>
            <a:r>
              <a:rPr lang="et-EE" sz="3200" dirty="0" smtClean="0"/>
              <a:t>III</a:t>
            </a:r>
            <a:r>
              <a:rPr lang="ru-RU" sz="3200" dirty="0"/>
              <a:t>. Закрепление</a:t>
            </a:r>
          </a:p>
          <a:p>
            <a:pPr algn="l"/>
            <a:endParaRPr lang="ru-RU" sz="3200" dirty="0" smtClean="0"/>
          </a:p>
          <a:p>
            <a:pPr algn="l"/>
            <a:r>
              <a:rPr lang="et-EE" sz="3200" dirty="0" smtClean="0"/>
              <a:t>IV</a:t>
            </a:r>
            <a:r>
              <a:rPr lang="ru-RU" sz="3200" dirty="0"/>
              <a:t>. Итоги урока</a:t>
            </a:r>
          </a:p>
          <a:p>
            <a:pPr algn="l"/>
            <a:endParaRPr lang="ru-RU" sz="3200" dirty="0" smtClean="0"/>
          </a:p>
          <a:p>
            <a:pPr algn="l"/>
            <a:r>
              <a:rPr lang="et-EE" sz="3200" dirty="0" smtClean="0"/>
              <a:t>V</a:t>
            </a:r>
            <a:r>
              <a:rPr lang="ru-RU" sz="3200" dirty="0"/>
              <a:t>.  Домашнее задание</a:t>
            </a:r>
            <a:endParaRPr lang="en-US" sz="3200" dirty="0"/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1447800" y="8382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ru-RU"/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1355725" y="1412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endParaRPr lang="ru-RU"/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1143000" y="17526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" grpId="0" autoUpdateAnimBg="0"/>
      <p:bldP spid="104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785794"/>
            <a:ext cx="714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Орфографическая зарядка</a:t>
            </a:r>
            <a:endParaRPr lang="ru-RU" sz="5400" b="1" dirty="0"/>
          </a:p>
        </p:txBody>
      </p:sp>
      <p:pic>
        <p:nvPicPr>
          <p:cNvPr id="3" name="Picture 8" descr="\\Tmrgserver\off2000\d2\PFiles\MSOffice\Clipart\homeanim\AG00317_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928934"/>
            <a:ext cx="3105150" cy="36195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9143999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А.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В каком ряду слов нужно писать суффикс –чик-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1. помидор…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ик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извоз…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ик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развед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…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ик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2. камен…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ик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рассказ…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ик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танцов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…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ик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3.лет…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ик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взлом…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ик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бан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…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ик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Б.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Укажите 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верное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написание слов и их объяснение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b="1" dirty="0" smtClean="0">
                <a:latin typeface="Arial" pitchFamily="34" charset="0"/>
                <a:ea typeface="Times New Roman" pitchFamily="18" charset="0"/>
              </a:rPr>
              <a:t>1.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комочек - всегда пишется суффикс –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ек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-, потому что  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b="1" dirty="0" smtClean="0">
                <a:latin typeface="Arial" pitchFamily="34" charset="0"/>
                <a:ea typeface="Times New Roman" pitchFamily="18" charset="0"/>
              </a:rPr>
              <a:t>     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суффикса –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ик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у имени существительного не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b="1" dirty="0" smtClean="0">
                <a:latin typeface="Arial" pitchFamily="34" charset="0"/>
                <a:ea typeface="Times New Roman" pitchFamily="18" charset="0"/>
              </a:rPr>
              <a:t>     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бывает;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2. Ножик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при употреблении слова в родительном падеже гласный не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выпадает , поэтому   пишу суффикс  -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ик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-  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3.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карманчек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-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написание безударной гласной «е» в корне слова,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проверяемое ударением.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В.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В каком ряду слов употреблены имена существительные,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называющие только чувства, состояние людей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1. белизна, высказывание, радость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2. удивление, сонливость,  беспокойство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3. нефть,  краснота, волшебство 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С.</a:t>
            </a:r>
            <a:r>
              <a:rPr kumimoji="0" lang="ru-RU" sz="2400" b="1" u="none" strike="noStrike" cap="none" normalizeH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Объясните лексическое значение слова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милосердие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путем подбора синонимов.  Составьте и запишите с этим словом предложение.</a:t>
            </a:r>
            <a:endParaRPr kumimoji="0" lang="ru-RU" sz="4000" b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2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2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30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285860"/>
            <a:ext cx="70009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А, Б – «3»</a:t>
            </a:r>
          </a:p>
          <a:p>
            <a:endParaRPr lang="ru-RU" sz="5400" b="1" dirty="0" smtClean="0"/>
          </a:p>
          <a:p>
            <a:r>
              <a:rPr lang="ru-RU" sz="5400" b="1" dirty="0" smtClean="0"/>
              <a:t>А,Б,В - «4»</a:t>
            </a:r>
          </a:p>
          <a:p>
            <a:endParaRPr lang="ru-RU" sz="5400" b="1" dirty="0" smtClean="0"/>
          </a:p>
          <a:p>
            <a:r>
              <a:rPr lang="ru-RU" sz="5400" b="1" dirty="0" smtClean="0"/>
              <a:t>А,Б,В,С – «5»</a:t>
            </a:r>
            <a:endParaRPr lang="ru-RU" sz="5400" b="1" dirty="0"/>
          </a:p>
        </p:txBody>
      </p:sp>
      <p:pic>
        <p:nvPicPr>
          <p:cNvPr id="3" name="Picture 1029" descr="\\Tmrgserver\off2000\d2\PFiles\MSOffice\Clipart\homeanim\AG00315_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22975" y="3335338"/>
            <a:ext cx="3121025" cy="352266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0"/>
            <a:ext cx="62151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Блиц - турнир</a:t>
            </a:r>
            <a:endParaRPr lang="ru-RU" sz="6000" b="1" dirty="0"/>
          </a:p>
        </p:txBody>
      </p: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0" y="1357298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Имя существительное относится к служебным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частям речи?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Имя существительное самостоятельная часть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речи?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-Имя существительное обозначает действие?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Имя существительное обозначает предмет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?                                                     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Имя существительное отвечает на вопросы кто,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что?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Имя существительное имеет постоянные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признаки?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Всё ли вы знаете об имени существительном?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-Вот это мы сейчас и выясним.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9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9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9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643050"/>
            <a:ext cx="88582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Имена существительные собственные и нарицательные</a:t>
            </a:r>
            <a:endParaRPr lang="ru-RU" sz="5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2" descr="bl_parchment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5"/>
            <a:ext cx="9144000" cy="616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214282" y="785794"/>
            <a:ext cx="8715375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  <a:latin typeface="Calibri" pitchFamily="34" charset="0"/>
              </a:rPr>
              <a:t>Ни вблизи, ни вдали</a:t>
            </a:r>
          </a:p>
          <a:p>
            <a:pPr algn="ctr"/>
            <a:r>
              <a:rPr lang="ru-RU" sz="4800" b="1" dirty="0">
                <a:solidFill>
                  <a:schemeClr val="bg1"/>
                </a:solidFill>
                <a:latin typeface="Calibri" pitchFamily="34" charset="0"/>
              </a:rPr>
              <a:t>Я не знаю </a:t>
            </a:r>
            <a:r>
              <a:rPr lang="ru-RU" sz="4800" b="1" u="sng" dirty="0">
                <a:solidFill>
                  <a:schemeClr val="bg1"/>
                </a:solidFill>
                <a:latin typeface="Calibri" pitchFamily="34" charset="0"/>
              </a:rPr>
              <a:t>земли</a:t>
            </a:r>
          </a:p>
          <a:p>
            <a:pPr algn="ctr"/>
            <a:r>
              <a:rPr lang="ru-RU" sz="4800" b="1" dirty="0">
                <a:solidFill>
                  <a:schemeClr val="bg1"/>
                </a:solidFill>
                <a:latin typeface="Calibri" pitchFamily="34" charset="0"/>
              </a:rPr>
              <a:t>Лучше той, что меня </a:t>
            </a:r>
            <a:r>
              <a:rPr lang="ru-RU" sz="4800" b="1" u="sng" dirty="0">
                <a:solidFill>
                  <a:schemeClr val="bg1"/>
                </a:solidFill>
                <a:latin typeface="Calibri" pitchFamily="34" charset="0"/>
              </a:rPr>
              <a:t>растила</a:t>
            </a:r>
            <a:r>
              <a:rPr lang="ru-RU" sz="4800" b="1" dirty="0">
                <a:solidFill>
                  <a:schemeClr val="bg1"/>
                </a:solidFill>
                <a:latin typeface="Calibri" pitchFamily="34" charset="0"/>
              </a:rPr>
              <a:t>,</a:t>
            </a:r>
          </a:p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Calibri" pitchFamily="34" charset="0"/>
              </a:rPr>
              <a:t>Синих рек </a:t>
            </a:r>
            <a:r>
              <a:rPr lang="ru-RU" sz="4800" b="1" dirty="0">
                <a:solidFill>
                  <a:schemeClr val="bg1"/>
                </a:solidFill>
                <a:latin typeface="Calibri" pitchFamily="34" charset="0"/>
              </a:rPr>
              <a:t>рукава,</a:t>
            </a:r>
          </a:p>
          <a:p>
            <a:pPr algn="ctr"/>
            <a:r>
              <a:rPr lang="ru-RU" sz="4800" b="1" dirty="0">
                <a:solidFill>
                  <a:schemeClr val="bg1"/>
                </a:solidFill>
                <a:latin typeface="Calibri" pitchFamily="34" charset="0"/>
              </a:rPr>
              <a:t>В небе синь–синева,</a:t>
            </a:r>
          </a:p>
          <a:p>
            <a:pPr algn="ctr"/>
            <a:r>
              <a:rPr lang="ru-RU" sz="4800" b="1" dirty="0">
                <a:solidFill>
                  <a:schemeClr val="bg1"/>
                </a:solidFill>
                <a:latin typeface="Calibri" pitchFamily="34" charset="0"/>
              </a:rPr>
              <a:t>И </a:t>
            </a:r>
            <a:r>
              <a:rPr lang="ru-RU" sz="4800" b="1" u="sng" dirty="0">
                <a:solidFill>
                  <a:schemeClr val="bg1"/>
                </a:solidFill>
                <a:latin typeface="Calibri" pitchFamily="34" charset="0"/>
              </a:rPr>
              <a:t>светла</a:t>
            </a:r>
            <a:r>
              <a:rPr lang="ru-RU" sz="4800" b="1" dirty="0">
                <a:solidFill>
                  <a:schemeClr val="bg1"/>
                </a:solidFill>
                <a:latin typeface="Calibri" pitchFamily="34" charset="0"/>
              </a:rPr>
              <a:t> от берез </a:t>
            </a:r>
            <a:r>
              <a:rPr lang="ru-RU" sz="4800" b="1" dirty="0" smtClean="0">
                <a:solidFill>
                  <a:schemeClr val="bg1"/>
                </a:solidFill>
                <a:latin typeface="Calibri" pitchFamily="34" charset="0"/>
              </a:rPr>
              <a:t>Россия.</a:t>
            </a:r>
            <a:endParaRPr lang="ru-RU" sz="28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ru-RU" sz="2800" b="1" i="1" dirty="0" smtClean="0">
                <a:solidFill>
                  <a:schemeClr val="bg1"/>
                </a:solidFill>
                <a:latin typeface="Calibri" pitchFamily="34" charset="0"/>
              </a:rPr>
              <a:t>                                                                        И. </a:t>
            </a:r>
            <a:r>
              <a:rPr lang="ru-RU" sz="2800" b="1" i="1" dirty="0" err="1" smtClean="0">
                <a:solidFill>
                  <a:schemeClr val="bg1"/>
                </a:solidFill>
                <a:latin typeface="Calibri" pitchFamily="34" charset="0"/>
              </a:rPr>
              <a:t>Шаферан</a:t>
            </a:r>
            <a:endParaRPr lang="ru-RU" sz="4800" b="1" i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ru-RU" sz="48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573</Words>
  <Application>Microsoft Office PowerPoint</Application>
  <PresentationFormat>Экран (4:3)</PresentationFormat>
  <Paragraphs>129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Яркая</vt:lpstr>
      <vt:lpstr>1_Яркая</vt:lpstr>
      <vt:lpstr>Апекс</vt:lpstr>
      <vt:lpstr>Слайд 1</vt:lpstr>
      <vt:lpstr>Слайд 2</vt:lpstr>
      <vt:lpstr>Ход урока: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Гимназия №4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Егор</dc:creator>
  <cp:lastModifiedBy>BLACKGIRL</cp:lastModifiedBy>
  <cp:revision>44</cp:revision>
  <dcterms:created xsi:type="dcterms:W3CDTF">2009-03-18T05:41:17Z</dcterms:created>
  <dcterms:modified xsi:type="dcterms:W3CDTF">2010-01-29T20:14:19Z</dcterms:modified>
</cp:coreProperties>
</file>