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7" r:id="rId2"/>
    <p:sldId id="278" r:id="rId3"/>
    <p:sldId id="288" r:id="rId4"/>
    <p:sldId id="256" r:id="rId5"/>
    <p:sldId id="291" r:id="rId6"/>
    <p:sldId id="271" r:id="rId7"/>
    <p:sldId id="293" r:id="rId8"/>
    <p:sldId id="268" r:id="rId9"/>
    <p:sldId id="269" r:id="rId10"/>
    <p:sldId id="289" r:id="rId11"/>
    <p:sldId id="258" r:id="rId12"/>
    <p:sldId id="263" r:id="rId13"/>
    <p:sldId id="290" r:id="rId14"/>
    <p:sldId id="261" r:id="rId15"/>
    <p:sldId id="292" r:id="rId16"/>
    <p:sldId id="262" r:id="rId17"/>
    <p:sldId id="265" r:id="rId18"/>
    <p:sldId id="272" r:id="rId19"/>
    <p:sldId id="276" r:id="rId20"/>
    <p:sldId id="266" r:id="rId21"/>
    <p:sldId id="260" r:id="rId22"/>
    <p:sldId id="279" r:id="rId23"/>
    <p:sldId id="264" r:id="rId24"/>
    <p:sldId id="274" r:id="rId25"/>
    <p:sldId id="281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srgbClr val="FF0000"/>
    </p:penClr>
  </p:showPr>
  <p:clrMru>
    <a:srgbClr val="983A8D"/>
    <a:srgbClr val="67275F"/>
    <a:srgbClr val="C4D1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7B40B-AE10-4699-82C6-9E864FF326D4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D960-7491-4379-BA81-61785BC0E0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272F-F945-4D42-8B44-9BA413847A0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56F-AA7E-49B6-A15F-44EB014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272F-F945-4D42-8B44-9BA413847A0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56F-AA7E-49B6-A15F-44EB014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272F-F945-4D42-8B44-9BA413847A0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56F-AA7E-49B6-A15F-44EB014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272F-F945-4D42-8B44-9BA413847A0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56F-AA7E-49B6-A15F-44EB014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272F-F945-4D42-8B44-9BA413847A0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56F-AA7E-49B6-A15F-44EB014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272F-F945-4D42-8B44-9BA413847A0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56F-AA7E-49B6-A15F-44EB014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272F-F945-4D42-8B44-9BA413847A0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56F-AA7E-49B6-A15F-44EB014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272F-F945-4D42-8B44-9BA413847A0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56F-AA7E-49B6-A15F-44EB014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272F-F945-4D42-8B44-9BA413847A0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56F-AA7E-49B6-A15F-44EB014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272F-F945-4D42-8B44-9BA413847A0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2D56F-AA7E-49B6-A15F-44EB014EA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272F-F945-4D42-8B44-9BA413847A0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52D56F-AA7E-49B6-A15F-44EB014EAC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DA272F-F945-4D42-8B44-9BA413847A0F}" type="datetimeFigureOut">
              <a:rPr lang="ru-RU" smtClean="0"/>
              <a:pPr/>
              <a:t>01.02.2010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52D56F-AA7E-49B6-A15F-44EB014EAC8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786190"/>
            <a:ext cx="4214842" cy="1214446"/>
          </a:xfrm>
        </p:spPr>
        <p:txBody>
          <a:bodyPr/>
          <a:lstStyle/>
          <a:p>
            <a:endParaRPr lang="ru-RU" dirty="0" smtClean="0">
              <a:solidFill>
                <a:srgbClr val="983A8D"/>
              </a:solidFill>
            </a:endParaRPr>
          </a:p>
          <a:p>
            <a:pPr algn="ctr"/>
            <a:r>
              <a:rPr lang="ru-RU" sz="1800" dirty="0" smtClean="0">
                <a:solidFill>
                  <a:srgbClr val="67275F"/>
                </a:solidFill>
              </a:rPr>
              <a:t>Внеклассное мероприятие </a:t>
            </a:r>
          </a:p>
          <a:p>
            <a:pPr algn="ctr"/>
            <a:r>
              <a:rPr lang="ru-RU" sz="1800" dirty="0" smtClean="0">
                <a:solidFill>
                  <a:srgbClr val="67275F"/>
                </a:solidFill>
              </a:rPr>
              <a:t>для учащихся 5-6 классов</a:t>
            </a:r>
            <a:endParaRPr lang="ru-RU" sz="1800" dirty="0">
              <a:solidFill>
                <a:srgbClr val="67275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857364"/>
            <a:ext cx="7251793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Математика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на уроках   литературы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642918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МОУ </a:t>
            </a:r>
            <a:r>
              <a:rPr lang="ru-RU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Аксёновская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СОШ</a:t>
            </a:r>
          </a:p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Владимирская область, Гусь-Хрустальный район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571501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Нешкова</a:t>
            </a:r>
            <a:r>
              <a:rPr lang="ru-RU" dirty="0" smtClean="0"/>
              <a:t> Л.Б., 2009г.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285860"/>
            <a:ext cx="58579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… Прилег вздремнуть я у лафета,</a:t>
            </a:r>
          </a:p>
          <a:p>
            <a:r>
              <a:rPr lang="ru-RU" sz="2800" dirty="0" smtClean="0"/>
              <a:t>И слышно было до рассвета,</a:t>
            </a:r>
          </a:p>
          <a:p>
            <a:r>
              <a:rPr lang="ru-RU" sz="2800" dirty="0" smtClean="0"/>
              <a:t>Как ликовал француз.</a:t>
            </a:r>
          </a:p>
          <a:p>
            <a:r>
              <a:rPr lang="ru-RU" sz="2800" dirty="0" smtClean="0"/>
              <a:t>Но тих был наш бивак открытый:</a:t>
            </a:r>
          </a:p>
          <a:p>
            <a:r>
              <a:rPr lang="ru-RU" sz="2800" dirty="0" smtClean="0"/>
              <a:t>Кто кивер чистил весь избитый, </a:t>
            </a:r>
          </a:p>
          <a:p>
            <a:r>
              <a:rPr lang="ru-RU" sz="2800" dirty="0" smtClean="0"/>
              <a:t>Кто штык точил, ворча сердито,</a:t>
            </a:r>
          </a:p>
          <a:p>
            <a:r>
              <a:rPr lang="ru-RU" sz="2800" dirty="0" smtClean="0"/>
              <a:t>Кусая длинный ус.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04" y="4572008"/>
            <a:ext cx="6786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 smtClean="0"/>
              <a:t>М.Ю. Лермонтов. «Бородино»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5786478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М.Ю. Лермонтов </a:t>
            </a:r>
            <a:r>
              <a:rPr lang="ru-RU" sz="6000" dirty="0" smtClean="0">
                <a:latin typeface="Monotype Corsiva" pitchFamily="66" charset="0"/>
              </a:rPr>
              <a:t> 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5" name="Рисунок 4" descr="G:\К неделе математики\писатели\Лермонтов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533775" cy="4657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15074" y="785794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(1814-1841)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1785926"/>
            <a:ext cx="421484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М. Ю. Лермонтов  жил  в </a:t>
            </a:r>
            <a:r>
              <a:rPr lang="en-US" b="1" dirty="0" smtClean="0"/>
              <a:t>XIX</a:t>
            </a:r>
            <a:r>
              <a:rPr lang="ru-RU" b="1" dirty="0" smtClean="0"/>
              <a:t> веке, сумма  двух последних цифр года его рождения равна  5 , </a:t>
            </a:r>
          </a:p>
          <a:p>
            <a:r>
              <a:rPr lang="ru-RU" b="1" dirty="0" smtClean="0"/>
              <a:t>в год его смерти последние две цифры поменялись местами. </a:t>
            </a:r>
          </a:p>
          <a:p>
            <a:endParaRPr lang="ru-RU" sz="1000" b="1" dirty="0" smtClean="0"/>
          </a:p>
          <a:p>
            <a:r>
              <a:rPr lang="ru-RU" b="1" dirty="0" smtClean="0"/>
              <a:t>Сколько лет  прожил  Лермонтов?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4500570"/>
            <a:ext cx="173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Год рождения -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5072074"/>
            <a:ext cx="1490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Год смерти -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5572140"/>
            <a:ext cx="3609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1841 – 1814 = 27 (лет)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86380" y="385762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442913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18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16" y="492919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41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00826" y="500063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18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29454" y="435769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14</a:t>
            </a:r>
            <a:endParaRPr lang="ru-RU" sz="28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8582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Математический  фокус   от  М.Ю. Лермонтова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398" y="1714488"/>
            <a:ext cx="5643602" cy="357190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i="1" dirty="0"/>
              <a:t>З</a:t>
            </a:r>
            <a:r>
              <a:rPr lang="ru-RU" sz="9600" b="1" i="1" dirty="0" smtClean="0"/>
              <a:t>адумайте </a:t>
            </a:r>
            <a:r>
              <a:rPr lang="ru-RU" sz="9600" b="1" i="1" dirty="0"/>
              <a:t>число</a:t>
            </a:r>
            <a:r>
              <a:rPr lang="ru-RU" sz="9600" b="1" i="1" dirty="0" smtClean="0"/>
              <a:t>,</a:t>
            </a:r>
          </a:p>
          <a:p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</a:t>
            </a:r>
            <a:endParaRPr lang="ru-RU" dirty="0"/>
          </a:p>
        </p:txBody>
      </p:sp>
      <p:pic>
        <p:nvPicPr>
          <p:cNvPr id="4" name="Picture 2" descr="D:\МОЯ\Математика\Внеклассная работа\Неделя математики 2009-2010\писатели и математика\Лермонтов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2835005" cy="4055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00430" y="550070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В результате получаем 282,5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00398" y="2214554"/>
            <a:ext cx="5643602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2214554"/>
            <a:ext cx="3376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  прибавьте к нему 25,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2714620"/>
            <a:ext cx="3252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  прибавьте ещё 125,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3214686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  вычтите 37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3714752"/>
            <a:ext cx="5040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               и затем задуманное число,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4214818"/>
            <a:ext cx="4005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  разность умножьте на 5,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4714884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  полученное произведение </a:t>
            </a:r>
          </a:p>
          <a:p>
            <a:r>
              <a:rPr lang="ru-RU" sz="2400" b="1" i="1" dirty="0" smtClean="0"/>
              <a:t>                                   разделите на 2.      </a:t>
            </a:r>
            <a:endParaRPr lang="ru-RU" sz="24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714488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«Жил так  Жилин с товарищем месяц целый. Хозяин все смеется: «Твоя, Иван, хорош – моя, Абдул, хорош». А кормил плохо – только и давал, что хлеб пресный из просяной муки,  лепешками печеный. А то и вовсе тесто непечёное. Костылин еще раз писал домой, все ждал присылки денег и скучал.»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4572008"/>
            <a:ext cx="67866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 smtClean="0"/>
              <a:t>Л.Н.Толстой. «Кавказский пленник»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571480"/>
            <a:ext cx="485775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Л.Н. Толстой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92867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(1828-1910)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000240"/>
            <a:ext cx="52149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Великий русский писатель  прожил 82 года.</a:t>
            </a:r>
          </a:p>
          <a:p>
            <a:r>
              <a:rPr lang="ru-RU" b="1" dirty="0" smtClean="0"/>
              <a:t>В </a:t>
            </a:r>
            <a:r>
              <a:rPr lang="en-US" b="1" dirty="0" smtClean="0"/>
              <a:t>XIX</a:t>
            </a:r>
            <a:r>
              <a:rPr lang="ru-RU" b="1" dirty="0" smtClean="0"/>
              <a:t> веке он прожил на 62 года больше, чем в </a:t>
            </a:r>
            <a:r>
              <a:rPr lang="en-US" b="1" dirty="0" smtClean="0"/>
              <a:t>XX</a:t>
            </a:r>
            <a:r>
              <a:rPr lang="ru-RU" b="1" dirty="0" smtClean="0"/>
              <a:t> веке. </a:t>
            </a:r>
          </a:p>
          <a:p>
            <a:endParaRPr lang="ru-RU" sz="800" b="1" dirty="0" smtClean="0"/>
          </a:p>
          <a:p>
            <a:r>
              <a:rPr lang="ru-RU" b="1" dirty="0" smtClean="0"/>
              <a:t>В каком году родился и в каком году умер Л.Н. Толстой?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786190"/>
            <a:ext cx="5000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Решение </a:t>
            </a:r>
          </a:p>
          <a:p>
            <a:r>
              <a:rPr lang="ru-RU" dirty="0" smtClean="0"/>
              <a:t>1) 82 – 62 = 20</a:t>
            </a:r>
          </a:p>
          <a:p>
            <a:r>
              <a:rPr lang="ru-RU" dirty="0" smtClean="0"/>
              <a:t>2) 20 : 2 = 10 (лет) Л.Н. Толстой  жил в </a:t>
            </a:r>
            <a:r>
              <a:rPr lang="en-US" dirty="0" smtClean="0"/>
              <a:t>XX </a:t>
            </a:r>
            <a:r>
              <a:rPr lang="ru-RU" dirty="0" smtClean="0"/>
              <a:t>веке, </a:t>
            </a:r>
          </a:p>
          <a:p>
            <a:r>
              <a:rPr lang="ru-RU" dirty="0" smtClean="0"/>
              <a:t>3) 62 + 10 = 72 (года) он  жил в </a:t>
            </a:r>
            <a:r>
              <a:rPr lang="en-US" dirty="0" smtClean="0"/>
              <a:t>XIX </a:t>
            </a:r>
            <a:r>
              <a:rPr lang="ru-RU" dirty="0" smtClean="0"/>
              <a:t>веке</a:t>
            </a:r>
          </a:p>
          <a:p>
            <a:r>
              <a:rPr lang="ru-RU" dirty="0" smtClean="0"/>
              <a:t>4) 1900 – 72 = </a:t>
            </a:r>
            <a:r>
              <a:rPr lang="ru-RU" b="1" dirty="0" smtClean="0"/>
              <a:t>1828</a:t>
            </a:r>
            <a:r>
              <a:rPr lang="ru-RU" dirty="0" smtClean="0"/>
              <a:t> – год рождения</a:t>
            </a:r>
          </a:p>
          <a:p>
            <a:r>
              <a:rPr lang="ru-RU" dirty="0" smtClean="0"/>
              <a:t>5) 1900 + 10 = </a:t>
            </a:r>
            <a:r>
              <a:rPr lang="ru-RU" b="1" dirty="0" smtClean="0"/>
              <a:t>1910</a:t>
            </a:r>
            <a:r>
              <a:rPr lang="ru-RU" dirty="0" smtClean="0"/>
              <a:t> – год смерти</a:t>
            </a:r>
          </a:p>
          <a:p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2050" name="Picture 2" descr="C:\Documents and Settings\)(@KER\Рабочий стол\На фестиваль\Толстой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33147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4786313" y="5143500"/>
            <a:ext cx="4000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Арифметика  Л.Н. Толстого</a:t>
            </a:r>
          </a:p>
          <a:p>
            <a:r>
              <a:rPr lang="ru-RU" dirty="0">
                <a:latin typeface="Constantia" pitchFamily="18" charset="0"/>
              </a:rPr>
              <a:t>в 2-х частях</a:t>
            </a:r>
          </a:p>
          <a:p>
            <a:r>
              <a:rPr lang="ru-RU" dirty="0">
                <a:latin typeface="Constantia" pitchFamily="18" charset="0"/>
              </a:rPr>
              <a:t>с указаниями для учителя</a:t>
            </a:r>
          </a:p>
        </p:txBody>
      </p:sp>
      <p:pic>
        <p:nvPicPr>
          <p:cNvPr id="18436" name="Picture 5" descr="C:\Documents and Settings\)(@KER\Рабочий стол\На фестиваль\Журн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000125"/>
            <a:ext cx="39147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)(@KER\Рабочий стол\На фестиваль\Толст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84"/>
            <a:ext cx="3009900" cy="3829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28794" y="4429132"/>
            <a:ext cx="57150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Счёты из Яснополянской школы,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 в которой  Л.Н. Толстой обучал крестьянских детей и которую намеревался превратить 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</a:rPr>
              <a:t>крестьянский  «университет в лаптях»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)(@KER\Рабочий стол\На фестиваль\Счёты.2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562725" cy="27336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43450" y="642938"/>
            <a:ext cx="4400550" cy="1143000"/>
          </a:xfrm>
        </p:spPr>
        <p:txBody>
          <a:bodyPr/>
          <a:lstStyle/>
          <a:p>
            <a:pPr algn="ctr"/>
            <a:r>
              <a:rPr lang="ru-RU" b="1" dirty="0" smtClean="0"/>
              <a:t>Устный счёт</a:t>
            </a:r>
            <a:endParaRPr lang="ru-RU" b="1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6248" y="5429264"/>
            <a:ext cx="4085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Н.П.Богданов-Бельский.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«Устный счёт. В народной школе С.А.Рачинского»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643182"/>
            <a:ext cx="4456711" cy="785818"/>
          </a:xfrm>
          <a:prstGeom prst="rect">
            <a:avLst/>
          </a:prstGeom>
          <a:noFill/>
        </p:spPr>
      </p:pic>
      <p:pic>
        <p:nvPicPr>
          <p:cNvPr id="2050" name="Picture 2" descr="C:\Documents and Settings\)(@KER\Рабочий стол\На фестиваль\К презентации\В школе Рачинского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3638550" cy="48863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ТАБЛИЦА     КВАДРАТОВ     НАТУРАЛЬНЫХ      ЧИСЕЛ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214554"/>
          <a:ext cx="8229595" cy="275558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9572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Д</a:t>
                      </a:r>
                    </a:p>
                    <a:p>
                      <a:pPr algn="ctr"/>
                      <a:r>
                        <a:rPr lang="ru-RU" sz="1600" dirty="0" smtClean="0"/>
                        <a:t>Е</a:t>
                      </a:r>
                    </a:p>
                    <a:p>
                      <a:pPr algn="ctr"/>
                      <a:r>
                        <a:rPr lang="ru-RU" sz="1600" dirty="0" smtClean="0"/>
                        <a:t>С</a:t>
                      </a:r>
                    </a:p>
                    <a:p>
                      <a:pPr algn="ctr"/>
                      <a:r>
                        <a:rPr lang="ru-RU" sz="1600" dirty="0" smtClean="0"/>
                        <a:t>Я</a:t>
                      </a:r>
                    </a:p>
                    <a:p>
                      <a:pPr algn="ctr"/>
                      <a:r>
                        <a:rPr lang="ru-RU" sz="1600" dirty="0" smtClean="0"/>
                        <a:t>Т</a:t>
                      </a:r>
                    </a:p>
                    <a:p>
                      <a:pPr algn="ctr"/>
                      <a:r>
                        <a:rPr lang="ru-RU" sz="1600" dirty="0" smtClean="0"/>
                        <a:t>К</a:t>
                      </a:r>
                    </a:p>
                    <a:p>
                      <a:pPr algn="ctr"/>
                      <a:r>
                        <a:rPr lang="ru-RU" sz="1600" dirty="0" smtClean="0"/>
                        <a:t>И</a:t>
                      </a:r>
                      <a:endParaRPr lang="ru-RU" sz="1600" dirty="0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dirty="0" smtClean="0"/>
                        <a:t>Е Д И Н И Ц Ы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57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mtClean="0"/>
                    </a:p>
                    <a:p>
                      <a:pPr algn="ctr"/>
                      <a:r>
                        <a:rPr lang="ru-RU" sz="2400" b="1" smtClean="0"/>
                        <a:t>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smtClean="0"/>
                    </a:p>
                    <a:p>
                      <a:pPr algn="ctr"/>
                      <a:r>
                        <a:rPr lang="ru-RU" sz="2400" b="1" smtClean="0"/>
                        <a:t>9</a:t>
                      </a:r>
                      <a:endParaRPr lang="ru-RU" sz="2400" b="1" dirty="0"/>
                    </a:p>
                  </a:txBody>
                  <a:tcPr/>
                </a:tc>
              </a:tr>
              <a:tr h="957266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100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121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144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169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196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225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256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289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324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361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3" y="5643578"/>
            <a:ext cx="2786082" cy="4149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500042"/>
            <a:ext cx="4400552" cy="1143000"/>
          </a:xfrm>
        </p:spPr>
        <p:txBody>
          <a:bodyPr/>
          <a:lstStyle/>
          <a:p>
            <a:pPr algn="ctr"/>
            <a:r>
              <a:rPr lang="ru-RU" b="1" dirty="0" smtClean="0"/>
              <a:t>Устный счёт</a:t>
            </a:r>
            <a:endParaRPr lang="ru-RU" b="1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3500438"/>
            <a:ext cx="6139059" cy="857256"/>
          </a:xfrm>
          <a:prstGeom prst="rect">
            <a:avLst/>
          </a:prstGeom>
          <a:noFill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857364"/>
            <a:ext cx="6215106" cy="1071570"/>
          </a:xfrm>
          <a:prstGeom prst="rect">
            <a:avLst/>
          </a:prstGeom>
          <a:noFill/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9" y="4786322"/>
            <a:ext cx="2262594" cy="857256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5000636"/>
            <a:ext cx="357190" cy="5033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3116"/>
            <a:ext cx="7286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Многие выдающиеся писатели были   почитателями математики, с большим интересом   изучали её, популяризировали,  использовали в  своих   произведениях.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4929198"/>
            <a:ext cx="3000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hlinkClick r:id="rId2" action="ppaction://hlinksldjump"/>
              </a:rPr>
              <a:t>Гипатия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Times New Roman" pitchFamily="18" charset="0"/>
              </a:rPr>
              <a:t>(</a:t>
            </a:r>
            <a:r>
              <a:rPr lang="ru-RU" sz="2000" b="1" dirty="0">
                <a:latin typeface="Arial" pitchFamily="34" charset="0"/>
                <a:ea typeface="Times New Roman" pitchFamily="18" charset="0"/>
              </a:rPr>
              <a:t>370 – 416)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072198" y="5000636"/>
            <a:ext cx="2786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hlinkClick r:id="rId3" action="ppaction://hlinksldjump"/>
              </a:rPr>
              <a:t>Софья Васильевна Ковалевская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(1850 - 1891)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557214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ea typeface="Times New Roman" pitchFamily="18" charset="0"/>
              </a:rPr>
              <a:t>Николай Иванович Лобачевский (1792-1856)</a:t>
            </a:r>
            <a:endParaRPr lang="ru-RU" sz="2000" b="1" dirty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857232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Знаменитые математики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" name="Содержимое 14" descr="Гипатия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472" y="2143116"/>
            <a:ext cx="2347374" cy="2525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Ковалевска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2143116"/>
            <a:ext cx="2143140" cy="267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Лобачевский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428868"/>
            <a:ext cx="2145042" cy="279445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86188" y="214313"/>
            <a:ext cx="5357812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Задача про косцов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357298"/>
            <a:ext cx="6429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Артели косцов надо было скосить два луга, один вдвое больше другого. Половину дня вся артель косила большой луг. После этого артель разделилась пополам: первая половина осталась на большом лугу и докосила его к вечеру, вторая же половина артели косила малый луг, на котором к вечеру еще остался участок, который один косарь скосил за день. </a:t>
            </a:r>
          </a:p>
          <a:p>
            <a:pPr algn="just"/>
            <a:r>
              <a:rPr lang="ru-RU" sz="1400" b="1" dirty="0" smtClean="0"/>
              <a:t>Сколько косцов было в артели?  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286124"/>
            <a:ext cx="6786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ru-RU" sz="1200" dirty="0" smtClean="0"/>
              <a:t>Изобразим оба луга в виде двух прямоугольников, один из которых в два раза больше другого. Больший прямоугольник изображает большой луг, а меньший - малый луг. </a:t>
            </a:r>
          </a:p>
          <a:p>
            <a:pPr indent="365125" algn="just"/>
            <a:r>
              <a:rPr lang="ru-RU" sz="1200" dirty="0" smtClean="0"/>
              <a:t> Чтобы скосить большой луг, вся артель работала первую половину дня, а вторую половину дня работала половина артели. Иначе говоря, половине артели нужно было бы работать трижды по </a:t>
            </a:r>
            <a:r>
              <a:rPr lang="ru-RU" sz="1200" dirty="0" smtClean="0"/>
              <a:t>половине </a:t>
            </a:r>
            <a:r>
              <a:rPr lang="ru-RU" sz="1200" dirty="0" smtClean="0"/>
              <a:t>дня, чтобы скосить больший луг (все косцы считаются одинаково сильными). Таким образом, половина артели в половину дня скосила 1/3 большого луга. </a:t>
            </a:r>
          </a:p>
          <a:p>
            <a:pPr indent="365125" algn="just"/>
            <a:r>
              <a:rPr lang="ru-RU" sz="1200" dirty="0" smtClean="0"/>
              <a:t>Так как меньший луг, представляющий половину большего, составляет 1/3+1/6 большего луга (принимая больший луг за 1=1/3+1/3+1/3, имеем для величины меньшего луга 1/2=1/3+1/6) и во вторую половину дня половина артели на нем скосила одну треть большего луга, то остался нескошенным в конце дня участок, равный одной шестой части большего луга. По условию задачи этот остаток может скосить один косец за день. </a:t>
            </a:r>
          </a:p>
          <a:p>
            <a:pPr indent="365125" algn="just"/>
            <a:r>
              <a:rPr lang="ru-RU" sz="1200" dirty="0" smtClean="0"/>
              <a:t>Вся артель за день скосила весь большой луг и часть меньшего, равную 1/3 или 2/6 частям большого луга; следовательно, артель за день скосила всего 1+2/6=6/6+2/6=8/6 частей большого луга. Так как один косец за день может скосить 1/6 часть большого луга, то для того, чтобы скосить за день 8/6 частей большого луга, артель должна состоять из 8 человек.</a:t>
            </a:r>
          </a:p>
          <a:p>
            <a:pPr indent="365125" algn="just"/>
            <a:endParaRPr lang="ru-RU" sz="800" b="1" dirty="0" smtClean="0"/>
          </a:p>
          <a:p>
            <a:pPr indent="365125" algn="just"/>
            <a:r>
              <a:rPr lang="ru-RU" sz="1600" b="1" dirty="0" smtClean="0"/>
              <a:t>Ответ: 8 косцов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2857496"/>
            <a:ext cx="578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Решение с использованием графической иллюстрации</a:t>
            </a:r>
            <a:endParaRPr lang="ru-RU" sz="1600" i="1" dirty="0"/>
          </a:p>
        </p:txBody>
      </p:sp>
      <p:pic>
        <p:nvPicPr>
          <p:cNvPr id="1026" name="Picture 2" descr="C:\Documents and Settings\)(@KER\Рабочий стол\На фестиваль\косцы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1743075" cy="22383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3500438"/>
            <a:ext cx="141195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585791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«Фальшивые деньги»</a:t>
            </a:r>
            <a:endParaRPr lang="ru-RU" b="1" dirty="0"/>
          </a:p>
        </p:txBody>
      </p:sp>
      <p:pic>
        <p:nvPicPr>
          <p:cNvPr id="9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12" y="857232"/>
            <a:ext cx="235275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28596" y="2500306"/>
            <a:ext cx="785818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Покупатель выбрал в магазине шапку стоимостью в 10 рублей и дал  продавцу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двадцатипятирублёвку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У него не оказалось сдачи и он послал полученную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двадцатипятирублёвку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для размена в соседнюю лавку. Покупатель получил шапку и 15 рублей сдачи. Когда покупатель ушёл, пришёл сосед купца, который сказал, что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двадцатипятирублёвка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фальшивая.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Первый купец вернул соседу 25 рублей.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Вопрос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Сколько хозяин магазина понёс в этом деле убытку?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48972">
            <a:off x="5898920" y="1619312"/>
            <a:ext cx="2326401" cy="105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1142984"/>
            <a:ext cx="514353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Фальшивые  деньги  </a:t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</a:rPr>
              <a:t>не перевелись!!!</a:t>
            </a:r>
            <a:endParaRPr lang="ru-RU" sz="4000" b="1" dirty="0">
              <a:latin typeface="Comic Sans MS" pitchFamily="66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143108" y="3000372"/>
            <a:ext cx="3638550" cy="2450917"/>
            <a:chOff x="2143108" y="3000372"/>
            <a:chExt cx="3638550" cy="2450917"/>
          </a:xfrm>
        </p:grpSpPr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2786050" y="5143512"/>
              <a:ext cx="250032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«Афиша» №46, 2009г.                                               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08" y="3000372"/>
              <a:ext cx="3638550" cy="2066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Афоризмы от Л.Н. Толстого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204311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«Все люди так же равны…как равны прямые углы при всем видимом различии».</a:t>
            </a:r>
          </a:p>
          <a:p>
            <a:r>
              <a:rPr lang="ru-RU" sz="2000" dirty="0" smtClean="0"/>
              <a:t>«</a:t>
            </a:r>
            <a:r>
              <a:rPr lang="ru-RU" sz="2000" b="1" dirty="0" smtClean="0"/>
              <a:t>Человек есть дробь. </a:t>
            </a:r>
          </a:p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000" dirty="0" smtClean="0"/>
              <a:t>Числитель – это – сравнительно с другими – достоинства человека; знаменатель – это оценка человеком самого себя. </a:t>
            </a:r>
          </a:p>
          <a:p>
            <a:pPr>
              <a:buNone/>
            </a:pPr>
            <a:r>
              <a:rPr lang="ru-RU" sz="2000" dirty="0" smtClean="0"/>
              <a:t>     Но всякий может уменьшить своего знаменателя – свое мнение о себе, и этим уменьшением приблизиться к совершенству».  </a:t>
            </a:r>
          </a:p>
          <a:p>
            <a:endParaRPr lang="ru-RU" dirty="0"/>
          </a:p>
        </p:txBody>
      </p:sp>
      <p:pic>
        <p:nvPicPr>
          <p:cNvPr id="4" name="Содержимое 3" descr="Дробь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4357694"/>
            <a:ext cx="4267200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5715016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900" dirty="0" smtClean="0"/>
              <a:t>      В связи с этим о людях, имевших о себе высокое мнение, Л.Н.Толстой говорил: </a:t>
            </a:r>
            <a:r>
              <a:rPr lang="ru-RU" sz="1900" b="1" i="1" dirty="0" smtClean="0"/>
              <a:t>«У этого человека слишком велик знаменатель»</a:t>
            </a:r>
            <a:r>
              <a:rPr lang="ru-RU" sz="1900" dirty="0" smtClean="0"/>
              <a:t>.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072494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Афоризмы от Л.Н. Толстого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idx="1"/>
          </p:nvPr>
        </p:nvSpPr>
        <p:spPr>
          <a:xfrm>
            <a:off x="571472" y="2500306"/>
            <a:ext cx="8229600" cy="400052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5100" b="1" i="1" dirty="0" smtClean="0">
                <a:solidFill>
                  <a:schemeClr val="tx2"/>
                </a:solidFill>
              </a:rPr>
              <a:t>«Если ученик в школе не научился сам ничего творить, то в жизни он всегда будет только подражать, копировать, так как мало таких, которые бы, научившись копировать, умели сделать самостоятельное приложение этих сведений»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Первая женщина - математик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1714488"/>
            <a:ext cx="84296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Гипатия </a:t>
            </a:r>
            <a:r>
              <a:rPr lang="ru-RU" sz="1400" dirty="0" smtClean="0"/>
              <a:t>– </a:t>
            </a:r>
            <a:r>
              <a:rPr lang="ru-RU" sz="1600" dirty="0" smtClean="0"/>
              <a:t>дочь известного греческого математика </a:t>
            </a:r>
            <a:r>
              <a:rPr lang="ru-RU" sz="1600" dirty="0" err="1" smtClean="0"/>
              <a:t>Теона</a:t>
            </a:r>
            <a:r>
              <a:rPr lang="ru-RU" sz="1600" dirty="0" smtClean="0"/>
              <a:t>. Она родилась и жила в Александрии с 370 по 415 г. Гипатия была первой женщиной математиком, философом, астрономом и врачом. Она была настолько всесторонне образованна, что с её мнением считались все учёные того времени. Гипатия написала научный комментарий к трудам по решению неопределённых уравнений первой степени знаменитого учёного древности Диофанта и к трудам по коническим сечениям не менее знаменитого учёного </a:t>
            </a:r>
            <a:r>
              <a:rPr lang="ru-RU" sz="1600" dirty="0" err="1" smtClean="0"/>
              <a:t>Аполлония</a:t>
            </a:r>
            <a:r>
              <a:rPr lang="ru-RU" sz="1600" dirty="0" smtClean="0"/>
              <a:t>. Благодаря </a:t>
            </a:r>
            <a:r>
              <a:rPr lang="ru-RU" sz="1600" dirty="0" err="1" smtClean="0"/>
              <a:t>Гипатии</a:t>
            </a:r>
            <a:r>
              <a:rPr lang="ru-RU" sz="1600" dirty="0" smtClean="0"/>
              <a:t> до нас дошли многие рукописи Диофанта и </a:t>
            </a:r>
            <a:r>
              <a:rPr lang="ru-RU" sz="1600" dirty="0" err="1" smtClean="0"/>
              <a:t>Аполлония</a:t>
            </a:r>
            <a:r>
              <a:rPr lang="ru-RU" sz="1600" dirty="0" smtClean="0"/>
              <a:t>. </a:t>
            </a:r>
          </a:p>
          <a:p>
            <a:pPr indent="274638" algn="just"/>
            <a:r>
              <a:rPr lang="ru-RU" sz="1600" dirty="0" smtClean="0"/>
              <a:t>К сожалению, другие научные труды </a:t>
            </a:r>
            <a:r>
              <a:rPr lang="ru-RU" sz="1600" dirty="0" err="1" smtClean="0"/>
              <a:t>Гипатии</a:t>
            </a:r>
            <a:r>
              <a:rPr lang="ru-RU" sz="1600" dirty="0" smtClean="0"/>
              <a:t> не сохранились. Она, как и её предки, была язычницей. А период её жизни характеризовался распространением и усилением христианства. Язычество стало подвергаться гонению. Поэтому, несмотря на то, что у </a:t>
            </a:r>
            <a:r>
              <a:rPr lang="ru-RU" sz="1600" dirty="0" err="1" smtClean="0"/>
              <a:t>Гипатии</a:t>
            </a:r>
            <a:r>
              <a:rPr lang="ru-RU" sz="1600" dirty="0" smtClean="0"/>
              <a:t> было много друзей среди христиан, руководители христианской общины Александрии направили фанатичную толпу христиан  на </a:t>
            </a:r>
            <a:r>
              <a:rPr lang="ru-RU" sz="1600" dirty="0" err="1" smtClean="0"/>
              <a:t>Гипатию</a:t>
            </a:r>
            <a:r>
              <a:rPr lang="ru-RU" sz="1600" dirty="0" smtClean="0"/>
              <a:t>, и эта толпа растерзала, а затем сожгла знаменитую учёную. Такая же толпа за 20 лет до этого разгромила Александрийскую библиотеку – прекрасное и самое большое по тому времени собрание древних рукописей. </a:t>
            </a:r>
          </a:p>
          <a:p>
            <a:pPr indent="274638" algn="just"/>
            <a:r>
              <a:rPr lang="ru-RU" sz="1600" dirty="0" smtClean="0"/>
              <a:t>После смерти </a:t>
            </a:r>
            <a:r>
              <a:rPr lang="ru-RU" sz="1600" dirty="0" err="1" smtClean="0"/>
              <a:t>Гипатии</a:t>
            </a:r>
            <a:r>
              <a:rPr lang="ru-RU" sz="1600" dirty="0" smtClean="0"/>
              <a:t> в течение более тысячи лет не встречались женщины – математики.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2" name="Управляющая кнопка: возврат 11">
            <a:hlinkClick r:id="rId2" action="ppaction://hlinksldjump" highlightClick="1"/>
          </p:cNvPr>
          <p:cNvSpPr/>
          <p:nvPr/>
        </p:nvSpPr>
        <p:spPr>
          <a:xfrm>
            <a:off x="7786710" y="6215082"/>
            <a:ext cx="571504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Первая женщина - профессор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357298"/>
            <a:ext cx="864399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638" algn="just"/>
            <a:r>
              <a:rPr lang="ru-RU" sz="1100" dirty="0" smtClean="0"/>
              <a:t>Замечательная русская женщина – математик, родилась в 1850 г. в семье богатого помещика генерал – лейтенанта Корвин – Круковского. Родители мало интересовались её воспитанием. Значительное влияние на Софью оказал её дядя – Пётр Васильевич. Он не был математиком, но прочитал много математических книг и любил с увлечением рассказывать Софье о разных вопросах математики. Его увлечённость передалась и племяннице. Математика казалась Софье таинственной наукой, открывающей свои тайны только посвященным в неё людям. А с </a:t>
            </a:r>
            <a:r>
              <a:rPr lang="ru-RU" sz="1100" dirty="0" err="1" smtClean="0"/>
              <a:t>диофантовым</a:t>
            </a:r>
            <a:r>
              <a:rPr lang="ru-RU" sz="1100" dirty="0" smtClean="0"/>
              <a:t> и интегральным исчислением она познакомилась  по листам книги, которыми была оклеена одна из детских комнат.</a:t>
            </a:r>
          </a:p>
          <a:p>
            <a:pPr indent="274638" algn="just"/>
            <a:r>
              <a:rPr lang="ru-RU" sz="1100" dirty="0" smtClean="0"/>
              <a:t>Софья решила всерьёз заняться математикой. Но в то время женщины не имели права учиться в университетах России. Высшее образование она могла получить только за границей. Но её человек был человек консервативных взглядов и не мог позволить Софье поехать учиться за границу. Софья Васильевна вступает в фиктивный брак с известным палеонтологом В.О.Ковалевским. Правда они вскоре полюбили друг друга – и их брак оказался законным. В 1869 г. супруги Ковалевские уехали за границу. Математическими занятиями С.В.Ковалевской руководил один из крупнейших немецких математиков – Карл Вейерштрасс. Его поражала быстрота и оригинальность математического мышления Ковалевской.</a:t>
            </a:r>
          </a:p>
          <a:p>
            <a:pPr indent="274638" algn="just"/>
            <a:r>
              <a:rPr lang="ru-RU" sz="1100" dirty="0" smtClean="0"/>
              <a:t>В 1874 г. оригинальные математические работы </a:t>
            </a:r>
            <a:r>
              <a:rPr lang="ru-RU" sz="1100" dirty="0" err="1" smtClean="0"/>
              <a:t>Геттингенский</a:t>
            </a:r>
            <a:r>
              <a:rPr lang="ru-RU" sz="1100" dirty="0" smtClean="0"/>
              <a:t> университет присвоил Ковалевской учёную степень доктора философии. Её работы относились к весьма тонким разделам высшей математики. Причём две  из них были из области математического анализа. В них были изложены вопросы теории гироскопа, необходимые для расчёта устойчивости корабля. Третья работа относилась к астрономии. В ней рассматривался вопрос о кольцах Сатурна.</a:t>
            </a:r>
          </a:p>
          <a:p>
            <a:pPr indent="274638" algn="just"/>
            <a:r>
              <a:rPr lang="ru-RU" sz="1100" dirty="0" smtClean="0"/>
              <a:t>В 1874 г. Софья Васильевна вернулась в Россию, где продолжила активную научную деятельность, выступала с научными докладами на съездах естествоиспытателей, публикует научные статьи в журналах, одновременно ведёт активную литературную работу. К этому времени относится написание  ею романа «Нигилистка». Но преподавательскую работу в России Ковалевская  получить не могла. Женщины не допускались к преподаванию в университетах России. Весной 1883 г. скончался её муж и она вынуждена была уехать с малолетней дочерью в Швейцарию. Там </a:t>
            </a:r>
            <a:r>
              <a:rPr lang="ru-RU" sz="1100" dirty="0" err="1" smtClean="0"/>
              <a:t>Ковалевкая</a:t>
            </a:r>
            <a:r>
              <a:rPr lang="ru-RU" sz="1100" dirty="0" smtClean="0"/>
              <a:t> получила должность доцента Стокгольмского университета и вновь занялась научной работой.</a:t>
            </a:r>
          </a:p>
          <a:p>
            <a:pPr indent="274638" algn="just"/>
            <a:r>
              <a:rPr lang="ru-RU" sz="1100" dirty="0" smtClean="0"/>
              <a:t>В 1884 г. она стала первой в мире женщиной – профессором. Лекции профессора Ковалевской в Стокгольмском университете были блестящими. Она читала курсы по наиболее сложным разделам математики и теоретической механики.</a:t>
            </a:r>
          </a:p>
          <a:p>
            <a:pPr indent="274638" algn="just"/>
            <a:r>
              <a:rPr lang="ru-RU" sz="1100" dirty="0" smtClean="0"/>
              <a:t>1888 г. был триумфальным для С.В.Ковалевской. Её научная работа о вращении твёрдого тела была признана Парижской академией наук лучшей. Ковалевской была присуждена премия, причём увеличенная вдвое по сравнению с обычной. В 1889 г. за научную работу по той же теме Ковалевская получила премию Шведской академии наук.</a:t>
            </a:r>
          </a:p>
          <a:p>
            <a:pPr indent="274638" algn="just"/>
            <a:r>
              <a:rPr lang="ru-RU" sz="1100" dirty="0" smtClean="0"/>
              <a:t>Научные исследования Ковалевской принесли ей мировую известность. По предложению виднейших русских математиков в ноябре 1889 г. С.В.Ковалевская была избрана членом – корреспондентом Академии наук России. Но даже избрание в Академию не дало ей возможность получить соответствующую работу и вернуться на родину. Она скончалась в Стокгольме в 1891 г.</a:t>
            </a:r>
          </a:p>
          <a:p>
            <a:r>
              <a:rPr lang="ru-RU" sz="1100" dirty="0" smtClean="0"/>
              <a:t> </a:t>
            </a:r>
          </a:p>
          <a:p>
            <a:endParaRPr lang="ru-RU" dirty="0"/>
          </a:p>
        </p:txBody>
      </p:sp>
      <p:sp>
        <p:nvSpPr>
          <p:cNvPr id="11" name="Управляющая кнопка: возврат 10">
            <a:hlinkClick r:id="rId2" action="ppaction://hlinksldjump" highlightClick="1"/>
          </p:cNvPr>
          <p:cNvSpPr/>
          <p:nvPr/>
        </p:nvSpPr>
        <p:spPr>
          <a:xfrm>
            <a:off x="8215338" y="6429396"/>
            <a:ext cx="571504" cy="21431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57313" y="1857375"/>
            <a:ext cx="65722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… Вечор, ты помнишь, вьюга злилась,</a:t>
            </a:r>
          </a:p>
          <a:p>
            <a:r>
              <a:rPr lang="ru-RU" sz="2800" dirty="0"/>
              <a:t>На мутном небе мгла носилась;</a:t>
            </a:r>
          </a:p>
          <a:p>
            <a:r>
              <a:rPr lang="ru-RU" sz="2800" dirty="0"/>
              <a:t>Луна, как бледное пятно,</a:t>
            </a:r>
          </a:p>
          <a:p>
            <a:r>
              <a:rPr lang="ru-RU" sz="2800" dirty="0"/>
              <a:t>Сквозь тучи мрачные желтела,</a:t>
            </a:r>
          </a:p>
          <a:p>
            <a:r>
              <a:rPr lang="ru-RU" sz="2800" dirty="0"/>
              <a:t>И ты печальная сидела – </a:t>
            </a:r>
          </a:p>
          <a:p>
            <a:r>
              <a:rPr lang="ru-RU" sz="2800" dirty="0"/>
              <a:t>А нынче…  погляди в </a:t>
            </a:r>
            <a:r>
              <a:rPr lang="ru-RU" sz="2800" dirty="0" smtClean="0"/>
              <a:t>окно </a:t>
            </a:r>
            <a:r>
              <a:rPr lang="ru-RU" sz="2800" dirty="0"/>
              <a:t>…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28860" y="507207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i="1" dirty="0" smtClean="0"/>
              <a:t>А.С.Пушкин. «Зимнее утро»</a:t>
            </a:r>
            <a:endParaRPr lang="ru-RU" sz="32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:\К неделе математики\писатели\Пушкин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3429024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72132" y="92867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(1799-1837)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2857496"/>
            <a:ext cx="45005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«…страстен и к наукам  естественным  и особенно  математическим, которые  составляли значительнейший  капитал  его знаний,  и  были  до  конца любимым  предметом  его учебных  занятий  и  глубоких исследований». </a:t>
            </a:r>
          </a:p>
          <a:p>
            <a:endParaRPr lang="ru-RU" sz="2400" dirty="0" smtClean="0"/>
          </a:p>
          <a:p>
            <a:pPr algn="r"/>
            <a:r>
              <a:rPr lang="ru-RU" sz="2000" i="1" dirty="0" smtClean="0"/>
              <a:t>Вяземский П.А.</a:t>
            </a:r>
            <a:endParaRPr lang="ru-RU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714356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Monotype Corsiva" pitchFamily="66" charset="0"/>
              </a:rPr>
              <a:t>А.С.Пушкин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214282" y="857232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Monotype Corsiva" pitchFamily="66" charset="0"/>
              </a:rPr>
              <a:t>А.С. Пушкин   и </a:t>
            </a:r>
          </a:p>
          <a:p>
            <a:pPr algn="ctr"/>
            <a:r>
              <a:rPr lang="ru-RU" sz="3600" b="1" dirty="0">
                <a:latin typeface="Monotype Corsiva" pitchFamily="66" charset="0"/>
              </a:rPr>
              <a:t>журнал «Современник»</a:t>
            </a:r>
          </a:p>
        </p:txBody>
      </p:sp>
      <p:pic>
        <p:nvPicPr>
          <p:cNvPr id="9220" name="Picture 5" descr="C:\Documents and Settings\)(@KER\Рабочий стол\На фестиваль\Современ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46"/>
            <a:ext cx="35433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)(@KER\Рабочий стол\На фестиваль\Пушкин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214554"/>
            <a:ext cx="2714625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4414" y="78579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А.С.Пушкин  и  Н.И. Лобачевский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572140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«Вдохновение нужно в поэзии, как в геометрии».</a:t>
            </a:r>
          </a:p>
          <a:p>
            <a:pPr algn="r"/>
            <a:r>
              <a:rPr lang="ru-RU" sz="2400" b="1" i="1" dirty="0" smtClean="0"/>
              <a:t>А.С. Пушкин</a:t>
            </a:r>
            <a:endParaRPr lang="ru-RU" sz="2400" b="1" i="1" dirty="0"/>
          </a:p>
        </p:txBody>
      </p:sp>
      <p:pic>
        <p:nvPicPr>
          <p:cNvPr id="10" name="Picture 2" descr="G:\К неделе математики\Математики\Лобаче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2431932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000496" y="3143248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Н.И. Лобачевский (1792-1856) – выдающийся  русский  математик,  автор неевклидовой   геометрии </a:t>
            </a:r>
          </a:p>
          <a:p>
            <a:r>
              <a:rPr lang="ru-RU" b="1" dirty="0" smtClean="0"/>
              <a:t>( геометрии Лобачевского) </a:t>
            </a:r>
            <a:endParaRPr lang="ru-RU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1714488"/>
            <a:ext cx="82153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А.С. Пушкин  </a:t>
            </a:r>
            <a:r>
              <a:rPr lang="ru-RU" sz="2400" dirty="0" smtClean="0"/>
              <a:t>имел </a:t>
            </a:r>
            <a:r>
              <a:rPr lang="ru-RU" sz="2400" dirty="0" smtClean="0"/>
              <a:t>намерение написать биографию </a:t>
            </a:r>
            <a:endParaRPr lang="ru-RU" sz="2400" dirty="0" smtClean="0"/>
          </a:p>
          <a:p>
            <a:r>
              <a:rPr lang="ru-RU" sz="2400" dirty="0" smtClean="0"/>
              <a:t>Н</a:t>
            </a:r>
            <a:r>
              <a:rPr lang="ru-RU" sz="2400" dirty="0" smtClean="0"/>
              <a:t>. Г. Курганова (1725-1796) – талантливого самородка, сына солдата, ставшего в тридцать девять лет профессором математики и навигаций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/>
              <a:t>Его «Универсальная арифметика» заменила знаменитую «Арифметику» Магницкого в школах и различных специальных учебных заведениях России.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0298" y="1357298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А.С. Пушкин </a:t>
            </a:r>
            <a:r>
              <a:rPr lang="ru-RU" sz="2400" dirty="0" smtClean="0"/>
              <a:t>пытался постичь </a:t>
            </a:r>
          </a:p>
          <a:p>
            <a:r>
              <a:rPr lang="ru-RU" sz="2400" dirty="0" smtClean="0"/>
              <a:t>происхождение  используемых  нами  цифр </a:t>
            </a:r>
            <a:endParaRPr lang="ru-RU" sz="2400" dirty="0"/>
          </a:p>
        </p:txBody>
      </p:sp>
      <p:pic>
        <p:nvPicPr>
          <p:cNvPr id="6" name="Рисунок 5" descr="Цыфры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00108"/>
            <a:ext cx="1552575" cy="1562100"/>
          </a:xfrm>
          <a:prstGeom prst="rect">
            <a:avLst/>
          </a:prstGeom>
        </p:spPr>
      </p:pic>
      <p:pic>
        <p:nvPicPr>
          <p:cNvPr id="8" name="Рисунок 7" descr="Цыфры 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928934"/>
            <a:ext cx="6410325" cy="291465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928794" y="3929066"/>
            <a:ext cx="5223722" cy="1459756"/>
            <a:chOff x="1285851" y="3786193"/>
            <a:chExt cx="5952614" cy="191546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02850" y="4629851"/>
              <a:ext cx="5128584" cy="1071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1285851" y="3786193"/>
              <a:ext cx="5952614" cy="525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Образец написания цифр индекса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28728" y="1214422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Обращение к абонентам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522" y="2015070"/>
            <a:ext cx="5796714" cy="148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1312</TotalTime>
  <Words>1911</Words>
  <Application>Microsoft Office PowerPoint</Application>
  <PresentationFormat>Экран (4:3)</PresentationFormat>
  <Paragraphs>199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М.Ю. Лермонтов  </vt:lpstr>
      <vt:lpstr>Математический  фокус   от  М.Ю. Лермонтова</vt:lpstr>
      <vt:lpstr>Слайд 13</vt:lpstr>
      <vt:lpstr>Л.Н. Толстой</vt:lpstr>
      <vt:lpstr>Слайд 15</vt:lpstr>
      <vt:lpstr>Слайд 16</vt:lpstr>
      <vt:lpstr>Устный счёт</vt:lpstr>
      <vt:lpstr>ТАБЛИЦА     КВАДРАТОВ     НАТУРАЛЬНЫХ      ЧИСЕЛ</vt:lpstr>
      <vt:lpstr>Устный счёт</vt:lpstr>
      <vt:lpstr>Слайд 20</vt:lpstr>
      <vt:lpstr>Задача про косцов</vt:lpstr>
      <vt:lpstr>«Фальшивые деньги»</vt:lpstr>
      <vt:lpstr>Фальшивые  деньги   не перевелись!!!</vt:lpstr>
      <vt:lpstr>Афоризмы от Л.Н. Толстого</vt:lpstr>
      <vt:lpstr>Афоризмы от Л.Н. Толстого</vt:lpstr>
      <vt:lpstr>Первая женщина - математик</vt:lpstr>
      <vt:lpstr>Первая женщина - профессор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142</cp:revision>
  <dcterms:created xsi:type="dcterms:W3CDTF">2009-12-15T19:14:33Z</dcterms:created>
  <dcterms:modified xsi:type="dcterms:W3CDTF">2010-01-31T22:54:46Z</dcterms:modified>
</cp:coreProperties>
</file>