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64" r:id="rId4"/>
    <p:sldId id="262" r:id="rId5"/>
    <p:sldId id="258" r:id="rId6"/>
    <p:sldId id="263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  <p:sldId id="284" r:id="rId30"/>
    <p:sldId id="285" r:id="rId31"/>
    <p:sldId id="286" r:id="rId32"/>
    <p:sldId id="303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02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910"/>
    <a:srgbClr val="245A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DFA7E-974D-460E-92AB-3A3B9E5778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3CEBC7-7174-4480-98E4-ABEC60805374}">
      <dgm:prSet/>
      <dgm:spPr/>
      <dgm:t>
        <a:bodyPr/>
        <a:lstStyle/>
        <a:p>
          <a:pPr rtl="0"/>
          <a:r>
            <a:rPr lang="ru-RU" b="1" i="1" baseline="0" dirty="0" smtClean="0"/>
            <a:t>	</a:t>
          </a:r>
          <a:r>
            <a:rPr lang="ru-RU" b="1" i="1" baseline="0" dirty="0" smtClean="0">
              <a:solidFill>
                <a:srgbClr val="002060"/>
              </a:solidFill>
            </a:rPr>
            <a:t>ПРИЧИНЫ КОРРУПЦИИ</a:t>
          </a:r>
          <a:endParaRPr lang="ru-RU" b="1" i="1" baseline="0" dirty="0">
            <a:solidFill>
              <a:srgbClr val="002060"/>
            </a:solidFill>
          </a:endParaRPr>
        </a:p>
      </dgm:t>
    </dgm:pt>
    <dgm:pt modelId="{B5A37C81-334B-4A7A-B58F-66FCE57EBBAF}" type="parTrans" cxnId="{CC1F8BD3-15BA-4FFF-A916-AA1662803C15}">
      <dgm:prSet/>
      <dgm:spPr/>
      <dgm:t>
        <a:bodyPr/>
        <a:lstStyle/>
        <a:p>
          <a:endParaRPr lang="ru-RU"/>
        </a:p>
      </dgm:t>
    </dgm:pt>
    <dgm:pt modelId="{5546793B-729C-4AFB-9D99-ED71F01D2C5E}" type="sibTrans" cxnId="{CC1F8BD3-15BA-4FFF-A916-AA1662803C15}">
      <dgm:prSet/>
      <dgm:spPr/>
      <dgm:t>
        <a:bodyPr/>
        <a:lstStyle/>
        <a:p>
          <a:endParaRPr lang="ru-RU"/>
        </a:p>
      </dgm:t>
    </dgm:pt>
    <dgm:pt modelId="{C0FD0B40-BCEB-45ED-9950-007CEA190063}" type="pres">
      <dgm:prSet presAssocID="{296DFA7E-974D-460E-92AB-3A3B9E5778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257F54-0083-47D5-A64C-6081F4797E49}" type="pres">
      <dgm:prSet presAssocID="{F53CEBC7-7174-4480-98E4-ABEC608053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8E33E-CB44-4239-8BCB-BA2CFED802CF}" type="presOf" srcId="{F53CEBC7-7174-4480-98E4-ABEC60805374}" destId="{42257F54-0083-47D5-A64C-6081F4797E49}" srcOrd="0" destOrd="0" presId="urn:microsoft.com/office/officeart/2005/8/layout/vList2"/>
    <dgm:cxn modelId="{CC1F8BD3-15BA-4FFF-A916-AA1662803C15}" srcId="{296DFA7E-974D-460E-92AB-3A3B9E57782C}" destId="{F53CEBC7-7174-4480-98E4-ABEC60805374}" srcOrd="0" destOrd="0" parTransId="{B5A37C81-334B-4A7A-B58F-66FCE57EBBAF}" sibTransId="{5546793B-729C-4AFB-9D99-ED71F01D2C5E}"/>
    <dgm:cxn modelId="{8C108C32-E9F5-46E7-BDFF-136F95FEB22F}" type="presOf" srcId="{296DFA7E-974D-460E-92AB-3A3B9E57782C}" destId="{C0FD0B40-BCEB-45ED-9950-007CEA190063}" srcOrd="0" destOrd="0" presId="urn:microsoft.com/office/officeart/2005/8/layout/vList2"/>
    <dgm:cxn modelId="{8F4BC695-B9B1-41E1-B78D-88E6CC6BA6BF}" type="presParOf" srcId="{C0FD0B40-BCEB-45ED-9950-007CEA190063}" destId="{42257F54-0083-47D5-A64C-6081F4797E49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68712-745A-4CAB-8B0D-D7413082AB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03826-54F2-4E22-92AE-955282A16975}">
      <dgm:prSet/>
      <dgm:spPr/>
      <dgm:t>
        <a:bodyPr/>
        <a:lstStyle/>
        <a:p>
          <a:pPr rtl="0"/>
          <a:r>
            <a:rPr lang="ru-RU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ФОРМУЛА ПРИЧИН КОРРУПЦИИ </a:t>
          </a:r>
          <a:endParaRPr lang="ru-RU" b="1" baseline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F347EC-BA81-444D-BAE8-87B898C7E0E6}" type="parTrans" cxnId="{934FB4D5-80A4-4525-9BDB-3E81C74847AF}">
      <dgm:prSet/>
      <dgm:spPr/>
      <dgm:t>
        <a:bodyPr/>
        <a:lstStyle/>
        <a:p>
          <a:endParaRPr lang="ru-RU"/>
        </a:p>
      </dgm:t>
    </dgm:pt>
    <dgm:pt modelId="{EFDEA3C9-59A0-4310-BB1B-BD98C2506792}" type="sibTrans" cxnId="{934FB4D5-80A4-4525-9BDB-3E81C74847AF}">
      <dgm:prSet/>
      <dgm:spPr/>
      <dgm:t>
        <a:bodyPr/>
        <a:lstStyle/>
        <a:p>
          <a:endParaRPr lang="ru-RU"/>
        </a:p>
      </dgm:t>
    </dgm:pt>
    <dgm:pt modelId="{3A20FEE3-C0F2-475D-ACA2-3C788AE7890C}" type="pres">
      <dgm:prSet presAssocID="{26568712-745A-4CAB-8B0D-D7413082AB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73EE4-602C-4E15-A046-2F03931C519E}" type="pres">
      <dgm:prSet presAssocID="{CB503826-54F2-4E22-92AE-955282A169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154F12-8AB6-46DF-BA51-E6E1A0F811C4}" type="presOf" srcId="{26568712-745A-4CAB-8B0D-D7413082AB1C}" destId="{3A20FEE3-C0F2-475D-ACA2-3C788AE7890C}" srcOrd="0" destOrd="0" presId="urn:microsoft.com/office/officeart/2005/8/layout/vList2"/>
    <dgm:cxn modelId="{A8695EAE-CF4F-40D0-9FD5-1FCE4A5A2BE8}" type="presOf" srcId="{CB503826-54F2-4E22-92AE-955282A16975}" destId="{BD073EE4-602C-4E15-A046-2F03931C519E}" srcOrd="0" destOrd="0" presId="urn:microsoft.com/office/officeart/2005/8/layout/vList2"/>
    <dgm:cxn modelId="{934FB4D5-80A4-4525-9BDB-3E81C74847AF}" srcId="{26568712-745A-4CAB-8B0D-D7413082AB1C}" destId="{CB503826-54F2-4E22-92AE-955282A16975}" srcOrd="0" destOrd="0" parTransId="{C3F347EC-BA81-444D-BAE8-87B898C7E0E6}" sibTransId="{EFDEA3C9-59A0-4310-BB1B-BD98C2506792}"/>
    <dgm:cxn modelId="{871BED74-6D86-43D7-BC11-268117870689}" type="presParOf" srcId="{3A20FEE3-C0F2-475D-ACA2-3C788AE7890C}" destId="{BD073EE4-602C-4E15-A046-2F03931C519E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1A62A-6CED-49E7-B3AE-0AF02AEFF8F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8E8AC-236F-49A2-A3B0-F8AB3E8B78C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МОНОПОЛИЯ + ПРОИЗВОЛ – ОТВЕТСТВЕННОСТЬ</a:t>
          </a:r>
        </a:p>
        <a:p>
          <a:pPr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AC17912-398D-47FC-B234-71F9197E6E1B}" type="parTrans" cxnId="{8C0350D8-8EC8-4EEE-8858-805BD7AB323C}">
      <dgm:prSet/>
      <dgm:spPr/>
      <dgm:t>
        <a:bodyPr/>
        <a:lstStyle/>
        <a:p>
          <a:endParaRPr lang="ru-RU"/>
        </a:p>
      </dgm:t>
    </dgm:pt>
    <dgm:pt modelId="{889FA89F-7C39-43B7-A20E-535D752E9C1F}" type="sibTrans" cxnId="{8C0350D8-8EC8-4EEE-8858-805BD7AB323C}">
      <dgm:prSet/>
      <dgm:spPr/>
      <dgm:t>
        <a:bodyPr/>
        <a:lstStyle/>
        <a:p>
          <a:endParaRPr lang="ru-RU"/>
        </a:p>
      </dgm:t>
    </dgm:pt>
    <dgm:pt modelId="{C7B83EED-FFE2-432D-8001-D36B26A87B1C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КОРРУПЦИЯ</a:t>
          </a:r>
          <a:r>
            <a:rPr lang="ru-RU" sz="2800" dirty="0" smtClean="0">
              <a:solidFill>
                <a:srgbClr val="FFFF00"/>
              </a:solidFill>
            </a:rPr>
            <a:t> </a:t>
          </a:r>
          <a:endParaRPr lang="ru-RU" sz="2800" dirty="0">
            <a:solidFill>
              <a:srgbClr val="FFFF00"/>
            </a:solidFill>
          </a:endParaRPr>
        </a:p>
      </dgm:t>
    </dgm:pt>
    <dgm:pt modelId="{AAE45A61-1C7D-44AA-83E2-5BF9D8BA0E6A}" type="parTrans" cxnId="{FDE24556-4EF0-4035-AC87-2BDFBB999AC0}">
      <dgm:prSet/>
      <dgm:spPr/>
      <dgm:t>
        <a:bodyPr/>
        <a:lstStyle/>
        <a:p>
          <a:endParaRPr lang="ru-RU"/>
        </a:p>
      </dgm:t>
    </dgm:pt>
    <dgm:pt modelId="{FCA59892-0504-4DC8-8A72-E9C6EC978CC9}" type="sibTrans" cxnId="{FDE24556-4EF0-4035-AC87-2BDFBB999AC0}">
      <dgm:prSet/>
      <dgm:spPr/>
      <dgm:t>
        <a:bodyPr/>
        <a:lstStyle/>
        <a:p>
          <a:endParaRPr lang="ru-RU"/>
        </a:p>
      </dgm:t>
    </dgm:pt>
    <dgm:pt modelId="{BCBD2AA5-F49F-42C5-B156-45CF39973212}" type="pres">
      <dgm:prSet presAssocID="{7D71A62A-6CED-49E7-B3AE-0AF02AEFF8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2751A-DA1A-476F-A6E2-B484EBF7B7F7}" type="pres">
      <dgm:prSet presAssocID="{8048E8AC-236F-49A2-A3B0-F8AB3E8B78C2}" presName="node" presStyleLbl="node1" presStyleIdx="0" presStyleCnt="2" custScaleX="160057" custScaleY="206124" custLinFactNeighborX="4768" custLinFactNeighborY="1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70E04-D91E-4EFB-B79B-BFDE6026B06E}" type="pres">
      <dgm:prSet presAssocID="{889FA89F-7C39-43B7-A20E-535D752E9C1F}" presName="sibTrans" presStyleLbl="sibTrans2D1" presStyleIdx="0" presStyleCnt="1" custScaleX="172287" custLinFactNeighborX="13269" custLinFactNeighborY="12484"/>
      <dgm:spPr/>
      <dgm:t>
        <a:bodyPr/>
        <a:lstStyle/>
        <a:p>
          <a:endParaRPr lang="ru-RU"/>
        </a:p>
      </dgm:t>
    </dgm:pt>
    <dgm:pt modelId="{4709B74F-9447-4BA3-AB6D-9626F860DB6C}" type="pres">
      <dgm:prSet presAssocID="{889FA89F-7C39-43B7-A20E-535D752E9C1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2E6EB06-5EB7-4498-903B-C66CFE0F673C}" type="pres">
      <dgm:prSet presAssocID="{C7B83EED-FFE2-432D-8001-D36B26A87B1C}" presName="node" presStyleLbl="node1" presStyleIdx="1" presStyleCnt="2" custScaleX="130749" custScaleY="195133" custLinFactNeighborX="-1637" custLinFactNeighborY="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7D1BB-3DA8-49FB-BF6D-55CD176FD5FC}" type="presOf" srcId="{7D71A62A-6CED-49E7-B3AE-0AF02AEFF8F9}" destId="{BCBD2AA5-F49F-42C5-B156-45CF39973212}" srcOrd="0" destOrd="0" presId="urn:microsoft.com/office/officeart/2005/8/layout/process1"/>
    <dgm:cxn modelId="{FDE24556-4EF0-4035-AC87-2BDFBB999AC0}" srcId="{7D71A62A-6CED-49E7-B3AE-0AF02AEFF8F9}" destId="{C7B83EED-FFE2-432D-8001-D36B26A87B1C}" srcOrd="1" destOrd="0" parTransId="{AAE45A61-1C7D-44AA-83E2-5BF9D8BA0E6A}" sibTransId="{FCA59892-0504-4DC8-8A72-E9C6EC978CC9}"/>
    <dgm:cxn modelId="{360F6655-C769-4D55-B46F-65FB8F37942A}" type="presOf" srcId="{C7B83EED-FFE2-432D-8001-D36B26A87B1C}" destId="{12E6EB06-5EB7-4498-903B-C66CFE0F673C}" srcOrd="0" destOrd="0" presId="urn:microsoft.com/office/officeart/2005/8/layout/process1"/>
    <dgm:cxn modelId="{8C0350D8-8EC8-4EEE-8858-805BD7AB323C}" srcId="{7D71A62A-6CED-49E7-B3AE-0AF02AEFF8F9}" destId="{8048E8AC-236F-49A2-A3B0-F8AB3E8B78C2}" srcOrd="0" destOrd="0" parTransId="{AAC17912-398D-47FC-B234-71F9197E6E1B}" sibTransId="{889FA89F-7C39-43B7-A20E-535D752E9C1F}"/>
    <dgm:cxn modelId="{036C29AC-FA8F-4EDF-9314-15CD3022F6D8}" type="presOf" srcId="{889FA89F-7C39-43B7-A20E-535D752E9C1F}" destId="{4709B74F-9447-4BA3-AB6D-9626F860DB6C}" srcOrd="1" destOrd="0" presId="urn:microsoft.com/office/officeart/2005/8/layout/process1"/>
    <dgm:cxn modelId="{2C89A73F-0474-44CF-94D9-93142F80C1F1}" type="presOf" srcId="{8048E8AC-236F-49A2-A3B0-F8AB3E8B78C2}" destId="{75A2751A-DA1A-476F-A6E2-B484EBF7B7F7}" srcOrd="0" destOrd="0" presId="urn:microsoft.com/office/officeart/2005/8/layout/process1"/>
    <dgm:cxn modelId="{DD1AEB3E-ABA1-45A4-B039-5BC670EC7BA7}" type="presOf" srcId="{889FA89F-7C39-43B7-A20E-535D752E9C1F}" destId="{99870E04-D91E-4EFB-B79B-BFDE6026B06E}" srcOrd="0" destOrd="0" presId="urn:microsoft.com/office/officeart/2005/8/layout/process1"/>
    <dgm:cxn modelId="{2A217EB1-A228-43BA-9255-6EB5BE5AA9DA}" type="presParOf" srcId="{BCBD2AA5-F49F-42C5-B156-45CF39973212}" destId="{75A2751A-DA1A-476F-A6E2-B484EBF7B7F7}" srcOrd="0" destOrd="0" presId="urn:microsoft.com/office/officeart/2005/8/layout/process1"/>
    <dgm:cxn modelId="{9BC34304-1725-456D-AFA6-2D34D6EEC591}" type="presParOf" srcId="{BCBD2AA5-F49F-42C5-B156-45CF39973212}" destId="{99870E04-D91E-4EFB-B79B-BFDE6026B06E}" srcOrd="1" destOrd="0" presId="urn:microsoft.com/office/officeart/2005/8/layout/process1"/>
    <dgm:cxn modelId="{F5B29AA9-7291-4CDE-973F-ADEDFDDA50FF}" type="presParOf" srcId="{99870E04-D91E-4EFB-B79B-BFDE6026B06E}" destId="{4709B74F-9447-4BA3-AB6D-9626F860DB6C}" srcOrd="0" destOrd="0" presId="urn:microsoft.com/office/officeart/2005/8/layout/process1"/>
    <dgm:cxn modelId="{7578796F-C900-4BA6-812A-20FC9137DE5B}" type="presParOf" srcId="{BCBD2AA5-F49F-42C5-B156-45CF39973212}" destId="{12E6EB06-5EB7-4498-903B-C66CFE0F673C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92E3F-D017-476D-830C-B0B3B17B4FAB}" type="datetimeFigureOut">
              <a:rPr lang="ru-RU" smtClean="0"/>
              <a:t>23.11.2009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9095-298A-44E7-90D1-C0C53341C4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9095-298A-44E7-90D1-C0C53341C4D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12" Type="http://schemas.openxmlformats.org/officeDocument/2006/relationships/image" Target="../media/image1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jpeg"/><Relationship Id="rId11" Type="http://schemas.openxmlformats.org/officeDocument/2006/relationships/image" Target="../media/image122.jpeg"/><Relationship Id="rId5" Type="http://schemas.openxmlformats.org/officeDocument/2006/relationships/image" Target="../media/image116.jpeg"/><Relationship Id="rId10" Type="http://schemas.openxmlformats.org/officeDocument/2006/relationships/image" Target="../media/image121.pn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тема урока: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dirty="0" smtClean="0">
                <a:solidFill>
                  <a:srgbClr val="C00000"/>
                </a:solidFill>
              </a:rPr>
              <a:t>ПЕРЕДОВЫЕ НАЦИОНАЛЬНЫЕ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АНТИКОРРУПЦИОННЫЕ СТРАТЕГИИ: УРОКИ ДЛЯ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РОССИИ.</a:t>
            </a:r>
            <a:br>
              <a:rPr lang="ru-RU" sz="4400" dirty="0" smtClean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3380"/>
            <a:ext cx="8305800" cy="2428892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Нестеренко Наталья Витальевна – учитель истории и обществознания МОУ СОШ № 54» г. Астрахани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ф\Мои документы\Наташа\кор\im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643313"/>
            <a:ext cx="1743078" cy="203359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7" name="Picture 3" descr="C:\Documents and Settings\ф\Мои документы\Наташа\кор\get_im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643313"/>
            <a:ext cx="1857388" cy="182451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57200"/>
            <a:ext cx="7348558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Оксфордский университет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245A42"/>
                </a:solidFill>
              </a:rPr>
              <a:t>	</a:t>
            </a:r>
            <a:r>
              <a:rPr lang="ru-RU" b="1" dirty="0" smtClean="0">
                <a:solidFill>
                  <a:srgbClr val="245A42"/>
                </a:solidFill>
                <a:latin typeface="Times New Roman" pitchFamily="18" charset="0"/>
                <a:cs typeface="Times New Roman" pitchFamily="18" charset="0"/>
              </a:rPr>
              <a:t>"Коррупция может процветать как в демократическом обществе, так и в тоталитарном. В первых, она ярко проявляется во время выборов, а в Советском Союзе коррупция сосредотачивалась вокруг черного рынка и правящей партии, в которой посты и привилегии покупались. Коррупция - это злоупотребление общественным доверием для личной выгоды».</a:t>
            </a:r>
            <a:endParaRPr lang="ru-RU" b="1" dirty="0">
              <a:solidFill>
                <a:srgbClr val="245A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1141389" cy="151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4582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АФОРИЗМЫ И ЦИТАТЫ О КОРРУПЦИИ.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571604" y="1285860"/>
            <a:ext cx="6357982" cy="5143536"/>
          </a:xfrm>
        </p:spPr>
        <p:txBody>
          <a:bodyPr>
            <a:normAutofit lnSpcReduction="10000"/>
          </a:bodyPr>
          <a:lstStyle/>
          <a:p>
            <a:pPr lvl="0"/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Чем больше в государстве коррупции, тем больше законов.  			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Тацит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Судьи всего лишь люди, и, как другие, испытывают влияние предрассудков. Это, в сущности, - коррупция, дайте ей какое угодно название, если вам это нравится. </a:t>
            </a:r>
          </a:p>
          <a:p>
            <a:pPr lvl="0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Филд</a:t>
            </a:r>
            <a:endParaRPr lang="ru-RU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1096962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561" name="Picture 9" descr="C:\Documents and Settings\ф\Мои документы\kova1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714620"/>
            <a:ext cx="1219548" cy="142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5000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Афоризмы о чиновниках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142976" y="642918"/>
            <a:ext cx="6858048" cy="6215082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Чиновники создают работу друг для друга.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Блок.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человек присасывается к делу ему чуждому, например, к искусству, то он, за невозможностью стать художником, неминуемо становится чиновником.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Чехов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- грязная тряпка для затыкания дыр законодательства.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Ключевский.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Функционер - очень емкое слово. Занимая официальную должность, ты становишься человеком функции. Вырваться за диктуемые ею пределы невозможно без губительного скандала. Функция подавляет тебя. В угоду функции твои представления незаметно искажаются. И ты уже не принадлежишь себе.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Довлатов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Гений, прикованный к чиновничьему столу, должен умереть или сойти с ума, точно так же, как человек с могучим телосложением при сидячей жизни и скромном поведении умирает от апоплексического удара.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Лермонтов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Чиновник множит подчиненных, но не соперников.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Паркинсон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ф\Мои документы\ключевс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43900" y="142852"/>
            <a:ext cx="87440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Documents and Settings\ф\Мои документы\погоди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79"/>
            <a:ext cx="781051" cy="109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Documents and Settings\ф\Мои документы\давлат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1571612"/>
            <a:ext cx="791106" cy="92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Documents and Settings\ф\Мои документы\бл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2786058"/>
            <a:ext cx="9525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C:\Documents and Settings\ф\Мои документы\лерманто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2" y="5643578"/>
            <a:ext cx="837533" cy="109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7" descr="C:\Documents and Settings\ф\Мои документы\евтушенко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38" y="4143380"/>
            <a:ext cx="709297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14282" y="1928802"/>
            <a:ext cx="780391" cy="108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5286388"/>
            <a:ext cx="871534" cy="121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3500438"/>
            <a:ext cx="928694" cy="127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58200" cy="857256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Афоризмы о взятках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071538" y="857232"/>
            <a:ext cx="7429552" cy="585791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бы в России строго выполнялись все законы и никто не брал взяток, жизнь в ней была бы совершенно невозможна.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Герцен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ничего ошибочнее, чем мысль, что казнями можно регулировать цены или отучить от взяточничества.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В.Короленко.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уберечь от коррупции государственный сектор, пришлось упразднить частный; чтобы уберечь от коррупции учреждения, пришлось бы упразднить людей.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Гарчиньский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получки до получки — тяжело. От взятки до взятки — еще тяжелее.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Леонид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Крайнов-Рытов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Порядочный человек берет взятку в одном-единственном случае — когда предоставляется случай.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Габриэль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Лауб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не запачкать рук, иногда нужно положить на ладонь банкноту.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Станислав Ежи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Лец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Размеры моей благодарности будут безграничны в пределах разумного.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Семен Альтов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ф\Мои документы\герц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94040" y="428605"/>
            <a:ext cx="666607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Documents and Settings\ф\Мои документы\лауб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071678"/>
            <a:ext cx="685800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Documents and Settings\ф\Мои документы\лец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643182"/>
            <a:ext cx="957264" cy="115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Documents and Settings\ф\Мои документы\гарчинский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38" y="5500702"/>
            <a:ext cx="771525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C:\Documents and Settings\ф\Мои документы\альтов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888895"/>
            <a:ext cx="857256" cy="134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Documents and Settings\ф\Мои документы\крайнов-рытов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71480"/>
            <a:ext cx="897331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C:\Documents and Settings\ф\Мои документы\короленко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24" y="3929066"/>
            <a:ext cx="74295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Слова из прошлого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Корысть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одно из альтернативных свойств коррупционных правонарушений, выражающееся в стремлении обогатиться или обогатить других лиц за счет чужого имущества (прав на него) с нарушением установленного правовыми нормами и договорами порядка распределения материальных благ.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Лихоимство 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(устар.) —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лицом, состоящим на государственной или общественной службе, каких-либо преимуществ за совершение незаконных действий (бездействия) по службе.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Мздоимство 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(устар.) 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в нарушение установленного законом порядка лицом, состоявшим на государственной или общественной службе, каких-либо преимуществ за совершение законных действий (бездействия) по службе.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ф\Мои документы\мзд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14290"/>
            <a:ext cx="1314451" cy="10001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04800" y="457200"/>
          <a:ext cx="8339166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5"/>
            <a:ext cx="8420128" cy="3286148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Социально-экономические причины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Политические причины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Организационно-институциональные причины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Этико-культурные факторы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ф\Мои документы\Наташа\кор\3288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000504"/>
            <a:ext cx="2349504" cy="2412383"/>
          </a:xfrm>
          <a:prstGeom prst="teardrop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" y="457200"/>
          <a:ext cx="8696356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77731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4357686" y="3357562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582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Исторические традиции коррупции в России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28596" y="928670"/>
            <a:ext cx="3643338" cy="51435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«РУССКАЯ ПРАВДА» –ПЕРВЫЙ ПИСЬМЕННЫЙ СВОД ЗАКОНОВ.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501910"/>
                </a:solidFill>
                <a:latin typeface="Times New Roman" pitchFamily="18" charset="0"/>
                <a:cs typeface="Times New Roman" pitchFamily="18" charset="0"/>
              </a:rPr>
              <a:t>Митрополит Кирилл осуждал мздоимство наряду с пьянством и колдовством, за что и настаивал карать соответствующе, то есть смертной казнью.</a:t>
            </a:r>
            <a:endParaRPr lang="ru-RU" sz="2800" b="1" dirty="0">
              <a:solidFill>
                <a:srgbClr val="5019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ф\Мои документы\Русская_прав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714876" y="1571612"/>
            <a:ext cx="3705225" cy="454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58200" cy="192882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 -</a:t>
            </a:r>
            <a:r>
              <a:rPr lang="ru-RU" sz="3200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Первое законодательное ограничение коррупционной деятельности в России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143240" y="2214554"/>
            <a:ext cx="5214974" cy="642942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		</a:t>
            </a:r>
          </a:p>
          <a:p>
            <a:r>
              <a:rPr lang="ru-RU" sz="3600" b="1" dirty="0" smtClean="0">
                <a:solidFill>
                  <a:srgbClr val="50191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400" b="1" dirty="0" smtClean="0">
                <a:solidFill>
                  <a:srgbClr val="501910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sz="14400" b="1" dirty="0" smtClean="0">
                <a:solidFill>
                  <a:srgbClr val="50191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14400" b="1" dirty="0" smtClean="0">
              <a:solidFill>
                <a:srgbClr val="50191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5019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5019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5019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ф\Мои документы\судеб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714488"/>
            <a:ext cx="2500330" cy="2428892"/>
          </a:xfrm>
          <a:prstGeom prst="ellipse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5122" name="Picture 2" descr="C:\Documents and Settings\ф\Мои документы\ив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2357454" cy="2020675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5123" name="Picture 3" descr="C:\Documents and Settings\ф\Мои документы\475857891_tonne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357562"/>
            <a:ext cx="4049183" cy="309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10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Xvi </a:t>
            </a:r>
            <a:r>
              <a:rPr lang="ru-RU" dirty="0" smtClean="0">
                <a:solidFill>
                  <a:srgbClr val="C00000"/>
                </a:solidFill>
              </a:rPr>
              <a:t>век </a:t>
            </a:r>
            <a:r>
              <a:rPr lang="ru-RU" dirty="0" smtClean="0"/>
              <a:t>- впервые введена смертная казнь в качестве наказания за чрезмерность во взятках.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C:\Documents and Settings\ф\Мои документы\иваннн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2064544" y="2839244"/>
            <a:ext cx="723900" cy="89535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286116" y="2143116"/>
            <a:ext cx="5651150" cy="450059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ИВАН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ВАСИЛЬЕВИЧ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rgbClr val="501910"/>
                </a:solidFill>
                <a:latin typeface="Times New Roman" pitchFamily="18" charset="0"/>
                <a:cs typeface="Times New Roman" pitchFamily="18" charset="0"/>
              </a:rPr>
              <a:t>	согласно ст.4 дьяк, составивший за взятку подложный протокол, или исказивший показания сторон, уплачивал штраф в размере суммы иска и подвергался тюремному заключению. Вторую половину суммы иска уплачивал боярин, не уследивший за своим подчиненным</a:t>
            </a:r>
            <a:r>
              <a:rPr lang="ru-RU" dirty="0" smtClean="0"/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ф\Мои документы\судебн ив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3116"/>
            <a:ext cx="26432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ф\Мои документы\иванн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571612"/>
            <a:ext cx="1152528" cy="142549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57200"/>
            <a:ext cx="807249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ЕЖЕГОДНОЕ ПОСЛАНИЕ ПРЕЗИДЕНТА РОССИИ  ФЕДЕРАЛЬНОМУ СОБРАНИЮ 12.11.2009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143240" y="1600200"/>
            <a:ext cx="5622808" cy="4829196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«…Надо что-то делать. Хватит ждать. Коррупция превратилась в системную проблему и этой системной проблеме мы обязаны противопоставить системный ответ.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…Одними посадками проблему не решить, но сажать надо».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МЕДВЕДЕВ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ф\Мои документы\Наташа\кор\к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85720" y="1857364"/>
            <a:ext cx="2500330" cy="2071702"/>
          </a:xfrm>
          <a:prstGeom prst="snip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ф\Мои документы\Наташа\1255947790.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357694"/>
            <a:ext cx="2381250" cy="204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0112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коррупция должностных лиц стала одним из поводов к московскому восстанию 1648 г.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1357298"/>
            <a:ext cx="4286280" cy="50720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Соборное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уложение 1649 г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предусматривало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многочисленные наказания за преступления, попадающие под понятие коррупции: подлог при переписке судного дела, утайка пошлин при регистрации дел, притеснение населения.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ф\Мои документы\1649г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929190" y="2000240"/>
            <a:ext cx="335758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7170" name="Picture 2" descr="C:\Documents and Settings\ф\Мои документы\164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857364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106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Xviii</a:t>
            </a:r>
            <a:r>
              <a:rPr lang="ru-RU" b="1" dirty="0" smtClean="0">
                <a:solidFill>
                  <a:srgbClr val="C00000"/>
                </a:solidFill>
              </a:rPr>
              <a:t> ВЕК -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взятки назывались «посулами» (нарушение закона за какую-либо плату). За них виновные подвергались телесным наказаниям.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3643314"/>
            <a:ext cx="4286280" cy="2928958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Петре I мздоимцев били батогами, клеймили, ссылали.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чиновников здесь смотрят как на хищных птиц. Они думают, что со вступлением их на должность им предоставлено право высасывать народ до костей».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500563" y="3500438"/>
            <a:ext cx="4500594" cy="32147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Настоящая борьба со взяточничеством началась при Екатерине II.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«Многократно в народ печатными указами было повторяемо, что взятки и мздоимство развращают правосудие и утесняют бедствующих».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ф\Мои документы\пётр вел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3116"/>
            <a:ext cx="1143008" cy="1447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8196" name="Picture 4" descr="C:\Documents and Settings\ф\Мои документы\кат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143116"/>
            <a:ext cx="1285884" cy="159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00042"/>
            <a:ext cx="514353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XX</a:t>
            </a:r>
            <a:r>
              <a:rPr lang="ru-RU" b="1" dirty="0" smtClean="0">
                <a:solidFill>
                  <a:srgbClr val="C00000"/>
                </a:solidFill>
              </a:rPr>
              <a:t> век – установление советской власти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43306" y="1500174"/>
            <a:ext cx="529396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1918 год -  </a:t>
            </a:r>
            <a:r>
              <a:rPr lang="ru-RU" sz="2800" b="1" dirty="0" smtClean="0">
                <a:solidFill>
                  <a:srgbClr val="501910"/>
                </a:solidFill>
                <a:latin typeface="Times New Roman" pitchFamily="18" charset="0"/>
                <a:cs typeface="Times New Roman" pitchFamily="18" charset="0"/>
              </a:rPr>
              <a:t>Совет народных комиссаров издаёт декрет о взяточничестве, предусматривающий тюремное заключение за взятки сроком пять лет, а также конфискацию имущества. А уже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1922 году </a:t>
            </a:r>
            <a:r>
              <a:rPr lang="ru-RU" sz="2800" b="1" dirty="0" smtClean="0">
                <a:solidFill>
                  <a:srgbClr val="501910"/>
                </a:solidFill>
                <a:latin typeface="Times New Roman" pitchFamily="18" charset="0"/>
                <a:cs typeface="Times New Roman" pitchFamily="18" charset="0"/>
              </a:rPr>
              <a:t>по Уголовному кодексу за это преступление предусматривался расстрел.</a:t>
            </a:r>
          </a:p>
          <a:p>
            <a:endParaRPr lang="ru-RU" sz="2800" dirty="0"/>
          </a:p>
        </p:txBody>
      </p:sp>
      <p:pic>
        <p:nvPicPr>
          <p:cNvPr id="9218" name="Picture 2" descr="C:\Documents and Settings\ф\Мои документы\1917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2856933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ф\Мои документы\сов власть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26" y="142852"/>
            <a:ext cx="128588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ф\Мои документы\декрет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643182"/>
            <a:ext cx="2326422" cy="32861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межНациональный</a:t>
            </a:r>
            <a:r>
              <a:rPr lang="ru-RU" dirty="0" smtClean="0">
                <a:solidFill>
                  <a:srgbClr val="002060"/>
                </a:solidFill>
              </a:rPr>
              <a:t> опыт борьбы с коррупцией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928802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России коррупция – словно яма.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ней тщетно, как с бездорожьем, борются.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чем настойчивей под неё копают,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 только больше она становится.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вот в Китае действуют просто: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взятки - к стенке, без колебаний!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потом по почте получат родственники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Счёт за две пули – на восемь юаней.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Documents and Settings\ф\Мои документы\Наташа\кор\128292_Zi84y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928934"/>
            <a:ext cx="2071669" cy="2375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"</a:t>
            </a:r>
            <a:r>
              <a:rPr lang="ru-RU" b="1" dirty="0" err="1" smtClean="0">
                <a:solidFill>
                  <a:srgbClr val="C00000"/>
                </a:solidFill>
              </a:rPr>
              <a:t>Трансперенси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Интернешнл</a:t>
            </a:r>
            <a:r>
              <a:rPr lang="ru-RU" b="1" dirty="0" smtClean="0">
                <a:solidFill>
                  <a:srgbClr val="C00000"/>
                </a:solidFill>
              </a:rPr>
              <a:t>«  -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/>
              <a:t>это </a:t>
            </a:r>
            <a:r>
              <a:rPr lang="ru-RU" sz="3100" b="1" dirty="0" smtClean="0"/>
              <a:t>ведущая мировая неправительственная организация, посвященная борьбе с коррупцией.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Documents and Settings\ф\Мои документы\gcr2009_cover_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199848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Documents and Settings\ф\Мои документы\транс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71810"/>
            <a:ext cx="1785950" cy="1785950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1268" name="Picture 4" descr="C:\Documents and Settings\ф\Мои документы\доллор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857496"/>
            <a:ext cx="2062989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УРОВЕНЬ КОРРУПЦИИ В СТРАНАХ МИРА В 1996 г.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Documents and Settings\ф\Мои документы\CPI9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49" y="1285860"/>
            <a:ext cx="8494039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СТЕПЕНЬ СКЛОННОСТИ КО ВЗЯТОЧНИЧЕСТВУ ЗА ГРАНИЦЕЙ В СТРАНАХ МИРА В 2002Г.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Documents and Settings\ф\Мои документы\BPI2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16" y="1357298"/>
            <a:ext cx="8883339" cy="53864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Рейтинг уровня коррупции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ф\Мои документы\chartcountri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Экономический фактор коррупции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Documents and Settings\ф\Мои документы\s1233013985.770227.27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4214842" cy="5276588"/>
          </a:xfrm>
          <a:prstGeom prst="rect">
            <a:avLst/>
          </a:prstGeom>
          <a:noFill/>
        </p:spPr>
      </p:pic>
      <p:pic>
        <p:nvPicPr>
          <p:cNvPr id="14339" name="Picture 3" descr="C:\Documents and Settings\ф\Мои документы\Новая папка (2)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7464" y="2714620"/>
            <a:ext cx="326506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127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 КАКИЕ НУЖДЫ ИДУТ ВЗЯТКИ В РОССИИ?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Documents and Settings\ф\Мои документы\схема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28667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Египет.        	      Индия.           Китай.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ф\Мои документы\египтттт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143512"/>
            <a:ext cx="1019175" cy="130492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Picture 5" descr="C:\Documents and Settings\ф\Мои документы\китай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143512"/>
            <a:ext cx="1734532" cy="130436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6" descr="C:\Documents and Settings\ф\Мои документы\инду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428736"/>
            <a:ext cx="1432643" cy="107157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Picture 6" descr="C:\Documents and Settings\ф\Мои документы\индияч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572008"/>
            <a:ext cx="1714512" cy="128588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Picture 5" descr="C:\Documents and Settings\ф\Мои документы\китайййй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8997" y="1357298"/>
            <a:ext cx="1328747" cy="107157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6" name="Picture 3" descr="C:\Documents and Settings\ф\Мои документы\индия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2928934"/>
            <a:ext cx="939458" cy="114300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Picture 2" descr="C:\Documents and Settings\ф\Мои документы\кит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3000372"/>
            <a:ext cx="1285884" cy="164170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4" descr="C:\Documents and Settings\ф\Мои документы\егип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3214686"/>
            <a:ext cx="1233928" cy="14287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6" name="Picture 2" descr="C:\Documents and Settings\ф\Мои документы\египет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1428736"/>
            <a:ext cx="1552578" cy="137967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012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УРОВЕНЬ ДЕЛОВОЙ КОРРУПЦИИ В 40 РЕГИОНАХ Российской федерации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Documents and Settings\ф\Мои документы\mu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252538"/>
            <a:ext cx="8834006" cy="53197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Уровень коррупции за 2002г. По данным мирового банка</a:t>
            </a:r>
            <a:endParaRPr lang="ru-RU" b="1" dirty="0"/>
          </a:p>
        </p:txBody>
      </p:sp>
      <p:pic>
        <p:nvPicPr>
          <p:cNvPr id="18434" name="Picture 2" descr="C:\Documents and Settings\ф\Мои документы\02-Control-of-Corrup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45823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РОССИЙСКАЯ ФЕДЕРАЦИЯ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D:\Новая папка (2)\герб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928693" cy="1109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D:\Новая папка (2)\карта росс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8562755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D:\Новая папка (2)\росс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85728"/>
            <a:ext cx="1138010" cy="118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147 место </a:t>
            </a:r>
            <a:r>
              <a:rPr lang="ru-RU" b="1" dirty="0" err="1" smtClean="0">
                <a:solidFill>
                  <a:srgbClr val="C00000"/>
                </a:solidFill>
              </a:rPr>
              <a:t>россии</a:t>
            </a:r>
            <a:r>
              <a:rPr lang="ru-RU" b="1" dirty="0" smtClean="0">
                <a:solidFill>
                  <a:srgbClr val="C00000"/>
                </a:solidFill>
              </a:rPr>
              <a:t> в рейтинге </a:t>
            </a:r>
            <a:r>
              <a:rPr lang="ru-RU" b="1" dirty="0" err="1" smtClean="0">
                <a:solidFill>
                  <a:srgbClr val="C00000"/>
                </a:solidFill>
              </a:rPr>
              <a:t>ивк</a:t>
            </a:r>
            <a:r>
              <a:rPr lang="ru-RU" b="1" dirty="0" smtClean="0">
                <a:solidFill>
                  <a:srgbClr val="C00000"/>
                </a:solidFill>
              </a:rPr>
              <a:t> -2008г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C:\Documents and Settings\ф\Мои документы\4040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19213"/>
            <a:ext cx="7715304" cy="52530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Индекс восприятия коррупции за 2008г.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Documents and Settings\ф\Мои документы\схем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7358114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Интегральный индекс оценки коррупции в регионах  </a:t>
            </a:r>
            <a:r>
              <a:rPr lang="ru-RU" b="1" dirty="0" err="1" smtClean="0">
                <a:solidFill>
                  <a:srgbClr val="002060"/>
                </a:solidFill>
              </a:rPr>
              <a:t>россии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Documents and Settings\ф\Мои документы\geo_pic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061" y="1428736"/>
            <a:ext cx="8235905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2857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Страны с наименьшей степенью коррупции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«три основных центра»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035819" y="2678901"/>
            <a:ext cx="2428892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85720" y="4929198"/>
            <a:ext cx="271464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Западная Европа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3250397" y="3750471"/>
            <a:ext cx="257176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143504" y="2786058"/>
            <a:ext cx="2500330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28992" y="5143512"/>
            <a:ext cx="2428892" cy="1128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Северная Америка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4929198"/>
            <a:ext cx="278608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Тихоокеанский регион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Documents and Settings\ф\Мои документы\Наташа\кор\korrupc_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14620"/>
            <a:ext cx="2357454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НИЗКАЯ СТЕПЕНЬ РАСПРОСТРАНЕНИЯ  КОРРУПЦИИ – </a:t>
            </a:r>
            <a:r>
              <a:rPr lang="ru-RU" dirty="0" smtClean="0">
                <a:solidFill>
                  <a:srgbClr val="C00000"/>
                </a:solidFill>
              </a:rPr>
              <a:t>ДАНИЯ, ФИНЛЯНДИЯ.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Новая папка (2)\дан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2243347" cy="1609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Новая папка (2)\дания 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714488"/>
            <a:ext cx="1714504" cy="1343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Новая папка (2)\карта финл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1857388" cy="271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D:\Новая папка (2)\фины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857364"/>
            <a:ext cx="2417822" cy="1743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D:\Новая папка (2)\карта дании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9920" y="3929066"/>
            <a:ext cx="1778884" cy="27146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45708" cy="1328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ВЫСОКИЙ  УРОВЕНЬ КОРРУПЦИИ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ГЕРМАНИЯ, ИСПАНИЯ, ФРАНЦИЯ, ПОРТУГАЛИЯ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Новая папка (2)\берли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643446"/>
            <a:ext cx="2247911" cy="192720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051" name="Picture 3" descr="D:\Новая папка (2)\герман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785926"/>
            <a:ext cx="221153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052" name="Picture 4" descr="D:\кор\16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2905122" cy="18260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D:\кор\232781_image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143248"/>
            <a:ext cx="285750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4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НАИБОЛЕЕ КОРРУМПИРОВАННАЯ СТРАНА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ЗАПАДНОЙ ЕВРОПЫ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ИТАЛИЯ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Новая папка (2)\итал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929066"/>
            <a:ext cx="2593580" cy="27622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 descr="D:\Новая папка (2)\рим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071678"/>
            <a:ext cx="1538289" cy="1538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кор\07-vzya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500306"/>
            <a:ext cx="171451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3077" name="Picture 5" descr="D:\кор\kor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643182"/>
            <a:ext cx="1819275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1573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"Поучение </a:t>
            </a:r>
            <a:r>
              <a:rPr lang="ru-RU" sz="2400" dirty="0" err="1" smtClean="0">
                <a:solidFill>
                  <a:srgbClr val="C00000"/>
                </a:solidFill>
              </a:rPr>
              <a:t>Гераклеопольского</a:t>
            </a:r>
            <a:r>
              <a:rPr lang="ru-RU" sz="2400" dirty="0" smtClean="0">
                <a:solidFill>
                  <a:srgbClr val="C00000"/>
                </a:solidFill>
              </a:rPr>
              <a:t> царя своему сыну </a:t>
            </a:r>
            <a:r>
              <a:rPr lang="ru-RU" sz="2400" dirty="0" err="1" smtClean="0">
                <a:solidFill>
                  <a:srgbClr val="C00000"/>
                </a:solidFill>
              </a:rPr>
              <a:t>Мерикару</a:t>
            </a:r>
            <a:r>
              <a:rPr lang="ru-RU" sz="2400" dirty="0" smtClean="0">
                <a:solidFill>
                  <a:srgbClr val="C00000"/>
                </a:solidFill>
              </a:rPr>
              <a:t>" (Египет, XXII в. до н.э.)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000496" y="642918"/>
            <a:ext cx="4914904" cy="47672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"Возвышай своих вельмож, чтобы они поступали по твоим законам. Непристрастен тот, кто богат в своем доме, он владыка вещей и не нуждается"</a:t>
            </a:r>
          </a:p>
          <a:p>
            <a:endParaRPr lang="ru-RU" dirty="0"/>
          </a:p>
        </p:txBody>
      </p:sp>
      <p:pic>
        <p:nvPicPr>
          <p:cNvPr id="5" name="Picture 4" descr="C:\Documents and Settings\ф\Мои документы\царь галео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3864446" cy="3812644"/>
          </a:xfrm>
          <a:prstGeom prst="round2Same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САМЫЙ НИЗКИЙ УРОВЕНЬ КОРРУПЦИИ –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501910"/>
                </a:solidFill>
              </a:rPr>
              <a:t>КАНАДА</a:t>
            </a:r>
            <a:endParaRPr lang="ru-RU" dirty="0">
              <a:solidFill>
                <a:srgbClr val="501910"/>
              </a:solidFill>
            </a:endParaRPr>
          </a:p>
        </p:txBody>
      </p:sp>
      <p:pic>
        <p:nvPicPr>
          <p:cNvPr id="4099" name="Picture 3" descr="D:\кор\232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4100" name="Picture 4" descr="D:\кор\justice_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785926"/>
            <a:ext cx="2443164" cy="181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01" name="Picture 5" descr="D:\кор\коррупци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000504"/>
            <a:ext cx="3000396" cy="19410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043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САМЫЙ НИЗКИЙ УРОВЕНЬ КОРРУПЦИИ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ГОНКОНГ - ШВЕЙЦАРИЯ, НОРВЕГИЯ,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СИНГАПУР – ШВЕЦИЯ, КАНАДА.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D:\Новая папка (2)\гонг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14554"/>
            <a:ext cx="2071702" cy="156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Новая папка (2)\гонгонг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1564037" cy="172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D:\Новая папка (2)\карта гон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143380"/>
            <a:ext cx="239474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Новая папка (2)\синг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285992"/>
            <a:ext cx="2241937" cy="157163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5126" name="Picture 6" descr="D:\Новая папка (2)\синг 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4071942"/>
            <a:ext cx="154782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D:\Новая папка (2)\сингапур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071942"/>
            <a:ext cx="2228860" cy="23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71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Большая степень коррупции -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япония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6146" name="Picture 2" descr="D:\Новая папка (2)\яп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428603"/>
            <a:ext cx="642942" cy="1125149"/>
          </a:xfrm>
          <a:prstGeom prst="rect">
            <a:avLst/>
          </a:prstGeom>
          <a:noFill/>
        </p:spPr>
      </p:pic>
      <p:pic>
        <p:nvPicPr>
          <p:cNvPr id="6147" name="Picture 3" descr="D:\Новая папка (2)\япо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2750046" cy="207170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D:\Новая папка (2)\япония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333383"/>
            <a:ext cx="1597476" cy="231019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D:\Новая папка (2)\карта япон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357562"/>
            <a:ext cx="2606535" cy="317439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TopUp"/>
            <a:lightRig rig="threePt" dir="t"/>
          </a:scene3d>
        </p:spPr>
      </p:pic>
      <p:pic>
        <p:nvPicPr>
          <p:cNvPr id="6150" name="Picture 6" descr="D:\кор\korrup_2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214422"/>
            <a:ext cx="2421586" cy="18213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Латинская </a:t>
            </a:r>
            <a:r>
              <a:rPr lang="ru-RU" b="1" dirty="0" err="1" smtClean="0">
                <a:solidFill>
                  <a:srgbClr val="FF0000"/>
                </a:solidFill>
              </a:rPr>
              <a:t>америка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НАИМЕНЕЕ КОРРУМПИРОВАННАЯ СТРАНА - </a:t>
            </a:r>
            <a:r>
              <a:rPr lang="ru-RU" b="1" dirty="0" smtClean="0">
                <a:solidFill>
                  <a:srgbClr val="FF0000"/>
                </a:solidFill>
              </a:rPr>
              <a:t>ЧИЛИ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Новая папка (2)\карта чил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85992"/>
            <a:ext cx="3000396" cy="340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D:\Новая папка (2)\плакат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214554"/>
            <a:ext cx="2571768" cy="3466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00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КОРРУПЦИЯ ПРЕВЫШАЕТ СРЕДНЕМИРОВОЙ ПОКАЗАТЕЛЬ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		</a:t>
            </a:r>
            <a:r>
              <a:rPr lang="ru-RU" b="1" dirty="0" smtClean="0">
                <a:solidFill>
                  <a:srgbClr val="002060"/>
                </a:solidFill>
              </a:rPr>
              <a:t>БРАЗИЛИЯ, ПЕРУ, КОЛУМБИЯ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D:\Новая папка (2)\браз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8"/>
            <a:ext cx="12573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Новая папка (2)\герб перу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85992"/>
            <a:ext cx="11906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Новая папка (2)\перу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8"/>
            <a:ext cx="2214578" cy="2637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7" name="Picture 5" descr="D:\Новая папка (2)\бразилия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015219"/>
            <a:ext cx="2147700" cy="162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D:\Новая папка (2)\карта колум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9514" y="4071942"/>
            <a:ext cx="3024452" cy="2262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9" name="Picture 7" descr="D:\Новая папка (2)\колуим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2000240"/>
            <a:ext cx="2339230" cy="1749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D:\Новая папка (2)\перу 1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9484" y="4186772"/>
            <a:ext cx="2400013" cy="1671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ЧРЕЗВЫЧАЙНАЯ КОРРУПЦИЯ –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АРГЕНТИНА, БОЛИВИЯ, ЭКВАДОР,ВЕНЕСУЭЛА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219" name="Picture 3" descr="D:\Новая папка (2)\арге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235745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9220" name="Picture 4" descr="D:\Новая папка (2)\аргент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929198"/>
            <a:ext cx="1427136" cy="125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D:\Новая папка (2)\аргентин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643182"/>
            <a:ext cx="1581659" cy="117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9222" name="Picture 6" descr="D:\Новая папка (2)\болив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428736"/>
            <a:ext cx="1500198" cy="2150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D:\Новая папка (2)\вен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643182"/>
            <a:ext cx="1500198" cy="1130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9225" name="Picture 9" descr="D:\Новая папка (2)\венес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1500174"/>
            <a:ext cx="1528765" cy="101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D:\Новая папка (2)\венесуэла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5000636"/>
            <a:ext cx="145018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7" name="Picture 11" descr="D:\Новая папка (2)\карта болив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4357694"/>
            <a:ext cx="2000264" cy="22597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8" name="Picture 12" descr="D:\Новая папка (2)\карта венес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72001" y="4214818"/>
            <a:ext cx="2371999" cy="244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9229" name="Picture 13" descr="D:\Новая папка (2)\флаг арген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48" y="1500174"/>
            <a:ext cx="1500198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001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САМАЯ КОРРУМПИРОВАННАЯ СТРАНА –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ПАРАГВАЙ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D:\Новая папка (2)\герб парагва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Новая папка (2)\парагвайй флаг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714488"/>
            <a:ext cx="212714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Новая папка (2)\парагваййй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286256"/>
            <a:ext cx="3279016" cy="21431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46" name="Picture 6" descr="D:\Новая папка (2)\парагвай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57694"/>
            <a:ext cx="2874189" cy="21797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47" name="Picture 7" descr="D:\кор\korrup_2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928802"/>
            <a:ext cx="2471747" cy="22763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00990" cy="17145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ОТКРОЙ ГЛАЗА – ЧЕРНО В НИХ.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ПОГЛЯДИ – ПО ВСЕЙ РОССИИ –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ЧИНОВНИКЕ  ЧИНОВНИК,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БАЦИЛЛА НА БАЦИЛЛЕ .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			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 ЕВТУШЕНКО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кор\1612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143512"/>
            <a:ext cx="1926418" cy="1285884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571604" y="1785926"/>
            <a:ext cx="5786478" cy="41434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1" name="Picture 3" descr="D:\Новая папка (2)\вирус.jpe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2071678"/>
            <a:ext cx="5143536" cy="355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кор\1612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72074"/>
            <a:ext cx="2033441" cy="135732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8" name="Picture 2" descr="D:\кор\1612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736"/>
            <a:ext cx="2000232" cy="133515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9" name="Picture 2" descr="D:\кор\1612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033441" cy="135732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1" name="TextBox 10"/>
          <p:cNvSpPr txBox="1"/>
          <p:nvPr/>
        </p:nvSpPr>
        <p:spPr>
          <a:xfrm>
            <a:off x="2071670" y="2428868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КОРРУПИЯ  - СТРАШНЫЙ ВИРУС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НАЧНИ ПОБЕЖДАТЬ БОЛЕЗНЬ В СЕБЕ!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15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"Я знаю как многочисленны ваши преступления и как тяжки ваши грехи: вы притесняете правового, берете взятки, а нищего, ищущего правосудие, гоните от ворот (</a:t>
            </a:r>
            <a:r>
              <a:rPr lang="ru-RU" dirty="0" err="1" smtClean="0">
                <a:solidFill>
                  <a:srgbClr val="002060"/>
                </a:solidFill>
              </a:rPr>
              <a:t>Ам</a:t>
            </a:r>
            <a:r>
              <a:rPr lang="ru-RU" dirty="0" smtClean="0">
                <a:solidFill>
                  <a:srgbClr val="002060"/>
                </a:solidFill>
              </a:rPr>
              <a:t>., 5:12)".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раздел Библии - </a:t>
            </a:r>
            <a:r>
              <a:rPr lang="ru-RU" dirty="0" err="1" smtClean="0">
                <a:solidFill>
                  <a:srgbClr val="C00000"/>
                </a:solidFill>
              </a:rPr>
              <a:t>ВетхИЙ</a:t>
            </a:r>
            <a:r>
              <a:rPr lang="ru-RU" dirty="0" smtClean="0">
                <a:solidFill>
                  <a:srgbClr val="C00000"/>
                </a:solidFill>
              </a:rPr>
              <a:t> Завет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ф\Мои документы\библ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3571900" cy="2666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8648274" cy="107157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древнеиндийский трактат по искусству управления государством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Артхашастра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(IV в. до н.э.)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500430" y="1285861"/>
            <a:ext cx="5436836" cy="542928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трактате перечисляются 40 способов хищения казенного имущества и делается малоутешительный вывод о том, что легче угадать путь птиц в небесах, чем уловки хитроумных чиновников. "Так же, как нельзя распознать, пьют ли воду плавающие в ней рыбы, нельзя определить, присваивают ли имущество чиновники, приставленные к делам". Основным средством борьбы с казнокрадством становится слежка. Доносчик получал долю имущества, конфискованного у лица, осужденного за должностное преступление.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ф\Мои документы\артшас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9364" y="1500174"/>
            <a:ext cx="2986818" cy="407196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Значение слово «коррупция»?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2000240"/>
            <a:ext cx="4624390" cy="41434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«Коррупция - разложение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экономической и политической систем в государстве, выражающееся в продажности должностных лиц и общественных деятелей".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Большой толковый словарь иностранных слов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2000240"/>
            <a:ext cx="3848096" cy="43577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Коррупция - "подкуп взятками, продажность должностных лиц, политических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деятелей».</a:t>
            </a:r>
            <a:r>
              <a:rPr lang="ru-RU" dirty="0" smtClean="0"/>
              <a:t>	</a:t>
            </a:r>
            <a:endParaRPr lang="ru-RU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Толковый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 	русского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ф\Мои документы\Наташа\кор\51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14422"/>
            <a:ext cx="2000264" cy="88938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71802" y="1428736"/>
            <a:ext cx="5919798" cy="48577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коррупция - это использование публичных возможностей в частных интересах.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Макиавелли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ф\Мои документы\макиавелл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6495" y="1357297"/>
            <a:ext cx="3111059" cy="4193099"/>
          </a:xfrm>
          <a:prstGeom prst="teardrop">
            <a:avLst>
              <a:gd name="adj" fmla="val 1129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28802"/>
            <a:ext cx="8686800" cy="4500594"/>
          </a:xfrm>
        </p:spPr>
        <p:txBody>
          <a:bodyPr/>
          <a:lstStyle/>
          <a:p>
            <a:pPr algn="ctr"/>
            <a:r>
              <a:rPr lang="ru-RU" b="1" dirty="0" smtClean="0"/>
              <a:t>«коррупции» - как злоупотребления государственной властью для получения выгоды в личных целях.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3" name="Picture 1" descr="C:\Documents and Settings\ф\Мои документы\un-logo0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09" y="428604"/>
            <a:ext cx="1632869" cy="1643074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ф\Мои документы\оон з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66"/>
            <a:ext cx="194807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28926" y="756335"/>
            <a:ext cx="28586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ООН </a:t>
            </a:r>
            <a:endParaRPr lang="ru-RU" sz="6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981</Words>
  <PresentationFormat>Экран (4:3)</PresentationFormat>
  <Paragraphs>177</Paragraphs>
  <Slides>47</Slides>
  <Notes>47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Трек</vt:lpstr>
      <vt:lpstr>тема урока: ПЕРЕДОВЫЕ НАЦИОНАЛЬНЫЕ АНТИКОРРУПЦИОННЫЕ СТРАТЕГИИ: УРОКИ ДЛЯ РОССИИ. </vt:lpstr>
      <vt:lpstr>ЕЖЕГОДНОЕ ПОСЛАНИЕ ПРЕЗИДЕНТА РОССИИ  ФЕДЕРАЛЬНОМУ СОБРАНИЮ 12.11.2009 г. </vt:lpstr>
      <vt:lpstr>Египет.               Индия.           Китай. </vt:lpstr>
      <vt:lpstr> "Поучение Гераклеопольского царя своему сыну Мерикару" (Египет, XXII в. до н.э.)</vt:lpstr>
      <vt:lpstr>    "Я знаю как многочисленны ваши преступления и как тяжки ваши грехи: вы притесняете правового, берете взятки, а нищего, ищущего правосудие, гоните от ворот (Ам., 5:12)".  раздел Библии - ВетхИЙ Завет</vt:lpstr>
      <vt:lpstr>Слайд 6</vt:lpstr>
      <vt:lpstr>Значение слово «коррупция»?</vt:lpstr>
      <vt:lpstr>коррупция - это использование публичных возможностей в частных интересах.   Макиавелли </vt:lpstr>
      <vt:lpstr>«коррупции» - как злоупотребления государственной властью для получения выгоды в личных целях.   </vt:lpstr>
      <vt:lpstr>Оксфордский университет</vt:lpstr>
      <vt:lpstr>АФОРИЗМЫ И ЦИТАТЫ О КОРРУПЦИИ. </vt:lpstr>
      <vt:lpstr>Афоризмы о чиновниках</vt:lpstr>
      <vt:lpstr>Афоризмы о взятках</vt:lpstr>
      <vt:lpstr>Слова из прошлого</vt:lpstr>
      <vt:lpstr>Слайд 15</vt:lpstr>
      <vt:lpstr>Слайд 16</vt:lpstr>
      <vt:lpstr>Исторические традиции коррупции в России. </vt:lpstr>
      <vt:lpstr>XV ВЕК - Первое законодательное ограничение коррупционной деятельности в России </vt:lpstr>
      <vt:lpstr>Xvi век - впервые введена смертная казнь в качестве наказания за чрезмерность во взятках.  </vt:lpstr>
      <vt:lpstr>Xvii ВЕК - коррупция должностных лиц стала одним из поводов к московскому восстанию 1648 г. </vt:lpstr>
      <vt:lpstr>Xviii ВЕК -  взятки назывались «посулами» (нарушение закона за какую-либо плату). За них виновные подвергались телесным наказаниям.</vt:lpstr>
      <vt:lpstr>XX век – установление советской власти </vt:lpstr>
      <vt:lpstr>межНациональный опыт борьбы с коррупцией</vt:lpstr>
      <vt:lpstr>"Трансперенси Интернешнл«  -  это ведущая мировая неправительственная организация, посвященная борьбе с коррупцией.   </vt:lpstr>
      <vt:lpstr>УРОВЕНЬ КОРРУПЦИИ В СТРАНАХ МИРА В 1996 г.</vt:lpstr>
      <vt:lpstr>СТЕПЕНЬ СКЛОННОСТИ КО ВЗЯТОЧНИЧЕСТВУ ЗА ГРАНИЦЕЙ В СТРАНАХ МИРА В 2002Г.</vt:lpstr>
      <vt:lpstr>Рейтинг уровня коррупции</vt:lpstr>
      <vt:lpstr>Экономический фактор коррупции</vt:lpstr>
      <vt:lpstr>НА КАКИЕ НУЖДЫ ИДУТ ВЗЯТКИ В РОССИИ?</vt:lpstr>
      <vt:lpstr>УРОВЕНЬ ДЕЛОВОЙ КОРРУПЦИИ В 40 РЕГИОНАХ Российской федерации</vt:lpstr>
      <vt:lpstr>Уровень коррупции за 2002г. По данным мирового банка</vt:lpstr>
      <vt:lpstr>РОССИЙСКАЯ ФЕДЕРАЦИЯ </vt:lpstr>
      <vt:lpstr>147 место россии в рейтинге ивк -2008г.</vt:lpstr>
      <vt:lpstr>Индекс восприятия коррупции за 2008г.</vt:lpstr>
      <vt:lpstr>Интегральный индекс оценки коррупции в регионах  россии</vt:lpstr>
      <vt:lpstr>Страны с наименьшей степенью коррупции «три основных центра» </vt:lpstr>
      <vt:lpstr>НИЗКАЯ СТЕПЕНЬ РАСПРОСТРАНЕНИЯ  КОРРУПЦИИ – ДАНИЯ, ФИНЛЯНДИЯ.</vt:lpstr>
      <vt:lpstr>ВЫСОКИЙ  УРОВЕНЬ КОРРУПЦИИ –  ГЕРМАНИЯ, ИСПАНИЯ, ФРАНЦИЯ, ПОРТУГАЛИЯ</vt:lpstr>
      <vt:lpstr>НАИБОЛЕЕ КОРРУМПИРОВАННАЯ СТРАНА  ЗАПАДНОЙ ЕВРОПЫ –  ИТАЛИЯ</vt:lpstr>
      <vt:lpstr>САМЫЙ НИЗКИЙ УРОВЕНЬ КОРРУПЦИИ – КАНАДА</vt:lpstr>
      <vt:lpstr>САМЫЙ НИЗКИЙ УРОВЕНЬ КОРРУПЦИИ – ГОНКОНГ - ШВЕЙЦАРИЯ, НОРВЕГИЯ, СИНГАПУР – ШВЕЦИЯ, КАНАДА. </vt:lpstr>
      <vt:lpstr>Большая степень коррупции - япония</vt:lpstr>
      <vt:lpstr>Латинская америка. НАИМЕНЕЕ КОРРУМПИРОВАННАЯ СТРАНА - ЧИЛИ </vt:lpstr>
      <vt:lpstr>КОРРУПЦИЯ ПРЕВЫШАЕТ СРЕДНЕМИРОВОЙ ПОКАЗАТЕЛЬ –    БРАЗИЛИЯ, ПЕРУ, КОЛУМБИЯ</vt:lpstr>
      <vt:lpstr>ЧРЕЗВЫЧАЙНАЯ КОРРУПЦИЯ –  АРГЕНТИНА, БОЛИВИЯ, ЭКВАДОР,ВЕНЕСУЭЛА.</vt:lpstr>
      <vt:lpstr>САМАЯ КОРРУМПИРОВАННАЯ СТРАНА – ПАРАГВАЙ</vt:lpstr>
      <vt:lpstr>ТЫ ОТКРОЙ ГЛАЗА – ЧЕРНО В НИХ. ПОГЛЯДИ – ПО ВСЕЙ РОССИИ – НА  ЧИНОВНИКЕ  ЧИНОВНИК, КАК БАЦИЛЛА НА БАЦИЛЛЕ .     Е. ЕВТУШЕНКО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тема урока: ПЕРЕДОВЫЕ НАЦИОНАЛЬНЫЕ АНТИКОРРУПЦИОННЫЕ СТРАТЕГИИ: УРОКИ ДЛЯ РОССИИ. </dc:title>
  <cp:lastModifiedBy>111</cp:lastModifiedBy>
  <cp:revision>44</cp:revision>
  <dcterms:modified xsi:type="dcterms:W3CDTF">2009-11-23T09:55:12Z</dcterms:modified>
</cp:coreProperties>
</file>