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5"/>
  </p:handoutMasterIdLst>
  <p:sldIdLst>
    <p:sldId id="290" r:id="rId2"/>
    <p:sldId id="259" r:id="rId3"/>
    <p:sldId id="256" r:id="rId4"/>
    <p:sldId id="257" r:id="rId5"/>
    <p:sldId id="258" r:id="rId6"/>
    <p:sldId id="260" r:id="rId7"/>
    <p:sldId id="261" r:id="rId8"/>
    <p:sldId id="262" r:id="rId9"/>
    <p:sldId id="279" r:id="rId10"/>
    <p:sldId id="264" r:id="rId11"/>
    <p:sldId id="288" r:id="rId12"/>
    <p:sldId id="272" r:id="rId13"/>
    <p:sldId id="281" r:id="rId14"/>
    <p:sldId id="274" r:id="rId15"/>
    <p:sldId id="282" r:id="rId16"/>
    <p:sldId id="273" r:id="rId17"/>
    <p:sldId id="283" r:id="rId18"/>
    <p:sldId id="275" r:id="rId19"/>
    <p:sldId id="284" r:id="rId20"/>
    <p:sldId id="276" r:id="rId21"/>
    <p:sldId id="285" r:id="rId22"/>
    <p:sldId id="277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4" autoAdjust="0"/>
    <p:restoredTop sz="92794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B7B0A-31B7-4DBF-AD45-1FD33D9139D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FD805-A000-4890-B23B-AB5149184D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8229600" cy="60007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err="1" smtClean="0"/>
              <a:t>доброжелательныйОбразец</a:t>
            </a:r>
            <a:r>
              <a:rPr kumimoji="0" lang="ru-RU" dirty="0" smtClean="0"/>
              <a:t> текста</a:t>
            </a:r>
          </a:p>
          <a:p>
            <a:pPr lvl="1" eaLnBrk="1" latinLnBrk="0" hangingPunct="1"/>
            <a:r>
              <a:rPr kumimoji="0" lang="ru-RU" dirty="0" err="1" smtClean="0"/>
              <a:t>добродушныйВторой</a:t>
            </a:r>
            <a:r>
              <a:rPr kumimoji="0" lang="ru-RU" dirty="0" smtClean="0"/>
              <a:t> уровень</a:t>
            </a:r>
          </a:p>
          <a:p>
            <a:pPr lvl="2" eaLnBrk="1" latinLnBrk="0" hangingPunct="1"/>
            <a:r>
              <a:rPr kumimoji="0" lang="ru-RU" dirty="0" err="1" smtClean="0"/>
              <a:t>добродетельныйТретий</a:t>
            </a:r>
            <a:r>
              <a:rPr kumimoji="0" lang="ru-RU" dirty="0" smtClean="0"/>
              <a:t> уровень</a:t>
            </a:r>
          </a:p>
          <a:p>
            <a:pPr lvl="3" eaLnBrk="1" latinLnBrk="0" hangingPunct="1"/>
            <a:r>
              <a:rPr kumimoji="0" lang="ru-RU" dirty="0" err="1" smtClean="0"/>
              <a:t>добросердечныйЧетвертый</a:t>
            </a:r>
            <a:r>
              <a:rPr kumimoji="0" lang="ru-RU" dirty="0" smtClean="0"/>
              <a:t> уровень</a:t>
            </a:r>
          </a:p>
          <a:p>
            <a:pPr lvl="4" eaLnBrk="1" latinLnBrk="0" hangingPunct="1"/>
            <a:r>
              <a:rPr kumimoji="0" lang="ru-RU" dirty="0" smtClean="0"/>
              <a:t>Добросовестный</a:t>
            </a:r>
          </a:p>
          <a:p>
            <a:pPr lvl="4" eaLnBrk="1" latinLnBrk="0" hangingPunct="1"/>
            <a:r>
              <a:rPr kumimoji="0" lang="ru-RU" dirty="0" err="1" smtClean="0"/>
              <a:t>добропорядочныйПятый</a:t>
            </a:r>
            <a:r>
              <a:rPr kumimoji="0" lang="ru-RU" dirty="0" smtClean="0"/>
              <a:t>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100BA-B780-4F0D-8E14-8D8B925510AF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1AF78B-468F-4DF3-B89C-1A5B60F10B6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85926"/>
            <a:ext cx="8253442" cy="371477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МОУ </a:t>
            </a: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«Васильевская средняя общеобразовательная школа </a:t>
            </a: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№ 2</a:t>
            </a: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ЗМР   </a:t>
            </a: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РТ</a:t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 </a:t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Фирсова </a:t>
            </a: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Наталья Николаевна учитель начальных классов </a:t>
            </a: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en-US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I</a:t>
            </a: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кв. категория.</a:t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Script" pitchFamily="34" charset="0"/>
              </a:rPr>
              <a:t>              </a:t>
            </a:r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Script" pitchFamily="34" charset="0"/>
              </a:rPr>
              <a:t/>
            </a:r>
            <a:b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Script" pitchFamily="34" charset="0"/>
              </a:rPr>
            </a:br>
            <a:endParaRPr lang="ru-RU" sz="3200" dirty="0">
              <a:solidFill>
                <a:schemeClr val="bg2">
                  <a:lumMod val="20000"/>
                  <a:lumOff val="80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643998" cy="4500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428682"/>
                <a:gridCol w="500066"/>
              </a:tblGrid>
              <a:tr h="642942">
                <a:tc gridSpan="9">
                  <a:txBody>
                    <a:bodyPr/>
                    <a:lstStyle/>
                    <a:p>
                      <a:r>
                        <a:rPr lang="ru-RU" sz="3200" dirty="0" smtClean="0"/>
                        <a:t>                                                                                                               </a:t>
                      </a:r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д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642942">
                <a:tc gridSpan="7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8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2942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5572164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2. Готовность помочь, отозваться на чужие нужды?</a:t>
            </a:r>
            <a:endParaRPr lang="ru-RU" sz="8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715436" cy="4500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00120"/>
                <a:gridCol w="500066"/>
              </a:tblGrid>
              <a:tr h="642942">
                <a:tc gridSpan="9">
                  <a:txBody>
                    <a:bodyPr/>
                    <a:lstStyle/>
                    <a:p>
                      <a:r>
                        <a:rPr lang="ru-RU" sz="3200" dirty="0" smtClean="0"/>
                        <a:t>                                                                                                               </a:t>
                      </a:r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д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642942">
                <a:tc gridSpan="7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8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2942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5286412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3. Это чувство необходимо каждому человеку?</a:t>
            </a:r>
            <a:endParaRPr lang="ru-RU" sz="8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572560" cy="4500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357244"/>
                <a:gridCol w="500066"/>
              </a:tblGrid>
              <a:tr h="642942">
                <a:tc gridSpan="9">
                  <a:txBody>
                    <a:bodyPr/>
                    <a:lstStyle/>
                    <a:p>
                      <a:r>
                        <a:rPr lang="ru-RU" sz="3200" dirty="0" smtClean="0"/>
                        <a:t>                                                                                                               </a:t>
                      </a:r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д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7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ю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8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2942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143536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Monotype Corsiva" pitchFamily="66" charset="0"/>
              </a:rPr>
              <a:t>4. Между друзьями должно быть взаимное …….?</a:t>
            </a:r>
            <a:endParaRPr lang="ru-RU" sz="8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572560" cy="4500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428682"/>
                <a:gridCol w="428628"/>
              </a:tblGrid>
              <a:tr h="642942">
                <a:tc gridSpan="9">
                  <a:txBody>
                    <a:bodyPr/>
                    <a:lstStyle/>
                    <a:p>
                      <a:r>
                        <a:rPr lang="ru-RU" sz="3200" dirty="0" smtClean="0"/>
                        <a:t>                                                                                                               </a:t>
                      </a:r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д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7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ю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8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2942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286412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5.Столкновение противоположных интересов?</a:t>
            </a:r>
            <a:endParaRPr lang="ru-RU" sz="8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643998" cy="4500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00380"/>
                <a:gridCol w="428368"/>
              </a:tblGrid>
              <a:tr h="642942">
                <a:tc gridSpan="9">
                  <a:txBody>
                    <a:bodyPr/>
                    <a:lstStyle/>
                    <a:p>
                      <a:r>
                        <a:rPr lang="ru-RU" sz="3200" dirty="0" smtClean="0"/>
                        <a:t>                                                                                                               </a:t>
                      </a:r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д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642942">
                <a:tc gridSpan="7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ю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8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ф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2942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143536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6. Доброе,        отзывчивое отношение к человеку?</a:t>
            </a:r>
            <a:endParaRPr lang="ru-RU" sz="8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643050"/>
            <a:ext cx="8715436" cy="35004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«Если доброе чувства не воспитаны в детстве, их никогда не воспитаешь.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В детстве человек должен пройти эмоциональную школу – </a:t>
            </a:r>
            <a:r>
              <a:rPr lang="ru-RU" dirty="0" err="1" smtClean="0">
                <a:latin typeface="Monotype Corsiva" pitchFamily="66" charset="0"/>
              </a:rPr>
              <a:t>школу</a:t>
            </a:r>
            <a:r>
              <a:rPr lang="ru-RU" dirty="0" smtClean="0">
                <a:latin typeface="Monotype Corsiva" pitchFamily="66" charset="0"/>
              </a:rPr>
              <a:t> добрых чувств.»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        				Сухомлинский.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358246" cy="4430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357226"/>
                <a:gridCol w="428628"/>
                <a:gridCol w="500066"/>
                <a:gridCol w="257130"/>
                <a:gridCol w="314374"/>
                <a:gridCol w="199976"/>
                <a:gridCol w="371528"/>
                <a:gridCol w="399997"/>
                <a:gridCol w="385821"/>
              </a:tblGrid>
              <a:tr h="641838">
                <a:tc gridSpan="9">
                  <a:txBody>
                    <a:bodyPr/>
                    <a:lstStyle/>
                    <a:p>
                      <a:r>
                        <a:rPr lang="ru-RU" sz="3200" dirty="0" smtClean="0"/>
                        <a:t>                                                                                                               </a:t>
                      </a:r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д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</a:t>
                      </a:r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ж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838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838">
                <a:tc gridSpan="7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ю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838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8126">
                <a:tc gridSpan="8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ф</a:t>
                      </a:r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1838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п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838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5286412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7. Заботливое отношение к людям?</a:t>
            </a:r>
            <a:endParaRPr lang="ru-RU" sz="8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779218" y="1295394"/>
          <a:ext cx="8007630" cy="4345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8693"/>
                <a:gridCol w="499347"/>
                <a:gridCol w="499347"/>
                <a:gridCol w="499347"/>
                <a:gridCol w="499347"/>
                <a:gridCol w="499347"/>
                <a:gridCol w="499347"/>
                <a:gridCol w="499347"/>
                <a:gridCol w="499347"/>
                <a:gridCol w="370949"/>
                <a:gridCol w="428628"/>
                <a:gridCol w="500066"/>
                <a:gridCol w="198398"/>
                <a:gridCol w="230230"/>
                <a:gridCol w="269117"/>
                <a:gridCol w="159511"/>
                <a:gridCol w="339836"/>
                <a:gridCol w="160230"/>
                <a:gridCol w="357196"/>
              </a:tblGrid>
              <a:tr h="605634">
                <a:tc gridSpan="9">
                  <a:txBody>
                    <a:bodyPr/>
                    <a:lstStyle/>
                    <a:p>
                      <a:r>
                        <a:rPr lang="ru-RU" sz="3200" dirty="0" smtClean="0"/>
                        <a:t>                                                                                                          </a:t>
                      </a:r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д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</a:t>
                      </a:r>
                      <a:endParaRPr lang="ru-RU" sz="3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3200" dirty="0" smtClean="0"/>
                        <a:t>ж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634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634">
                <a:tc gridSpan="7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ю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634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р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202">
                <a:tc gridSpan="8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ф</a:t>
                      </a:r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5634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п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634">
                <a:tc gridSpan="5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0" dirty="0" smtClean="0">
                <a:solidFill>
                  <a:srgbClr val="FF0000"/>
                </a:solidFill>
                <a:latin typeface="Monotype Corsiva" pitchFamily="66" charset="0"/>
              </a:rPr>
              <a:t>Молодцы</a:t>
            </a:r>
            <a:r>
              <a:rPr lang="ru-RU" sz="11000" dirty="0" smtClean="0">
                <a:solidFill>
                  <a:srgbClr val="FF0000"/>
                </a:solidFill>
                <a:latin typeface="Monotype Corsiva" pitchFamily="66" charset="0"/>
              </a:rPr>
              <a:t>!</a:t>
            </a:r>
            <a:endParaRPr lang="ru-RU" sz="11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870079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i="1" dirty="0" smtClean="0">
                <a:latin typeface="Monotype Corsiva" pitchFamily="66" charset="0"/>
              </a:rPr>
              <a:t>Злой плачет от зависти, а добрый от радости.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643998" cy="15716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latin typeface="Monotype Corsiva" pitchFamily="66" charset="0"/>
              </a:rPr>
              <a:t>Торопись на доброе дело, а худое само приспеет!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64307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Жизнь дана на добрые дела!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44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Добро</a:t>
            </a:r>
            <a:r>
              <a:rPr lang="ru-RU" sz="4000" dirty="0" smtClean="0"/>
              <a:t>желательный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Добро</a:t>
            </a:r>
            <a:r>
              <a:rPr lang="ru-RU" sz="4000" dirty="0" smtClean="0"/>
              <a:t>детельный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Добро</a:t>
            </a:r>
            <a:r>
              <a:rPr lang="ru-RU" sz="4000" dirty="0" smtClean="0"/>
              <a:t>душный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Добро</a:t>
            </a:r>
            <a:r>
              <a:rPr lang="ru-RU" sz="4000" dirty="0" smtClean="0"/>
              <a:t>сердечный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Добро</a:t>
            </a:r>
            <a:r>
              <a:rPr lang="ru-RU" sz="4000" dirty="0" smtClean="0"/>
              <a:t>нравный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Добро</a:t>
            </a:r>
            <a:r>
              <a:rPr lang="ru-RU" sz="4000" dirty="0" smtClean="0"/>
              <a:t>порядочный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Добро</a:t>
            </a:r>
            <a:r>
              <a:rPr lang="ru-RU" sz="4000" dirty="0" smtClean="0"/>
              <a:t>совестный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slide0038_image06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642918"/>
            <a:ext cx="8072494" cy="564360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14286" y="1000108"/>
          <a:ext cx="8715432" cy="45720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430"/>
                <a:gridCol w="544714"/>
                <a:gridCol w="544714"/>
                <a:gridCol w="544714"/>
                <a:gridCol w="544714"/>
                <a:gridCol w="544714"/>
                <a:gridCol w="544714"/>
                <a:gridCol w="544714"/>
                <a:gridCol w="544714"/>
                <a:gridCol w="409618"/>
                <a:gridCol w="488066"/>
                <a:gridCol w="488066"/>
                <a:gridCol w="557790"/>
                <a:gridCol w="488066"/>
                <a:gridCol w="418342"/>
                <a:gridCol w="418342"/>
              </a:tblGrid>
              <a:tr h="653147">
                <a:tc gridSpan="9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                                            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6531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147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147"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147"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3147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147"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5715040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1.Она может быть настоящей и мнимой? </a:t>
            </a:r>
            <a:endParaRPr lang="ru-RU" sz="8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358</Words>
  <Application>Microsoft Office PowerPoint</Application>
  <PresentationFormat>Экран (4:3)</PresentationFormat>
  <Paragraphs>274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                  МОУ «Васильевская средняя общеобразовательная школа № 2 ЗМР   РТ   Фирсова Наталья Николаевна учитель начальных классов  I кв. категория.                </vt:lpstr>
      <vt:lpstr>«Если доброе чувства не воспитаны в детстве, их никогда не воспитаешь. В детстве человек должен пройти эмоциональную школу – школу добрых чувств.»              Сухомлинский.</vt:lpstr>
      <vt:lpstr> Злой плачет от зависти, а добрый от радости.  </vt:lpstr>
      <vt:lpstr> Торопись на доброе дело, а худое само приспеет!</vt:lpstr>
      <vt:lpstr>Жизнь дана на добрые дела!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Злой плачет от зависти, а добрый от радости.  </dc:title>
  <dc:creator>IriSka</dc:creator>
  <cp:lastModifiedBy>IriSka</cp:lastModifiedBy>
  <cp:revision>26</cp:revision>
  <dcterms:created xsi:type="dcterms:W3CDTF">2010-01-29T19:57:14Z</dcterms:created>
  <dcterms:modified xsi:type="dcterms:W3CDTF">2010-01-30T10:20:02Z</dcterms:modified>
</cp:coreProperties>
</file>