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4286" r:id="rId2"/>
    <p:sldMasterId id="2147484298" r:id="rId3"/>
    <p:sldMasterId id="2147484311" r:id="rId4"/>
    <p:sldMasterId id="2147484323" r:id="rId5"/>
    <p:sldMasterId id="2147484335" r:id="rId6"/>
    <p:sldMasterId id="2147484348" r:id="rId7"/>
    <p:sldMasterId id="2147484360" r:id="rId8"/>
    <p:sldMasterId id="2147484372" r:id="rId9"/>
  </p:sldMasterIdLst>
  <p:notesMasterIdLst>
    <p:notesMasterId r:id="rId34"/>
  </p:notesMasterIdLst>
  <p:handoutMasterIdLst>
    <p:handoutMasterId r:id="rId35"/>
  </p:handoutMasterIdLst>
  <p:sldIdLst>
    <p:sldId id="309" r:id="rId10"/>
    <p:sldId id="257" r:id="rId11"/>
    <p:sldId id="258" r:id="rId12"/>
    <p:sldId id="259" r:id="rId13"/>
    <p:sldId id="289" r:id="rId14"/>
    <p:sldId id="291" r:id="rId15"/>
    <p:sldId id="264" r:id="rId16"/>
    <p:sldId id="280" r:id="rId17"/>
    <p:sldId id="287" r:id="rId18"/>
    <p:sldId id="282" r:id="rId19"/>
    <p:sldId id="272" r:id="rId20"/>
    <p:sldId id="269" r:id="rId21"/>
    <p:sldId id="271" r:id="rId22"/>
    <p:sldId id="281" r:id="rId23"/>
    <p:sldId id="278" r:id="rId24"/>
    <p:sldId id="277" r:id="rId25"/>
    <p:sldId id="301" r:id="rId26"/>
    <p:sldId id="267" r:id="rId27"/>
    <p:sldId id="298" r:id="rId28"/>
    <p:sldId id="299" r:id="rId29"/>
    <p:sldId id="265" r:id="rId30"/>
    <p:sldId id="303" r:id="rId31"/>
    <p:sldId id="305" r:id="rId32"/>
    <p:sldId id="30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CCFF"/>
    <a:srgbClr val="663300"/>
    <a:srgbClr val="009900"/>
    <a:srgbClr val="FF0066"/>
    <a:srgbClr val="008000"/>
    <a:srgbClr val="008080"/>
    <a:srgbClr val="8E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A4F1B2-B0C3-4316-B08C-6C7C0D6EAF97}" type="datetime1">
              <a:rPr lang="ru-RU"/>
              <a:pPr>
                <a:defRPr/>
              </a:pPr>
              <a:t>27.01.2010</a:t>
            </a:fld>
            <a:endParaRPr lang="ru-RU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B95D5D-5EA8-4491-B77F-00DB5367B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6324" name="Дата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3C84FEE-4F67-44DB-ACCC-69F8141E872E}" type="datetime1">
              <a:rPr lang="ru-RU" smtClean="0"/>
              <a:pPr/>
              <a:t>27.01.2010</a:t>
            </a:fld>
            <a:endParaRPr lang="ru-RU" smtClean="0"/>
          </a:p>
        </p:txBody>
      </p:sp>
      <p:sp>
        <p:nvSpPr>
          <p:cNvPr id="56325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119B2-1A5C-4BAA-925B-66A97B520F5A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7348" name="Дата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B65019D-72FD-4E77-B71F-D50FAD595BAC}" type="datetime1">
              <a:rPr lang="ru-RU" smtClean="0"/>
              <a:pPr/>
              <a:t>27.01.2010</a:t>
            </a:fld>
            <a:endParaRPr lang="ru-RU" smtClean="0"/>
          </a:p>
        </p:txBody>
      </p:sp>
      <p:sp>
        <p:nvSpPr>
          <p:cNvPr id="57349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9C5E3-4CF7-4E0C-9C43-6FFDE7EE31B4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8372" name="Дата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F789B63-5FE2-44CD-AF58-EE24DFE8E978}" type="datetime1">
              <a:rPr lang="ru-RU" smtClean="0"/>
              <a:pPr/>
              <a:t>27.01.2010</a:t>
            </a:fld>
            <a:endParaRPr lang="ru-RU" smtClean="0"/>
          </a:p>
        </p:txBody>
      </p:sp>
      <p:sp>
        <p:nvSpPr>
          <p:cNvPr id="58373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E60907-70DB-4547-905F-4CBC71E06159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9396" name="Дата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9260F0B-91E7-4C73-8D2F-A7565271E420}" type="datetime1">
              <a:rPr lang="ru-RU" smtClean="0"/>
              <a:pPr/>
              <a:t>27.01.2010</a:t>
            </a:fld>
            <a:endParaRPr lang="ru-RU" smtClean="0"/>
          </a:p>
        </p:txBody>
      </p:sp>
      <p:sp>
        <p:nvSpPr>
          <p:cNvPr id="59397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CA72A-33AF-4E96-BDF2-EA0877AA4226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E5CD1-3B72-4B85-B806-583C88FC58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8218A-BE0B-428C-B5B0-E3AAED86A4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1277-D8C0-488D-A471-F6EA0BCBF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B4A3-DF0D-4D97-A413-4C2AFFAF3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B16CC-B413-4BA4-8663-666354A41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989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989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9E6F6-5C2B-428F-80E7-38D2F21231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3CD67-57E7-411A-96F7-C858BA1AE4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51FF-C6D4-4230-904F-0E0217D4B36A}" type="datetimeFigureOut">
              <a:rPr lang="ru-RU"/>
              <a:pPr>
                <a:defRPr/>
              </a:pPr>
              <a:t>27.01.2010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13F96-8B7C-4DA8-8F17-41833F061D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43AED-2B0E-4646-A1B8-DC58047335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C91A6-B313-4342-B0E7-01678D3D3A57}" type="datetimeFigureOut">
              <a:rPr lang="ru-RU"/>
              <a:pPr>
                <a:defRPr/>
              </a:pPr>
              <a:t>27.01.2010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73F3-DD8D-4675-A473-F4DC8B1E29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C9987-D16E-4B1A-B019-3745EE34B815}" type="datetimeFigureOut">
              <a:rPr lang="ru-RU"/>
              <a:pPr>
                <a:defRPr/>
              </a:pPr>
              <a:t>27.01.2010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CDDA5-4B78-42DF-A350-1B86688DCA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B58A0-956E-4DCB-8E81-69C0C13D9BE8}" type="datetimeFigureOut">
              <a:rPr lang="ru-RU"/>
              <a:pPr>
                <a:defRPr/>
              </a:pPr>
              <a:t>27.01.2010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2607-E171-4BAC-9830-E2967C3EC0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B5D74-E590-41CC-BB9F-D392F12F1434}" type="datetimeFigureOut">
              <a:rPr lang="ru-RU"/>
              <a:pPr>
                <a:defRPr/>
              </a:pPr>
              <a:t>27.01.2010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1DD7A-3B2D-479B-84BA-BDD493B620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816DF-213E-421B-92D3-C068DBB023D6}" type="datetime8">
              <a:rPr lang="ru-RU"/>
              <a:pPr>
                <a:defRPr/>
              </a:pPr>
              <a:t>27.01.2010 17:20</a:t>
            </a:fld>
            <a:endParaRPr lang="ru-RU" dirty="0"/>
          </a:p>
        </p:txBody>
      </p:sp>
    </p:spTree>
  </p:cSld>
  <p:clrMapOvr>
    <a:masterClrMapping/>
  </p:clrMapOvr>
  <p:transition/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67DB8-B86E-495C-B572-11F14DB3A9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43BB8-A429-44BB-AE5C-DAF73A0B58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E6FF1-E8B2-4BD7-9504-A8A8EAFEFED1}" type="datetimeFigureOut">
              <a:rPr lang="ru-RU"/>
              <a:pPr>
                <a:defRPr/>
              </a:pPr>
              <a:t>27.01.2010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28BB7-B8CF-4151-90BF-FE2C9FF11E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34A8D-D3F0-405B-8C2B-C7FFCCB12CC8}" type="datetimeFigureOut">
              <a:rPr lang="en-US"/>
              <a:pPr>
                <a:defRPr/>
              </a:pPr>
              <a:t>1/27/2010</a:t>
            </a:fld>
            <a:endParaRPr lang="en-US" dirty="0"/>
          </a:p>
        </p:txBody>
      </p:sp>
    </p:spTree>
  </p:cSld>
  <p:clrMapOvr>
    <a:masterClrMapping/>
  </p:clrMapOvr>
  <p:transition/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7C3C0-8877-43C5-8A05-3080B7B613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19BC7-2927-45C8-A1C4-02F6CA14FDA0}" type="datetimeFigureOut">
              <a:rPr lang="en-US"/>
              <a:pPr>
                <a:defRPr/>
              </a:pPr>
              <a:t>1/27/2010</a:t>
            </a:fld>
            <a:endParaRPr lang="en-US" dirty="0"/>
          </a:p>
        </p:txBody>
      </p:sp>
    </p:spTree>
  </p:cSld>
  <p:clrMapOvr>
    <a:masterClrMapping/>
  </p:clrMapOvr>
  <p:transition/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70" y="234"/>
              <a:ext cx="1867" cy="3634"/>
              <a:chOff x="2999" y="767"/>
              <a:chExt cx="1867" cy="3634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3" y="1797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4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2" y="2202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6" y="131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2999" y="2342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0" y="102"/>
              <a:ext cx="356" cy="608"/>
              <a:chOff x="1740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40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9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83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295"/>
              <a:ext cx="500" cy="500"/>
              <a:chOff x="1727" y="879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9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7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10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47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39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83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83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B4996-4BCC-4341-BEA9-310EA5C8A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CCB4D-5314-4599-B616-CB1F46569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9320E-F44E-49B8-BA86-40F49CC16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9F956-A030-4BC3-BE25-A32B7ECE4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75A13-0561-4187-BBBF-9EC52C9F1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35900-CB59-46B6-8E68-479DB179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23DE1-58C1-452E-8C20-5C2102EE3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A1492-9CE4-48C8-AABC-88521FBE4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325E9-8977-4119-B4EE-93CF14EB3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9FB59-6608-4F02-ACF3-5E6D9CABB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01218-5EE7-4456-92C4-1EA8ED509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A0943-332C-4D5D-B5B2-91B180A5E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0160B-520B-4320-8850-702C4BB0C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81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569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569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F9FC-B0A8-4302-935E-C9C709F2A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64441-23BE-43B0-BE28-94240B492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E65DC-F009-4037-A122-A608D9E97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C105B-6F7A-4679-B556-C0B2D6CB5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9D609-B91E-4F3C-8B0E-4B21A4F0B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C14DA-C71D-42BF-B7B8-6D7213D8EB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D6B3C-C7AF-4D6C-8B68-BE1DA8B9B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24507-0080-45BE-93A8-1A738CA0C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D649-80D8-4274-B9DB-3FEBFD4FA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14B62-D766-45D8-92D2-A17BBA081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639DF-C40E-4DE2-9F1A-67514F96A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0488C-3520-4B07-BA77-44F5737A0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3"/>
              <a:ext cx="816" cy="3988"/>
              <a:chOff x="4944" y="-13"/>
              <a:chExt cx="816" cy="3988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3"/>
                <a:ext cx="480" cy="1444"/>
                <a:chOff x="5280" y="-13"/>
                <a:chExt cx="480" cy="1444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97" y="-14"/>
                  <a:ext cx="174" cy="176"/>
                  <a:chOff x="178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787" y="323"/>
                    <a:ext cx="1690" cy="2560"/>
                    <a:chOff x="178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24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8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9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72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9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54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3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8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4853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853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70A87-B96C-4977-A89F-BD45442AC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31F30-C202-45A0-811F-BBB3ED50F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1A864-A6E6-46EF-9228-8BFAFCCD6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1AED3-976F-47A9-903F-C742F718B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4BA4C-D58A-452E-9F0E-60958D48AF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1C2D3-5B7D-4393-90CD-E3431A149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ED0ED-CEDA-4140-91E7-878594B25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35AF6-D03C-4F72-BEE9-13665F516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6AA9A-BE82-4162-B14A-328D04EBB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568AC-DEEA-4637-B68C-56ACC0A7B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55BA4-0C76-4544-8D73-BAE1B0465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79051-4386-4271-A8EE-612F1AB28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4E895-9809-421A-8252-07182B37A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A9D19-82DD-430A-84F5-E85C4E40B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80956-837E-4689-966D-866E30CC3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50E58-39A9-462E-A285-6F53BCD82B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1863F-882C-410F-8AC0-F9083BB83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63BC7-0BFC-46E2-9D17-C701E31AC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A10BA-A4A6-4544-A644-13C4E0863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FC12C-826C-4980-88AD-9862978B5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55AD7-B9D7-46C7-9096-1D2C0F5ED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C3C93-CBBF-4C85-8322-928CE2299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68EBA-C788-4898-9993-3954B8949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F1DC4-8B47-42DD-BE6C-EB7C5DB7E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C25ED-52E2-4127-B6B6-CD6258059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74"/>
              <a:ext cx="4299" cy="3371"/>
              <a:chOff x="0" y="5"/>
              <a:chExt cx="5533" cy="4334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5"/>
                <a:ext cx="5470" cy="4334"/>
                <a:chOff x="0" y="5"/>
                <a:chExt cx="5470" cy="4334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9"/>
                  <a:ext cx="2919" cy="2149"/>
                  <a:chOff x="1265" y="817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7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4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5"/>
                  <a:ext cx="5470" cy="4334"/>
                  <a:chOff x="0" y="5"/>
                  <a:chExt cx="5470" cy="4334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5"/>
                    <a:ext cx="1259" cy="2322"/>
                    <a:chOff x="3470" y="1533"/>
                    <a:chExt cx="1259" cy="2322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3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28"/>
                    <a:chOff x="2864" y="2019"/>
                    <a:chExt cx="2462" cy="1328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3"/>
                      <a:ext cx="974" cy="5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1"/>
                    <a:ext cx="2478" cy="1065"/>
                    <a:chOff x="2896" y="1829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29"/>
                      <a:ext cx="1736" cy="30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8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9"/>
                    <a:ext cx="2472" cy="926"/>
                    <a:chOff x="2924" y="1637"/>
                    <a:chExt cx="2472" cy="926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7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8"/>
                      <a:ext cx="901" cy="52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6"/>
                    <a:chOff x="2958" y="1414"/>
                    <a:chExt cx="2341" cy="656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1"/>
                    <a:chOff x="2983" y="1269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8"/>
                    <a:ext cx="1255" cy="2321"/>
                    <a:chOff x="637" y="1656"/>
                    <a:chExt cx="1255" cy="2321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60"/>
                      <a:ext cx="1722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5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5"/>
                    <a:chOff x="-5" y="2196"/>
                    <a:chExt cx="2461" cy="1335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79"/>
                    <a:ext cx="2477" cy="1062"/>
                    <a:chOff x="-52" y="2007"/>
                    <a:chExt cx="2477" cy="1062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3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3"/>
                    <a:ext cx="2472" cy="928"/>
                    <a:chOff x="-74" y="1811"/>
                    <a:chExt cx="2472" cy="928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1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2"/>
                    <a:ext cx="2339" cy="658"/>
                    <a:chOff x="23" y="1590"/>
                    <a:chExt cx="2339" cy="658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6"/>
                    <a:chOff x="189" y="1444"/>
                    <a:chExt cx="2150" cy="346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4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6"/>
                    <a:chOff x="505" y="1094"/>
                    <a:chExt cx="1879" cy="426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5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4"/>
                    <a:chOff x="616" y="900"/>
                    <a:chExt cx="1849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5"/>
                    <a:ext cx="1693" cy="888"/>
                    <a:chOff x="1120" y="305"/>
                    <a:chExt cx="1693" cy="888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8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5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11" y="70"/>
                    <a:ext cx="776" cy="1521"/>
                    <a:chOff x="1637" y="98"/>
                    <a:chExt cx="776" cy="1521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5" y="961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11" y="224"/>
                      <a:ext cx="59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5"/>
                    <a:ext cx="634" cy="1535"/>
                    <a:chOff x="1935" y="33"/>
                    <a:chExt cx="634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30"/>
                      <a:ext cx="106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9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8"/>
                    <a:chOff x="2822" y="671"/>
                    <a:chExt cx="1846" cy="568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4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5"/>
                    <a:ext cx="1783" cy="719"/>
                    <a:chOff x="2683" y="443"/>
                    <a:chExt cx="1783" cy="719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3"/>
                      <a:ext cx="663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5"/>
                    <a:ext cx="550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7" y="16"/>
                    <a:ext cx="635" cy="1512"/>
                    <a:chOff x="2803" y="44"/>
                    <a:chExt cx="635" cy="1512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5" y="934"/>
                      <a:ext cx="1060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5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1"/>
                    <a:ext cx="1014" cy="1463"/>
                    <a:chOff x="2937" y="159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09"/>
                      <a:ext cx="1157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59"/>
                      <a:ext cx="621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7"/>
                    <a:ext cx="242" cy="1444"/>
                    <a:chOff x="2731" y="35"/>
                    <a:chExt cx="242" cy="1444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3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3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49"/>
                    <a:chOff x="943" y="1768"/>
                    <a:chExt cx="1083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7" y="2476"/>
                      <a:ext cx="1727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3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8" y="1901"/>
                    <a:ext cx="766" cy="2380"/>
                    <a:chOff x="1454" y="1929"/>
                    <a:chExt cx="766" cy="2380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2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1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53" y="1948"/>
                    <a:ext cx="459" cy="2337"/>
                    <a:chOff x="1941" y="1976"/>
                    <a:chExt cx="492" cy="2613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24" y="2683"/>
                      <a:ext cx="1715" cy="3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19" y="3894"/>
                      <a:ext cx="917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9" y="1689"/>
                    <a:ext cx="1124" cy="2424"/>
                    <a:chOff x="3335" y="1717"/>
                    <a:chExt cx="1124" cy="2424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9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3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7"/>
                    <a:ext cx="882" cy="2426"/>
                    <a:chOff x="3180" y="1865"/>
                    <a:chExt cx="882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0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6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22" cy="2384"/>
                    <a:chOff x="3006" y="1983"/>
                    <a:chExt cx="622" cy="2384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30" y="2659"/>
                      <a:ext cx="1598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5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5" y="2071"/>
                    <a:ext cx="402" cy="2223"/>
                    <a:chOff x="2821" y="2099"/>
                    <a:chExt cx="402" cy="2223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9" y="2711"/>
                      <a:ext cx="146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5" y="2105"/>
                    <a:ext cx="426" cy="2185"/>
                    <a:chOff x="2290" y="2133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8"/>
                      <a:ext cx="1438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2" y="3784"/>
                      <a:ext cx="772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4"/>
                <a:ext cx="5460" cy="3666"/>
                <a:chOff x="73" y="314"/>
                <a:chExt cx="5460" cy="3666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4"/>
                  <a:ext cx="5460" cy="3666"/>
                  <a:chOff x="73" y="314"/>
                  <a:chExt cx="5460" cy="3666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8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2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4"/>
                    <a:ext cx="1851" cy="2303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2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3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8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75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8752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752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34679-28D9-4B56-85FE-82D9F5937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8851-EEB6-4E1D-BCCA-56B9A9F35F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7DF5E-A987-46FE-94E7-72F993789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39131-C42F-41CD-A8F4-FD7B52D89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B4705-ABB9-4F73-BAC5-79C2CAF47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EE9B0-403C-442E-87A4-67E262D6D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1F3E2-051A-4E33-AC05-4CF44A100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ACFB2-DED0-4277-9F4A-85116E988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33A72-6644-416D-BF84-8FD38C802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28062-3DB4-4BA1-B279-6CBE672B8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985F9-C2DD-4F98-BC86-6EA29F24C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BDF24-D9F9-4AD1-AF47-367F2F87F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CAE85-D489-4A2D-BE78-A1F5BBA318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14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914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02B6-A405-44AE-8B45-80FB0FEEF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90E4B-F964-4CB6-A71B-DE6C17653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0EC4A-8849-486E-9C72-FAF79FEE7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EC677-0C95-4A1D-99F1-30EAC3093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F716D-F5ED-4B2D-AC4A-CA85B74AF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20077-EEBB-46A4-96A2-15197E8D1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80167-4899-420B-AEC6-CE33943DE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1B981-48CF-4347-A35C-F77A56BCA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68E0D-7D44-463E-92C4-3D78A550A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85C14-ACC0-4FBD-9346-675BF2DEA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6922D-869B-4546-91FB-4F209E11BD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8B4D-DFC3-45E5-97C5-3DDD39F9A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945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945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57C4-D3C6-4693-A1D2-08C55749E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492B2-DB83-4EFC-A29C-46EC320B0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9C5CC-5303-47A7-B312-DD250A379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A8E26-B38F-4957-85C7-891F338EB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7DF2C-C55B-4C3A-A40B-4E208E1EC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C4079-FD2C-4AA2-8716-E1CBD8A60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01B9-A98B-4FF6-874C-A5B1A4825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B4B10-B7D6-48F9-BC5D-D4CE86168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45CA9-93D3-4A3D-89BC-5DE399C7C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9966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84A6C1-ACDB-4FA3-A589-2E27304177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2" r:id="rId1"/>
    <p:sldLayoutId id="2147485893" r:id="rId2"/>
    <p:sldLayoutId id="2147485894" r:id="rId3"/>
    <p:sldLayoutId id="2147485895" r:id="rId4"/>
    <p:sldLayoutId id="2147485896" r:id="rId5"/>
    <p:sldLayoutId id="2147485897" r:id="rId6"/>
    <p:sldLayoutId id="2147485898" r:id="rId7"/>
    <p:sldLayoutId id="2147485899" r:id="rId8"/>
    <p:sldLayoutId id="2147485900" r:id="rId9"/>
    <p:sldLayoutId id="2147485901" r:id="rId10"/>
    <p:sldLayoutId id="2147485902" r:id="rId11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9966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885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5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5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5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5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5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5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5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5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6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6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6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6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6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6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6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6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6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6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7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7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887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887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88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7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2E11F95-4880-4B24-A848-1F40808287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887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7" r:id="rId1"/>
    <p:sldLayoutId id="2147485978" r:id="rId2"/>
    <p:sldLayoutId id="2147485903" r:id="rId3"/>
    <p:sldLayoutId id="2147485979" r:id="rId4"/>
    <p:sldLayoutId id="2147485980" r:id="rId5"/>
    <p:sldLayoutId id="2147485981" r:id="rId6"/>
    <p:sldLayoutId id="2147485982" r:id="rId7"/>
    <p:sldLayoutId id="2147485983" r:id="rId8"/>
    <p:sldLayoutId id="2147485984" r:id="rId9"/>
    <p:sldLayoutId id="2147485985" r:id="rId10"/>
    <p:sldLayoutId id="2147485986" r:id="rId11"/>
  </p:sldLayoutIdLst>
  <p:transition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9966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972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29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72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2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2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72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31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72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2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2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2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2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16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72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72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72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0" y="1723"/>
                  <a:ext cx="60" cy="28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5132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7300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301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3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13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73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3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3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134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73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3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3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73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3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3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3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3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3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3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3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3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3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3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3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3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3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73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73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3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3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EC3A7F-52C9-48B6-AAAF-47CF393B1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7" r:id="rId1"/>
    <p:sldLayoutId id="2147485904" r:id="rId2"/>
    <p:sldLayoutId id="2147485905" r:id="rId3"/>
    <p:sldLayoutId id="2147485906" r:id="rId4"/>
    <p:sldLayoutId id="2147485907" r:id="rId5"/>
    <p:sldLayoutId id="2147485908" r:id="rId6"/>
    <p:sldLayoutId id="2147485909" r:id="rId7"/>
    <p:sldLayoutId id="2147485910" r:id="rId8"/>
    <p:sldLayoutId id="2147485911" r:id="rId9"/>
    <p:sldLayoutId id="2147485912" r:id="rId10"/>
    <p:sldLayoutId id="2147485913" r:id="rId11"/>
    <p:sldLayoutId id="2147485914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9966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0445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5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5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5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5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5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5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5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5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6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6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6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6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6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6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6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6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6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6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7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7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7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7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7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7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7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7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7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7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8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8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8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48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8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8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8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8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8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8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9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9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9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9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9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9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9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9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9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9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0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0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0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0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0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0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0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0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0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0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1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1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1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1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1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1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1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1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1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1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2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2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2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2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2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2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2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2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2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2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3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3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3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3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3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3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3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3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3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3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4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4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4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4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4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4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4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4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4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4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5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5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5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5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5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5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5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5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5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5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6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6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6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6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6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6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6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6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6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6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7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7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7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7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7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7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7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7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7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7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8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8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8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8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8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8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8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8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8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8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9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9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9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9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9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9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9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9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9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9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0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0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0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0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0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0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0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0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0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0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1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1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1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1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1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1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1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1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1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1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2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2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2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2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2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2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2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2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2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2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3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3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3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3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3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3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3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3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3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3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4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4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4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4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4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4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4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4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4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4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5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5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5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5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5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5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5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5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5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5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6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6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6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6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6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6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466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1252E5D-A43A-4006-AD20-815BD66E9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466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66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66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67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988" r:id="rId1"/>
    <p:sldLayoutId id="2147485915" r:id="rId2"/>
    <p:sldLayoutId id="2147485916" r:id="rId3"/>
    <p:sldLayoutId id="2147485917" r:id="rId4"/>
    <p:sldLayoutId id="2147485918" r:id="rId5"/>
    <p:sldLayoutId id="2147485919" r:id="rId6"/>
    <p:sldLayoutId id="2147485920" r:id="rId7"/>
    <p:sldLayoutId id="2147485921" r:id="rId8"/>
    <p:sldLayoutId id="2147485922" r:id="rId9"/>
    <p:sldLayoutId id="2147485923" r:id="rId10"/>
    <p:sldLayoutId id="214748592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9966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4745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4746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4746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7179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719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721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722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4746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240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746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83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14746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47469" name="Freeform 13"/>
                  <p:cNvSpPr>
                    <a:spLocks/>
                  </p:cNvSpPr>
                  <p:nvPr/>
                </p:nvSpPr>
                <p:spPr bwMode="auto">
                  <a:xfrm>
                    <a:off x="2726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47470" name="Freeform 14"/>
                  <p:cNvSpPr>
                    <a:spLocks/>
                  </p:cNvSpPr>
                  <p:nvPr/>
                </p:nvSpPr>
                <p:spPr bwMode="auto">
                  <a:xfrm>
                    <a:off x="2794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47471" name="Freeform 15"/>
                  <p:cNvSpPr>
                    <a:spLocks/>
                  </p:cNvSpPr>
                  <p:nvPr/>
                </p:nvSpPr>
                <p:spPr bwMode="auto">
                  <a:xfrm>
                    <a:off x="2541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4747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4747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7213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14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15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16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17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18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19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20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19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719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19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19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19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19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19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19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0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0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0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0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0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0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0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0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0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0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1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1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4750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50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50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50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50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50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50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50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51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4751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51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717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751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751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751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07E6EADD-CAE9-4653-A6FE-D8C907DA1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9" r:id="rId1"/>
    <p:sldLayoutId id="2147485925" r:id="rId2"/>
    <p:sldLayoutId id="2147485926" r:id="rId3"/>
    <p:sldLayoutId id="2147485927" r:id="rId4"/>
    <p:sldLayoutId id="2147485928" r:id="rId5"/>
    <p:sldLayoutId id="2147485929" r:id="rId6"/>
    <p:sldLayoutId id="2147485930" r:id="rId7"/>
    <p:sldLayoutId id="2147485931" r:id="rId8"/>
    <p:sldLayoutId id="2147485932" r:id="rId9"/>
    <p:sldLayoutId id="2147485933" r:id="rId10"/>
    <p:sldLayoutId id="214748593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9966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091C7E8-277A-4F31-81CC-B1580EF3E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794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794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20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6794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4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4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5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5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5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5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5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5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22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822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6795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795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796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6796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796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796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823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6796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796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796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796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796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797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797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797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820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6797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7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20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20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6797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820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6798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798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1" y="31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798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1" y="16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798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798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0" y="88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798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798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798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0" y="12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6798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0" r:id="rId1"/>
    <p:sldLayoutId id="2147485935" r:id="rId2"/>
    <p:sldLayoutId id="2147485936" r:id="rId3"/>
    <p:sldLayoutId id="2147485937" r:id="rId4"/>
    <p:sldLayoutId id="2147485938" r:id="rId5"/>
    <p:sldLayoutId id="2147485939" r:id="rId6"/>
    <p:sldLayoutId id="2147485940" r:id="rId7"/>
    <p:sldLayoutId id="2147485941" r:id="rId8"/>
    <p:sldLayoutId id="2147485942" r:id="rId9"/>
    <p:sldLayoutId id="2147485943" r:id="rId10"/>
    <p:sldLayoutId id="2147485944" r:id="rId11"/>
    <p:sldLayoutId id="214748594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9966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9224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637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7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225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6375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76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226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637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7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227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9228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638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38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9229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252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638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38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38" y="3131"/>
                    <a:ext cx="888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53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638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39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54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639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39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55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639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39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56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639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39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57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640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0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58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640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899" y="1128"/>
                    <a:ext cx="1252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0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59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640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66" y="2351"/>
                    <a:ext cx="1726" cy="29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0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60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641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1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61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641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1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62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641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1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63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641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2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64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642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2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65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642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2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66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64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67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643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3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68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643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3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69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643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3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70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644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4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71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644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4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72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644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4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8644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4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9275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645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5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76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645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5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77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645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5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78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646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6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1" y="3478"/>
                    <a:ext cx="913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79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646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6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85" y="3609"/>
                    <a:ext cx="832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80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646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392" y="2657"/>
                    <a:ext cx="172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6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686" y="3864"/>
                    <a:ext cx="923" cy="46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81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646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7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82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647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9" y="2505"/>
                    <a:ext cx="1643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7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7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83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647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7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09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84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647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9" y="2684"/>
                    <a:ext cx="1448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7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693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285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648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648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50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18648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84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8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8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8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8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8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90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91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9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9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9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95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9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97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9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9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50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50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50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50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504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21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650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50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50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7FB81C4-F5AD-4380-AC0C-D946615AA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991" r:id="rId1"/>
    <p:sldLayoutId id="2147485946" r:id="rId2"/>
    <p:sldLayoutId id="2147485947" r:id="rId3"/>
    <p:sldLayoutId id="2147485948" r:id="rId4"/>
    <p:sldLayoutId id="2147485949" r:id="rId5"/>
    <p:sldLayoutId id="2147485950" r:id="rId6"/>
    <p:sldLayoutId id="2147485951" r:id="rId7"/>
    <p:sldLayoutId id="2147485952" r:id="rId8"/>
    <p:sldLayoutId id="2147485953" r:id="rId9"/>
    <p:sldLayoutId id="2147485954" r:id="rId10"/>
    <p:sldLayoutId id="214748595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9966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9046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46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46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47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47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47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47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47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04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A41951C-8D46-4BE5-9FFA-EBD17EC1A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047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047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992" r:id="rId1"/>
    <p:sldLayoutId id="2147485956" r:id="rId2"/>
    <p:sldLayoutId id="2147485957" r:id="rId3"/>
    <p:sldLayoutId id="2147485958" r:id="rId4"/>
    <p:sldLayoutId id="2147485959" r:id="rId5"/>
    <p:sldLayoutId id="2147485960" r:id="rId6"/>
    <p:sldLayoutId id="2147485961" r:id="rId7"/>
    <p:sldLayoutId id="2147485962" r:id="rId8"/>
    <p:sldLayoutId id="2147485963" r:id="rId9"/>
    <p:sldLayoutId id="2147485964" r:id="rId10"/>
    <p:sldLayoutId id="214748596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9966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935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127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9354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9354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35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5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5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F91CD44-B2C8-4C94-B9C5-FDA764489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354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3" r:id="rId1"/>
    <p:sldLayoutId id="2147485966" r:id="rId2"/>
    <p:sldLayoutId id="2147485967" r:id="rId3"/>
    <p:sldLayoutId id="2147485968" r:id="rId4"/>
    <p:sldLayoutId id="2147485969" r:id="rId5"/>
    <p:sldLayoutId id="2147485970" r:id="rId6"/>
    <p:sldLayoutId id="2147485971" r:id="rId7"/>
    <p:sldLayoutId id="2147485972" r:id="rId8"/>
    <p:sldLayoutId id="2147485973" r:id="rId9"/>
    <p:sldLayoutId id="2147485974" r:id="rId10"/>
    <p:sldLayoutId id="214748597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пушкин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2857500" cy="37687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000232" y="285728"/>
            <a:ext cx="5997604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6600000" scaled="0"/>
                  <a:tileRect r="-100000" b="-100000"/>
                </a:gradFill>
              </a:rPr>
              <a:t>«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  <a:tileRect/>
                </a:gradFill>
              </a:rPr>
              <a:t>ПУШКИН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C00000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6600000" scaled="0"/>
                  <a:tileRect r="-100000" b="-100000"/>
                </a:gradFill>
              </a:rPr>
              <a:t>-</a:t>
            </a:r>
          </a:p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E0000"/>
                </a:solidFill>
              </a:rPr>
              <a:t>математический </a:t>
            </a:r>
          </a:p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E0000"/>
                </a:solidFill>
              </a:rPr>
              <a:t>гений?»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4000500" y="3000375"/>
            <a:ext cx="48577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006600"/>
                </a:solidFill>
                <a:latin typeface="Bookman Old Style" pitchFamily="18" charset="0"/>
              </a:rPr>
              <a:t>Авторы: </a:t>
            </a:r>
            <a:r>
              <a:rPr lang="ru-RU" sz="2400" b="1">
                <a:latin typeface="Bookman Old Style" pitchFamily="18" charset="0"/>
              </a:rPr>
              <a:t>Пчёлкина Анастасия и</a:t>
            </a:r>
          </a:p>
          <a:p>
            <a:pPr algn="r"/>
            <a:r>
              <a:rPr lang="ru-RU" sz="2400" b="1">
                <a:latin typeface="Bookman Old Style" pitchFamily="18" charset="0"/>
              </a:rPr>
              <a:t>Михеева Дарья, </a:t>
            </a:r>
          </a:p>
          <a:p>
            <a:pPr algn="r"/>
            <a:r>
              <a:rPr lang="ru-RU" sz="2400" b="1">
                <a:latin typeface="Bookman Old Style" pitchFamily="18" charset="0"/>
              </a:rPr>
              <a:t>учащиеся  10 А класса</a:t>
            </a:r>
          </a:p>
          <a:p>
            <a:pPr algn="r"/>
            <a:r>
              <a:rPr lang="ru-RU" sz="2400" b="1">
                <a:solidFill>
                  <a:srgbClr val="006600"/>
                </a:solidFill>
                <a:latin typeface="Bookman Old Style" pitchFamily="18" charset="0"/>
              </a:rPr>
              <a:t>Руководитель:</a:t>
            </a:r>
            <a:r>
              <a:rPr lang="ru-RU" sz="2400" b="1">
                <a:latin typeface="Bookman Old Style" pitchFamily="18" charset="0"/>
              </a:rPr>
              <a:t> Анарбаева Галина Карлиновна,</a:t>
            </a:r>
          </a:p>
          <a:p>
            <a:pPr algn="r"/>
            <a:r>
              <a:rPr lang="ru-RU" sz="2400" b="1">
                <a:latin typeface="Bookman Old Style" pitchFamily="18" charset="0"/>
              </a:rPr>
              <a:t>учитель математики </a:t>
            </a: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2714625" y="6072188"/>
            <a:ext cx="5000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МОУ «Сош №19</a:t>
            </a:r>
            <a:r>
              <a:rPr lang="ru-RU" b="1">
                <a:solidFill>
                  <a:srgbClr val="002060"/>
                </a:solidFill>
                <a:latin typeface="Bookman Old Style" pitchFamily="18" charset="0"/>
              </a:rPr>
              <a:t>», </a:t>
            </a:r>
            <a: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  <a:t>г.Электросталь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5"/>
          <p:cNvSpPr>
            <a:spLocks noChangeArrowheads="1"/>
          </p:cNvSpPr>
          <p:nvPr/>
        </p:nvSpPr>
        <p:spPr bwMode="auto">
          <a:xfrm>
            <a:off x="714375" y="2500313"/>
            <a:ext cx="78581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</a:t>
            </a:r>
            <a:r>
              <a:rPr lang="ru-RU" sz="4400" b="1">
                <a:solidFill>
                  <a:srgbClr val="006600"/>
                </a:solidFill>
                <a:latin typeface="Monotype Corsiva" pitchFamily="66" charset="0"/>
              </a:rPr>
              <a:t>«Надпись на стене больницы»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/>
              <a:t>Вот здесь лежит больной студент;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/>
              <a:t>Его судьба неумолима.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/>
              <a:t>Несите прочь медикамент: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/>
              <a:t>Болезнь любви неизлечима.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/>
              <a:t>(14 сл)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ru-RU" sz="2400" i="1" u="sng"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857892"/>
            <a:ext cx="6929454" cy="424732"/>
          </a:xfrm>
          <a:prstGeom prst="rect">
            <a:avLst/>
          </a:prstGeom>
        </p:spPr>
        <p:txBody>
          <a:bodyPr>
            <a:prstTxWarp prst="textDeflat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Золотое сечение (кульминация)?  </a:t>
            </a:r>
          </a:p>
        </p:txBody>
      </p:sp>
      <p:pic>
        <p:nvPicPr>
          <p:cNvPr id="53257" name="Picture 9" descr="C:\Documents and Settings\Admin.MICROSOF-208EE9\Рабочий стол\Рисунок8.png"/>
          <p:cNvPicPr>
            <a:picLocks noChangeAspect="1" noChangeArrowheads="1"/>
          </p:cNvPicPr>
          <p:nvPr/>
        </p:nvPicPr>
        <p:blipFill>
          <a:blip r:embed="rId3">
            <a:lum bright="-40000" contrast="40000"/>
          </a:blip>
          <a:srcRect/>
          <a:stretch>
            <a:fillRect/>
          </a:stretch>
        </p:blipFill>
        <p:spPr bwMode="auto">
          <a:xfrm>
            <a:off x="571472" y="571480"/>
            <a:ext cx="7924800" cy="1457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86625" y="5786438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«прочь»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6"/>
          <p:cNvSpPr txBox="1">
            <a:spLocks noChangeArrowheads="1"/>
          </p:cNvSpPr>
          <p:nvPr/>
        </p:nvSpPr>
        <p:spPr bwMode="auto">
          <a:xfrm>
            <a:off x="928688" y="641350"/>
            <a:ext cx="5929312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Нас было много на челне;</a:t>
            </a:r>
          </a:p>
          <a:p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Иные парус напрягали,</a:t>
            </a:r>
          </a:p>
          <a:p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Другие дружно упирали</a:t>
            </a:r>
          </a:p>
          <a:p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В глубь мощны вёсла. В тишине</a:t>
            </a:r>
          </a:p>
          <a:p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На руль склонясь, наш кормщик умный</a:t>
            </a:r>
          </a:p>
          <a:p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В молчанье правил грузный чёлн;</a:t>
            </a:r>
          </a:p>
          <a:p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А я - беспечной веры полн- </a:t>
            </a:r>
          </a:p>
          <a:p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Пловцам я пел….</a:t>
            </a:r>
          </a:p>
          <a:p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Вдруг лоно волн</a:t>
            </a:r>
          </a:p>
          <a:p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Измял с налёту </a:t>
            </a:r>
            <a:r>
              <a:rPr lang="ru-RU" sz="2000" b="1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вихрь шумный</a:t>
            </a:r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…</a:t>
            </a:r>
          </a:p>
          <a:p>
            <a:endParaRPr lang="ru-RU" sz="2000" b="1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Погиб и кормщик и пловец!-</a:t>
            </a:r>
          </a:p>
          <a:p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Лишь я, таинственный певец,</a:t>
            </a:r>
          </a:p>
          <a:p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На берег выброшен грозою,</a:t>
            </a:r>
          </a:p>
          <a:p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Я гимны прежние пою</a:t>
            </a:r>
          </a:p>
          <a:p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И ризу влажную мою</a:t>
            </a:r>
          </a:p>
          <a:p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Сушу на солнце под скалою. </a:t>
            </a:r>
            <a:r>
              <a:rPr lang="ru-RU" sz="2400" i="1">
                <a:latin typeface="Tahoma" pitchFamily="34" charset="0"/>
                <a:ea typeface="Times New Roman" pitchFamily="18" charset="0"/>
                <a:cs typeface="Tahoma" pitchFamily="34" charset="0"/>
              </a:rPr>
              <a:t>(57 сл)</a:t>
            </a:r>
          </a:p>
          <a:p>
            <a:endParaRPr lang="ru-RU" sz="2000" b="1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endParaRPr lang="ru-RU" sz="200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0963" name="TextBox 8"/>
          <p:cNvSpPr txBox="1">
            <a:spLocks noChangeArrowheads="1"/>
          </p:cNvSpPr>
          <p:nvPr/>
        </p:nvSpPr>
        <p:spPr bwMode="auto">
          <a:xfrm>
            <a:off x="1643063" y="142875"/>
            <a:ext cx="4643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6600"/>
                </a:solidFill>
                <a:latin typeface="Monotype Corsiva" pitchFamily="66" charset="0"/>
              </a:rPr>
              <a:t>Арион</a:t>
            </a:r>
          </a:p>
        </p:txBody>
      </p:sp>
      <p:grpSp>
        <p:nvGrpSpPr>
          <p:cNvPr id="40964" name="Группа 54"/>
          <p:cNvGrpSpPr>
            <a:grpSpLocks/>
          </p:cNvGrpSpPr>
          <p:nvPr/>
        </p:nvGrpSpPr>
        <p:grpSpPr bwMode="auto">
          <a:xfrm>
            <a:off x="6643688" y="928688"/>
            <a:ext cx="1714500" cy="5072062"/>
            <a:chOff x="6643702" y="928670"/>
            <a:chExt cx="1714512" cy="5072098"/>
          </a:xfrm>
        </p:grpSpPr>
        <p:grpSp>
          <p:nvGrpSpPr>
            <p:cNvPr id="40965" name="Group 41"/>
            <p:cNvGrpSpPr>
              <a:grpSpLocks/>
            </p:cNvGrpSpPr>
            <p:nvPr/>
          </p:nvGrpSpPr>
          <p:grpSpPr bwMode="auto">
            <a:xfrm>
              <a:off x="6643702" y="928670"/>
              <a:ext cx="1714512" cy="5072098"/>
              <a:chOff x="4170" y="480"/>
              <a:chExt cx="1965" cy="5535"/>
            </a:xfrm>
          </p:grpSpPr>
          <p:sp>
            <p:nvSpPr>
              <p:cNvPr id="40969" name="Rectangle 42"/>
              <p:cNvSpPr>
                <a:spLocks noChangeArrowheads="1"/>
              </p:cNvSpPr>
              <p:nvPr/>
            </p:nvSpPr>
            <p:spPr bwMode="auto">
              <a:xfrm>
                <a:off x="4170" y="480"/>
                <a:ext cx="1965" cy="5535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0970" name="Group 43"/>
              <p:cNvGrpSpPr>
                <a:grpSpLocks/>
              </p:cNvGrpSpPr>
              <p:nvPr/>
            </p:nvGrpSpPr>
            <p:grpSpPr bwMode="auto">
              <a:xfrm rot="-5400000">
                <a:off x="2573" y="2813"/>
                <a:ext cx="5040" cy="1036"/>
                <a:chOff x="2595" y="2791"/>
                <a:chExt cx="4995" cy="1036"/>
              </a:xfrm>
            </p:grpSpPr>
            <p:cxnSp>
              <p:nvCxnSpPr>
                <p:cNvPr id="40971" name="AutoShape 44"/>
                <p:cNvCxnSpPr>
                  <a:cxnSpLocks noChangeShapeType="1"/>
                </p:cNvCxnSpPr>
                <p:nvPr/>
              </p:nvCxnSpPr>
              <p:spPr bwMode="auto">
                <a:xfrm>
                  <a:off x="2595" y="3377"/>
                  <a:ext cx="4995" cy="0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972" name="AutoShape 45"/>
                <p:cNvCxnSpPr>
                  <a:cxnSpLocks noChangeShapeType="1"/>
                </p:cNvCxnSpPr>
                <p:nvPr/>
              </p:nvCxnSpPr>
              <p:spPr bwMode="auto">
                <a:xfrm>
                  <a:off x="7590" y="3272"/>
                  <a:ext cx="0" cy="255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973" name="AutoShape 46"/>
                <p:cNvCxnSpPr>
                  <a:cxnSpLocks noChangeShapeType="1"/>
                </p:cNvCxnSpPr>
                <p:nvPr/>
              </p:nvCxnSpPr>
              <p:spPr bwMode="auto">
                <a:xfrm>
                  <a:off x="4260" y="3272"/>
                  <a:ext cx="0" cy="255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40974" name="AutoShape 47"/>
                <p:cNvSpPr>
                  <a:spLocks/>
                </p:cNvSpPr>
                <p:nvPr/>
              </p:nvSpPr>
              <p:spPr bwMode="auto">
                <a:xfrm rot="5400000">
                  <a:off x="4897" y="489"/>
                  <a:ext cx="391" cy="4995"/>
                </a:xfrm>
                <a:prstGeom prst="leftBrace">
                  <a:avLst>
                    <a:gd name="adj1" fmla="val 32174"/>
                    <a:gd name="adj2" fmla="val 49847"/>
                  </a:avLst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cxnSp>
              <p:nvCxnSpPr>
                <p:cNvPr id="40975" name="AutoShape 48"/>
                <p:cNvCxnSpPr>
                  <a:cxnSpLocks noChangeShapeType="1"/>
                </p:cNvCxnSpPr>
                <p:nvPr/>
              </p:nvCxnSpPr>
              <p:spPr bwMode="auto">
                <a:xfrm>
                  <a:off x="2595" y="3272"/>
                  <a:ext cx="0" cy="255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40976" name="AutoShape 49"/>
                <p:cNvSpPr>
                  <a:spLocks/>
                </p:cNvSpPr>
                <p:nvPr/>
              </p:nvSpPr>
              <p:spPr bwMode="auto">
                <a:xfrm rot="-5400000">
                  <a:off x="3338" y="2904"/>
                  <a:ext cx="180" cy="1665"/>
                </a:xfrm>
                <a:prstGeom prst="leftBrace">
                  <a:avLst>
                    <a:gd name="adj1" fmla="val 23296"/>
                    <a:gd name="adj2" fmla="val 49727"/>
                  </a:avLst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77" name="AutoShape 50"/>
                <p:cNvSpPr>
                  <a:spLocks/>
                </p:cNvSpPr>
                <p:nvPr/>
              </p:nvSpPr>
              <p:spPr bwMode="auto">
                <a:xfrm rot="-5400000">
                  <a:off x="5873" y="2109"/>
                  <a:ext cx="180" cy="3255"/>
                </a:xfrm>
                <a:prstGeom prst="leftBrace">
                  <a:avLst>
                    <a:gd name="adj1" fmla="val 45543"/>
                    <a:gd name="adj2" fmla="val 51671"/>
                  </a:avLst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0966" name="TextBox 51"/>
            <p:cNvSpPr txBox="1">
              <a:spLocks noChangeArrowheads="1"/>
            </p:cNvSpPr>
            <p:nvPr/>
          </p:nvSpPr>
          <p:spPr bwMode="auto">
            <a:xfrm>
              <a:off x="6643702" y="3286124"/>
              <a:ext cx="2857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Black" pitchFamily="34" charset="0"/>
                </a:rPr>
                <a:t>c</a:t>
              </a:r>
              <a:endParaRPr lang="ru-RU" sz="2400" b="1">
                <a:latin typeface="Arial Black" pitchFamily="34" charset="0"/>
              </a:endParaRPr>
            </a:p>
          </p:txBody>
        </p:sp>
        <p:sp>
          <p:nvSpPr>
            <p:cNvPr id="40967" name="TextBox 52"/>
            <p:cNvSpPr txBox="1">
              <a:spLocks noChangeArrowheads="1"/>
            </p:cNvSpPr>
            <p:nvPr/>
          </p:nvSpPr>
          <p:spPr bwMode="auto">
            <a:xfrm>
              <a:off x="7929586" y="2500306"/>
              <a:ext cx="2857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Arial Black" pitchFamily="34" charset="0"/>
                </a:rPr>
                <a:t>b</a:t>
              </a:r>
              <a:endParaRPr lang="ru-RU" sz="2000" b="1">
                <a:latin typeface="Arial Black" pitchFamily="34" charset="0"/>
              </a:endParaRPr>
            </a:p>
          </p:txBody>
        </p:sp>
        <p:sp>
          <p:nvSpPr>
            <p:cNvPr id="40968" name="TextBox 53"/>
            <p:cNvSpPr txBox="1">
              <a:spLocks noChangeArrowheads="1"/>
            </p:cNvSpPr>
            <p:nvPr/>
          </p:nvSpPr>
          <p:spPr bwMode="auto">
            <a:xfrm>
              <a:off x="7929586" y="4857760"/>
              <a:ext cx="2857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Arial Black" pitchFamily="34" charset="0"/>
                </a:rPr>
                <a:t>a</a:t>
              </a:r>
              <a:endParaRPr lang="ru-RU" sz="2000" b="1"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6"/>
          <p:cNvSpPr txBox="1">
            <a:spLocks noChangeArrowheads="1"/>
          </p:cNvSpPr>
          <p:nvPr/>
        </p:nvSpPr>
        <p:spPr bwMode="auto">
          <a:xfrm>
            <a:off x="642938" y="1000125"/>
            <a:ext cx="5929312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Картину раз высматривал сапожник</a:t>
            </a:r>
            <a:b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И в обуви ошибку указал;</a:t>
            </a:r>
            <a:b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Взяв тотчас кисть, исправился художник,</a:t>
            </a:r>
            <a:b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Вот, подбочась, сапожник продолжал:</a:t>
            </a:r>
            <a:b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"Мне кажется, лицо немного криво ...</a:t>
            </a:r>
            <a:b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А эта грудь не слишком ли нага?</a:t>
            </a:r>
            <a:b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Тут Апеллес прервал нетерпеливо:</a:t>
            </a:r>
            <a:b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"Суди, дружок, не выше сапога!«</a:t>
            </a:r>
            <a:b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lang="ru-RU" sz="2000" b="1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r>
              <a:rPr lang="ru-RU" sz="2000" b="1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Есть у меня приятель </a:t>
            </a:r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на примете:</a:t>
            </a:r>
            <a:b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Не ведаю, в каком бы он предмете</a:t>
            </a:r>
            <a:b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Был знатоком, хоть строг он на словах,</a:t>
            </a:r>
            <a:b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Но черт его несет судить о свете:</a:t>
            </a:r>
            <a:b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Попробуй он судить о сапогах!</a:t>
            </a:r>
          </a:p>
          <a:p>
            <a:r>
              <a:rPr lang="ru-RU" sz="2400" i="1">
                <a:latin typeface="Tahoma" pitchFamily="34" charset="0"/>
                <a:ea typeface="Times New Roman" pitchFamily="18" charset="0"/>
                <a:cs typeface="Tahoma" pitchFamily="34" charset="0"/>
              </a:rPr>
              <a:t>(56 сл)</a:t>
            </a:r>
            <a:endParaRPr lang="ru-RU" sz="2400" i="1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1987" name="TextBox 8"/>
          <p:cNvSpPr txBox="1">
            <a:spLocks noChangeArrowheads="1"/>
          </p:cNvSpPr>
          <p:nvPr/>
        </p:nvSpPr>
        <p:spPr bwMode="auto">
          <a:xfrm>
            <a:off x="1214438" y="357188"/>
            <a:ext cx="314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6600"/>
                </a:solidFill>
                <a:latin typeface="Monotype Corsiva" pitchFamily="66" charset="0"/>
              </a:rPr>
              <a:t>Сапожник</a:t>
            </a:r>
          </a:p>
        </p:txBody>
      </p:sp>
      <p:grpSp>
        <p:nvGrpSpPr>
          <p:cNvPr id="41988" name="Группа 4"/>
          <p:cNvGrpSpPr>
            <a:grpSpLocks/>
          </p:cNvGrpSpPr>
          <p:nvPr/>
        </p:nvGrpSpPr>
        <p:grpSpPr bwMode="auto">
          <a:xfrm>
            <a:off x="6572250" y="1214438"/>
            <a:ext cx="1714500" cy="4286250"/>
            <a:chOff x="6643702" y="928670"/>
            <a:chExt cx="1714512" cy="5072098"/>
          </a:xfrm>
        </p:grpSpPr>
        <p:grpSp>
          <p:nvGrpSpPr>
            <p:cNvPr id="41989" name="Group 41"/>
            <p:cNvGrpSpPr>
              <a:grpSpLocks/>
            </p:cNvGrpSpPr>
            <p:nvPr/>
          </p:nvGrpSpPr>
          <p:grpSpPr bwMode="auto">
            <a:xfrm>
              <a:off x="6643702" y="928670"/>
              <a:ext cx="1714512" cy="5072098"/>
              <a:chOff x="4170" y="480"/>
              <a:chExt cx="1965" cy="5535"/>
            </a:xfrm>
          </p:grpSpPr>
          <p:sp>
            <p:nvSpPr>
              <p:cNvPr id="41993" name="Rectangle 42"/>
              <p:cNvSpPr>
                <a:spLocks noChangeArrowheads="1"/>
              </p:cNvSpPr>
              <p:nvPr/>
            </p:nvSpPr>
            <p:spPr bwMode="auto">
              <a:xfrm>
                <a:off x="4170" y="480"/>
                <a:ext cx="1965" cy="5535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994" name="Group 43"/>
              <p:cNvGrpSpPr>
                <a:grpSpLocks/>
              </p:cNvGrpSpPr>
              <p:nvPr/>
            </p:nvGrpSpPr>
            <p:grpSpPr bwMode="auto">
              <a:xfrm rot="-5400000">
                <a:off x="2575" y="2815"/>
                <a:ext cx="5040" cy="1036"/>
                <a:chOff x="2595" y="2791"/>
                <a:chExt cx="4995" cy="1036"/>
              </a:xfrm>
            </p:grpSpPr>
            <p:cxnSp>
              <p:nvCxnSpPr>
                <p:cNvPr id="41995" name="AutoShape 44"/>
                <p:cNvCxnSpPr>
                  <a:cxnSpLocks noChangeShapeType="1"/>
                </p:cNvCxnSpPr>
                <p:nvPr/>
              </p:nvCxnSpPr>
              <p:spPr bwMode="auto">
                <a:xfrm>
                  <a:off x="2595" y="3377"/>
                  <a:ext cx="4995" cy="0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996" name="AutoShape 45"/>
                <p:cNvCxnSpPr>
                  <a:cxnSpLocks noChangeShapeType="1"/>
                </p:cNvCxnSpPr>
                <p:nvPr/>
              </p:nvCxnSpPr>
              <p:spPr bwMode="auto">
                <a:xfrm>
                  <a:off x="7590" y="3272"/>
                  <a:ext cx="0" cy="255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997" name="AutoShape 46"/>
                <p:cNvCxnSpPr>
                  <a:cxnSpLocks noChangeShapeType="1"/>
                </p:cNvCxnSpPr>
                <p:nvPr/>
              </p:nvCxnSpPr>
              <p:spPr bwMode="auto">
                <a:xfrm>
                  <a:off x="4260" y="3272"/>
                  <a:ext cx="0" cy="255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41998" name="AutoShape 47"/>
                <p:cNvSpPr>
                  <a:spLocks/>
                </p:cNvSpPr>
                <p:nvPr/>
              </p:nvSpPr>
              <p:spPr bwMode="auto">
                <a:xfrm rot="5400000">
                  <a:off x="4897" y="489"/>
                  <a:ext cx="391" cy="4995"/>
                </a:xfrm>
                <a:prstGeom prst="leftBrace">
                  <a:avLst>
                    <a:gd name="adj1" fmla="val 32174"/>
                    <a:gd name="adj2" fmla="val 49847"/>
                  </a:avLst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cxnSp>
              <p:nvCxnSpPr>
                <p:cNvPr id="41999" name="AutoShape 48"/>
                <p:cNvCxnSpPr>
                  <a:cxnSpLocks noChangeShapeType="1"/>
                </p:cNvCxnSpPr>
                <p:nvPr/>
              </p:nvCxnSpPr>
              <p:spPr bwMode="auto">
                <a:xfrm>
                  <a:off x="2595" y="3272"/>
                  <a:ext cx="0" cy="255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42000" name="AutoShape 49"/>
                <p:cNvSpPr>
                  <a:spLocks/>
                </p:cNvSpPr>
                <p:nvPr/>
              </p:nvSpPr>
              <p:spPr bwMode="auto">
                <a:xfrm rot="-5400000">
                  <a:off x="3338" y="2904"/>
                  <a:ext cx="180" cy="1665"/>
                </a:xfrm>
                <a:prstGeom prst="leftBrace">
                  <a:avLst>
                    <a:gd name="adj1" fmla="val 23296"/>
                    <a:gd name="adj2" fmla="val 49727"/>
                  </a:avLst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01" name="AutoShape 50"/>
                <p:cNvSpPr>
                  <a:spLocks/>
                </p:cNvSpPr>
                <p:nvPr/>
              </p:nvSpPr>
              <p:spPr bwMode="auto">
                <a:xfrm rot="-5400000">
                  <a:off x="5873" y="2109"/>
                  <a:ext cx="180" cy="3255"/>
                </a:xfrm>
                <a:prstGeom prst="leftBrace">
                  <a:avLst>
                    <a:gd name="adj1" fmla="val 45543"/>
                    <a:gd name="adj2" fmla="val 51671"/>
                  </a:avLst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1990" name="TextBox 6"/>
            <p:cNvSpPr txBox="1">
              <a:spLocks noChangeArrowheads="1"/>
            </p:cNvSpPr>
            <p:nvPr/>
          </p:nvSpPr>
          <p:spPr bwMode="auto">
            <a:xfrm>
              <a:off x="6643702" y="3286124"/>
              <a:ext cx="2857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Black" pitchFamily="34" charset="0"/>
                </a:rPr>
                <a:t>c</a:t>
              </a:r>
              <a:endParaRPr lang="ru-RU" sz="2400" b="1">
                <a:latin typeface="Arial Black" pitchFamily="34" charset="0"/>
              </a:endParaRPr>
            </a:p>
          </p:txBody>
        </p:sp>
        <p:sp>
          <p:nvSpPr>
            <p:cNvPr id="41991" name="TextBox 7"/>
            <p:cNvSpPr txBox="1">
              <a:spLocks noChangeArrowheads="1"/>
            </p:cNvSpPr>
            <p:nvPr/>
          </p:nvSpPr>
          <p:spPr bwMode="auto">
            <a:xfrm>
              <a:off x="7929586" y="2500306"/>
              <a:ext cx="2857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Arial Black" pitchFamily="34" charset="0"/>
                </a:rPr>
                <a:t>b</a:t>
              </a:r>
              <a:endParaRPr lang="ru-RU" sz="2000" b="1">
                <a:latin typeface="Arial Black" pitchFamily="34" charset="0"/>
              </a:endParaRPr>
            </a:p>
          </p:txBody>
        </p:sp>
        <p:sp>
          <p:nvSpPr>
            <p:cNvPr id="41992" name="TextBox 8"/>
            <p:cNvSpPr txBox="1">
              <a:spLocks noChangeArrowheads="1"/>
            </p:cNvSpPr>
            <p:nvPr/>
          </p:nvSpPr>
          <p:spPr bwMode="auto">
            <a:xfrm>
              <a:off x="7929586" y="4857760"/>
              <a:ext cx="2857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Arial Black" pitchFamily="34" charset="0"/>
                </a:rPr>
                <a:t>a</a:t>
              </a:r>
              <a:endParaRPr lang="ru-RU" sz="2000" b="1"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143000" y="428625"/>
            <a:ext cx="7572375" cy="9286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6000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Серебряное  сечение </a:t>
            </a: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ru-RU" sz="2800" dirty="0" smtClean="0">
                <a:solidFill>
                  <a:srgbClr val="002060"/>
                </a:solidFill>
                <a:cs typeface="Arial" charset="0"/>
              </a:rPr>
              <a:t>                               </a:t>
            </a:r>
            <a:r>
              <a:rPr lang="ru-RU" sz="3200" i="1" dirty="0" smtClean="0">
                <a:solidFill>
                  <a:srgbClr val="002060"/>
                </a:solidFill>
                <a:cs typeface="Arial" charset="0"/>
              </a:rPr>
              <a:t>гармония круглого</a:t>
            </a:r>
            <a:endParaRPr lang="ru-RU" sz="3200" i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1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1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18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19" name="Rectangle 22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3020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21" name="Rectangle 25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3022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23" name="Rectangle 28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3024" name="TextBox 19"/>
          <p:cNvSpPr txBox="1">
            <a:spLocks noChangeArrowheads="1"/>
          </p:cNvSpPr>
          <p:nvPr/>
        </p:nvSpPr>
        <p:spPr bwMode="auto">
          <a:xfrm>
            <a:off x="1428750" y="1928813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6600"/>
                </a:solidFill>
              </a:rPr>
              <a:t>В математике   </a:t>
            </a:r>
          </a:p>
        </p:txBody>
      </p:sp>
      <p:sp>
        <p:nvSpPr>
          <p:cNvPr id="4302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26" name="Прямоугольник 22"/>
          <p:cNvSpPr>
            <a:spLocks noChangeArrowheads="1"/>
          </p:cNvSpPr>
          <p:nvPr/>
        </p:nvSpPr>
        <p:spPr bwMode="auto">
          <a:xfrm>
            <a:off x="5072063" y="4143375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6600"/>
                </a:solidFill>
                <a:cs typeface="Arial" charset="0"/>
              </a:rPr>
              <a:t>В литературе</a:t>
            </a:r>
          </a:p>
        </p:txBody>
      </p:sp>
      <p:sp>
        <p:nvSpPr>
          <p:cNvPr id="43027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28" name="Rectangle 28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grpSp>
        <p:nvGrpSpPr>
          <p:cNvPr id="3" name="Группа 27"/>
          <p:cNvGrpSpPr>
            <a:grpSpLocks/>
          </p:cNvGrpSpPr>
          <p:nvPr/>
        </p:nvGrpSpPr>
        <p:grpSpPr bwMode="auto">
          <a:xfrm>
            <a:off x="4000500" y="4643438"/>
            <a:ext cx="4676775" cy="1766887"/>
            <a:chOff x="4000496" y="4643446"/>
            <a:chExt cx="4676779" cy="1766898"/>
          </a:xfrm>
        </p:grpSpPr>
        <p:grpSp>
          <p:nvGrpSpPr>
            <p:cNvPr id="43033" name="Группа 26"/>
            <p:cNvGrpSpPr>
              <a:grpSpLocks/>
            </p:cNvGrpSpPr>
            <p:nvPr/>
          </p:nvGrpSpPr>
          <p:grpSpPr bwMode="auto">
            <a:xfrm>
              <a:off x="4000496" y="4643446"/>
              <a:ext cx="4643470" cy="1766898"/>
              <a:chOff x="4000496" y="4643446"/>
              <a:chExt cx="4643470" cy="1766898"/>
            </a:xfrm>
          </p:grpSpPr>
          <p:sp>
            <p:nvSpPr>
              <p:cNvPr id="2" name="TextBox 4"/>
              <p:cNvSpPr txBox="1">
                <a:spLocks noChangeArrowheads="1"/>
              </p:cNvSpPr>
              <p:nvPr/>
            </p:nvSpPr>
            <p:spPr bwMode="auto">
              <a:xfrm>
                <a:off x="4000496" y="4643446"/>
                <a:ext cx="4643470" cy="1523494"/>
              </a:xfrm>
              <a:prstGeom prst="rect">
                <a:avLst/>
              </a:prstGeom>
              <a:noFill/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bIns="0" anchor="ctr">
                <a:spAutoFit/>
              </a:bodyPr>
              <a:lstStyle/>
              <a:p>
                <a:pPr>
                  <a:defRPr/>
                </a:pPr>
                <a:r>
                  <a:rPr lang="ru-RU" sz="2400" b="1" u="sng" dirty="0">
                    <a:solidFill>
                      <a:srgbClr val="C00000"/>
                    </a:solidFill>
                    <a:cs typeface="Arial" pitchFamily="34" charset="0"/>
                  </a:rPr>
                  <a:t>число строк во всех частях</a:t>
                </a:r>
                <a:r>
                  <a:rPr lang="ru-RU" sz="2400" b="1" dirty="0">
                    <a:solidFill>
                      <a:srgbClr val="C00000"/>
                    </a:solidFill>
                    <a:cs typeface="Arial" pitchFamily="34" charset="0"/>
                  </a:rPr>
                  <a:t/>
                </a:r>
                <a:br>
                  <a:rPr lang="ru-RU" sz="2400" b="1" dirty="0">
                    <a:solidFill>
                      <a:srgbClr val="C00000"/>
                    </a:solidFill>
                    <a:cs typeface="Arial" pitchFamily="34" charset="0"/>
                  </a:rPr>
                </a:br>
                <a:r>
                  <a:rPr lang="ru-RU" sz="2400" b="1" dirty="0">
                    <a:solidFill>
                      <a:srgbClr val="C00000"/>
                    </a:solidFill>
                    <a:cs typeface="Arial" pitchFamily="34" charset="0"/>
                  </a:rPr>
                  <a:t>число строк в первой и последней части</a:t>
                </a:r>
                <a:endParaRPr lang="ru-RU" b="1" dirty="0">
                  <a:solidFill>
                    <a:srgbClr val="C00000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endParaRPr lang="ru-RU" sz="240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43038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00758" y="6000769"/>
                <a:ext cx="2447925" cy="4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3034" name="Picture 2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29625" y="4786313"/>
              <a:ext cx="247650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25"/>
          <p:cNvGrpSpPr>
            <a:grpSpLocks/>
          </p:cNvGrpSpPr>
          <p:nvPr/>
        </p:nvGrpSpPr>
        <p:grpSpPr bwMode="auto">
          <a:xfrm>
            <a:off x="285750" y="2428875"/>
            <a:ext cx="5143500" cy="1527175"/>
            <a:chOff x="285750" y="2428875"/>
            <a:chExt cx="5143500" cy="1527175"/>
          </a:xfrm>
        </p:grpSpPr>
        <p:pic>
          <p:nvPicPr>
            <p:cNvPr id="43031" name="Picture 2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0313" y="3214688"/>
              <a:ext cx="785812" cy="74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32" name="Rectangle 34"/>
            <p:cNvSpPr>
              <a:spLocks noChangeArrowheads="1"/>
            </p:cNvSpPr>
            <p:nvPr/>
          </p:nvSpPr>
          <p:spPr bwMode="auto">
            <a:xfrm>
              <a:off x="285750" y="2428875"/>
              <a:ext cx="51435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450850" eaLnBrk="0" hangingPunct="0"/>
              <a:r>
                <a:rPr lang="ru-RU" sz="2400" b="1">
                  <a:solidFill>
                    <a:srgbClr val="C00000"/>
                  </a:solidFill>
                  <a:ea typeface="Calibri" pitchFamily="34" charset="0"/>
                  <a:cs typeface="Arial" charset="0"/>
                </a:rPr>
                <a:t>целое относится к меньшему   отрезку, как длина окружности к   её диаметру</a:t>
              </a:r>
              <a:endParaRPr lang="ru-RU" sz="2400">
                <a:solidFill>
                  <a:srgbClr val="C00000"/>
                </a:solidFill>
                <a:ea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Прямоугольник 8"/>
          <p:cNvSpPr>
            <a:spLocks noChangeArrowheads="1"/>
          </p:cNvSpPr>
          <p:nvPr/>
        </p:nvSpPr>
        <p:spPr bwMode="auto">
          <a:xfrm>
            <a:off x="214313" y="785813"/>
            <a:ext cx="457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 </a:t>
            </a:r>
          </a:p>
          <a:p>
            <a:endParaRPr lang="ru-RU"/>
          </a:p>
        </p:txBody>
      </p:sp>
      <p:sp>
        <p:nvSpPr>
          <p:cNvPr id="44036" name="Прямоугольник 10"/>
          <p:cNvSpPr>
            <a:spLocks noChangeArrowheads="1"/>
          </p:cNvSpPr>
          <p:nvPr/>
        </p:nvSpPr>
        <p:spPr bwMode="auto">
          <a:xfrm>
            <a:off x="3428992" y="5072074"/>
            <a:ext cx="5143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Это случайность или точные расчеты размеров стихотворений?</a:t>
            </a: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03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039" name="Прямоугольник 7"/>
          <p:cNvSpPr>
            <a:spLocks noChangeArrowheads="1"/>
          </p:cNvSpPr>
          <p:nvPr/>
        </p:nvSpPr>
        <p:spPr bwMode="auto">
          <a:xfrm>
            <a:off x="714348" y="928670"/>
            <a:ext cx="43576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В «Медном всаднике» А.С.Пушкина 466 строк. Вступление – 96 строк; часть первая – 148; часть вторая – 222 строки. Диаметр от 466 строк как раз и равен 148 строкам, т.е. 466 : 148 ≈ 3,14. Только у Пушкина часть, равная диаметру, посредине поэмы.</a:t>
            </a:r>
          </a:p>
        </p:txBody>
      </p:sp>
      <p:pic>
        <p:nvPicPr>
          <p:cNvPr id="131073" name="Picture 1" descr="D:\Мои документы\ГАЛИНА\рисунки ПИК дама\f1_2114453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7" y="1214422"/>
            <a:ext cx="2504211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285750" y="214313"/>
            <a:ext cx="8858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Сказка  ложь, да в ней намёк</a:t>
            </a:r>
            <a:r>
              <a:rPr lang="ru-RU" sz="5400" b="1" dirty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45060" name="Прямоугольник 7"/>
          <p:cNvSpPr>
            <a:spLocks noChangeArrowheads="1"/>
          </p:cNvSpPr>
          <p:nvPr/>
        </p:nvSpPr>
        <p:spPr bwMode="auto">
          <a:xfrm>
            <a:off x="785786" y="2000240"/>
            <a:ext cx="492918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Monotype Corsiva" pitchFamily="66" charset="0"/>
              </a:rPr>
              <a:t>День прошёл ,царица вопит…</a:t>
            </a:r>
          </a:p>
          <a:p>
            <a:r>
              <a:rPr lang="ru-RU" sz="3200" b="1" dirty="0">
                <a:latin typeface="Monotype Corsiva" pitchFamily="66" charset="0"/>
              </a:rPr>
              <a:t>А дитя волну торопит: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…………………………</a:t>
            </a:r>
          </a:p>
          <a:p>
            <a:r>
              <a:rPr lang="ru-RU" sz="3200" b="1" dirty="0">
                <a:latin typeface="Monotype Corsiva" pitchFamily="66" charset="0"/>
              </a:rPr>
              <a:t>Тут же на берег она</a:t>
            </a:r>
          </a:p>
          <a:p>
            <a:r>
              <a:rPr lang="ru-RU" sz="3200" b="1" dirty="0">
                <a:latin typeface="Monotype Corsiva" pitchFamily="66" charset="0"/>
              </a:rPr>
              <a:t>Бочку вынесла легонько</a:t>
            </a:r>
          </a:p>
          <a:p>
            <a:r>
              <a:rPr lang="ru-RU" sz="3200" b="1" dirty="0">
                <a:latin typeface="Monotype Corsiva" pitchFamily="66" charset="0"/>
              </a:rPr>
              <a:t>И отхлынула  тихонько.</a:t>
            </a:r>
          </a:p>
        </p:txBody>
      </p:sp>
      <p:sp>
        <p:nvSpPr>
          <p:cNvPr id="45061" name="TextBox 8"/>
          <p:cNvSpPr txBox="1">
            <a:spLocks noChangeArrowheads="1"/>
          </p:cNvSpPr>
          <p:nvPr/>
        </p:nvSpPr>
        <p:spPr bwMode="auto">
          <a:xfrm>
            <a:off x="928688" y="5214938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i="1" dirty="0">
                <a:solidFill>
                  <a:srgbClr val="C00000"/>
                </a:solidFill>
                <a:latin typeface="+mj-lt"/>
              </a:rPr>
              <a:t>А.С.Пушкин. </a:t>
            </a:r>
          </a:p>
          <a:p>
            <a:pPr algn="r">
              <a:defRPr/>
            </a:pPr>
            <a:r>
              <a:rPr lang="ru-RU" sz="2000" i="1" dirty="0">
                <a:solidFill>
                  <a:srgbClr val="C00000"/>
                </a:solidFill>
                <a:latin typeface="+mj-lt"/>
              </a:rPr>
              <a:t>«Сказка о царе Салтане…»</a:t>
            </a:r>
          </a:p>
        </p:txBody>
      </p:sp>
      <p:pic>
        <p:nvPicPr>
          <p:cNvPr id="130049" name="Picture 1" descr="D:\Мои документы\ГАЛИНА\рисунки ПИК дама\saltan03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643570" y="1857364"/>
            <a:ext cx="3035703" cy="4048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1571625" y="4357688"/>
            <a:ext cx="7273925" cy="2235200"/>
            <a:chOff x="1571604" y="4357688"/>
            <a:chExt cx="7273946" cy="2235207"/>
          </a:xfrm>
        </p:grpSpPr>
        <p:sp>
          <p:nvSpPr>
            <p:cNvPr id="46105" name="Прямоугольник 3"/>
            <p:cNvSpPr>
              <a:spLocks noChangeArrowheads="1"/>
            </p:cNvSpPr>
            <p:nvPr/>
          </p:nvSpPr>
          <p:spPr bwMode="auto">
            <a:xfrm>
              <a:off x="1571604" y="4500570"/>
              <a:ext cx="7215187" cy="209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/>
            </a:p>
            <a:p>
              <a:pPr algn="r"/>
              <a:r>
                <a:rPr lang="ru-RU" sz="2800" b="1" u="sng">
                  <a:latin typeface="Monotype Corsiva" pitchFamily="66" charset="0"/>
                </a:rPr>
                <a:t>Царица с сыном находились на   таком расстоянии, что весть о диковинках этого города доходила до царя Салтана  от проезжающих купцов не так быстро и не так долго.</a:t>
              </a:r>
            </a:p>
          </p:txBody>
        </p:sp>
        <p:sp>
          <p:nvSpPr>
            <p:cNvPr id="46106" name="Прямоугольник 5"/>
            <p:cNvSpPr>
              <a:spLocks noChangeArrowheads="1"/>
            </p:cNvSpPr>
            <p:nvPr/>
          </p:nvSpPr>
          <p:spPr bwMode="auto">
            <a:xfrm>
              <a:off x="7429500" y="4357688"/>
              <a:ext cx="14160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i="1" u="sng">
                  <a:solidFill>
                    <a:srgbClr val="FF0066"/>
                  </a:solidFill>
                  <a:latin typeface="Monotype Corsiva" pitchFamily="66" charset="0"/>
                </a:rPr>
                <a:t>ВЫВОД</a:t>
              </a:r>
            </a:p>
          </p:txBody>
        </p:sp>
      </p:grp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214313" y="2857500"/>
            <a:ext cx="8072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Возможное расстояние от царства Салтана до острова Буяна:</a:t>
            </a:r>
            <a:endParaRPr lang="ru-RU" sz="2400"/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60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8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88" name="Rectangle 13"/>
          <p:cNvSpPr>
            <a:spLocks noChangeArrowheads="1"/>
          </p:cNvSpPr>
          <p:nvPr/>
        </p:nvSpPr>
        <p:spPr bwMode="auto">
          <a:xfrm>
            <a:off x="0" y="1285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608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90" name="Rectangle 16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6091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92" name="Rectangle 19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6093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94" name="Rectangle 25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>
                <a:latin typeface="Calibri" pitchFamily="34" charset="0"/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4609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96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97" name="Rectangle 30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6098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9415" name="Picture 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33CCFF">
                <a:tint val="45000"/>
                <a:satMod val="400000"/>
              </a:srgbClr>
            </a:duotone>
            <a:lum bright="-20000" contrast="40000"/>
          </a:blip>
          <a:srcRect/>
          <a:stretch>
            <a:fillRect/>
          </a:stretch>
        </p:blipFill>
        <p:spPr bwMode="auto">
          <a:xfrm>
            <a:off x="2714625" y="3286125"/>
            <a:ext cx="47005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0" name="Rectangle 3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6101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9418" name="Picture 3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33CCFF">
                <a:tint val="45000"/>
                <a:satMod val="400000"/>
              </a:srgbClr>
            </a:duotone>
            <a:lum bright="-20000" contrast="40000"/>
          </a:blip>
          <a:srcRect/>
          <a:stretch>
            <a:fillRect/>
          </a:stretch>
        </p:blipFill>
        <p:spPr bwMode="auto">
          <a:xfrm>
            <a:off x="2714625" y="3857625"/>
            <a:ext cx="6072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3" name="Rectangle 39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59425" name="Picture 33" descr="C:\Documents and Settings\Admin.MICROSOF-208EE9\Рабочий стол\Рисунок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85728"/>
            <a:ext cx="7034131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071678"/>
            <a:ext cx="4429156" cy="2857519"/>
          </a:xfrm>
          <a:prstGeom prst="rect">
            <a:avLst/>
          </a:prstGeom>
          <a:noFill/>
        </p:spPr>
      </p:pic>
      <p:grpSp>
        <p:nvGrpSpPr>
          <p:cNvPr id="2" name="Группа 61"/>
          <p:cNvGrpSpPr>
            <a:grpSpLocks/>
          </p:cNvGrpSpPr>
          <p:nvPr/>
        </p:nvGrpSpPr>
        <p:grpSpPr bwMode="auto">
          <a:xfrm>
            <a:off x="428625" y="285750"/>
            <a:ext cx="3735388" cy="2500313"/>
            <a:chOff x="428596" y="285728"/>
            <a:chExt cx="3735172" cy="2500330"/>
          </a:xfrm>
        </p:grpSpPr>
        <p:grpSp>
          <p:nvGrpSpPr>
            <p:cNvPr id="3" name="Группа 88"/>
            <p:cNvGrpSpPr>
              <a:grpSpLocks/>
            </p:cNvGrpSpPr>
            <p:nvPr/>
          </p:nvGrpSpPr>
          <p:grpSpPr bwMode="auto">
            <a:xfrm>
              <a:off x="428596" y="285728"/>
              <a:ext cx="2714644" cy="2500330"/>
              <a:chOff x="428596" y="1357298"/>
              <a:chExt cx="2357454" cy="2114622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571472" y="1357298"/>
                <a:ext cx="2095500" cy="2047875"/>
                <a:chOff x="2715" y="2010"/>
                <a:chExt cx="3300" cy="3225"/>
              </a:xfrm>
            </p:grpSpPr>
            <p:sp>
              <p:nvSpPr>
                <p:cNvPr id="47164" name="Oval 14"/>
                <p:cNvSpPr>
                  <a:spLocks noChangeArrowheads="1"/>
                </p:cNvSpPr>
                <p:nvPr/>
              </p:nvSpPr>
              <p:spPr bwMode="auto">
                <a:xfrm>
                  <a:off x="2715" y="2010"/>
                  <a:ext cx="3300" cy="322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65" name="Rectangle 15"/>
                <p:cNvSpPr>
                  <a:spLocks noChangeArrowheads="1"/>
                </p:cNvSpPr>
                <p:nvPr/>
              </p:nvSpPr>
              <p:spPr bwMode="auto">
                <a:xfrm>
                  <a:off x="3105" y="2580"/>
                  <a:ext cx="2505" cy="21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cxnSp>
              <p:nvCxnSpPr>
                <p:cNvPr id="47166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3105" y="2580"/>
                  <a:ext cx="2505" cy="210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167" name="AutoShape 17"/>
                <p:cNvCxnSpPr>
                  <a:cxnSpLocks noChangeShapeType="1"/>
                </p:cNvCxnSpPr>
                <p:nvPr/>
              </p:nvCxnSpPr>
              <p:spPr bwMode="auto">
                <a:xfrm flipH="1">
                  <a:off x="3105" y="2580"/>
                  <a:ext cx="2505" cy="210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168" name="AutoShape 18"/>
                <p:cNvCxnSpPr>
                  <a:cxnSpLocks noChangeShapeType="1"/>
                </p:cNvCxnSpPr>
                <p:nvPr/>
              </p:nvCxnSpPr>
              <p:spPr bwMode="auto">
                <a:xfrm>
                  <a:off x="3105" y="2580"/>
                  <a:ext cx="0" cy="2100"/>
                </a:xfrm>
                <a:prstGeom prst="straightConnector1">
                  <a:avLst/>
                </a:prstGeom>
                <a:noFill/>
                <a:ln w="3492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sp>
              <p:nvSpPr>
                <p:cNvPr id="4716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080" y="2895"/>
                  <a:ext cx="480" cy="5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000" b="1">
                      <a:latin typeface="Calibri" pitchFamily="34" charset="0"/>
                    </a:rPr>
                    <a:t>Е</a:t>
                  </a:r>
                  <a:endParaRPr lang="ru-RU"/>
                </a:p>
              </p:txBody>
            </p:sp>
          </p:grpSp>
          <p:sp>
            <p:nvSpPr>
              <p:cNvPr id="47160" name="TextBox 20"/>
              <p:cNvSpPr txBox="1">
                <a:spLocks noChangeArrowheads="1"/>
              </p:cNvSpPr>
              <p:nvPr/>
            </p:nvSpPr>
            <p:spPr bwMode="auto">
              <a:xfrm>
                <a:off x="2428860" y="1357298"/>
                <a:ext cx="35719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/>
                  <a:t>В</a:t>
                </a:r>
              </a:p>
            </p:txBody>
          </p:sp>
          <p:sp>
            <p:nvSpPr>
              <p:cNvPr id="47161" name="TextBox 21"/>
              <p:cNvSpPr txBox="1">
                <a:spLocks noChangeArrowheads="1"/>
              </p:cNvSpPr>
              <p:nvPr/>
            </p:nvSpPr>
            <p:spPr bwMode="auto">
              <a:xfrm>
                <a:off x="428596" y="1357298"/>
                <a:ext cx="35719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/>
                  <a:t>А</a:t>
                </a:r>
              </a:p>
            </p:txBody>
          </p:sp>
          <p:sp>
            <p:nvSpPr>
              <p:cNvPr id="47162" name="TextBox 22"/>
              <p:cNvSpPr txBox="1">
                <a:spLocks noChangeArrowheads="1"/>
              </p:cNvSpPr>
              <p:nvPr/>
            </p:nvSpPr>
            <p:spPr bwMode="auto">
              <a:xfrm>
                <a:off x="428596" y="3071810"/>
                <a:ext cx="35719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D</a:t>
                </a:r>
                <a:endParaRPr lang="ru-RU" sz="2000"/>
              </a:p>
            </p:txBody>
          </p:sp>
          <p:sp>
            <p:nvSpPr>
              <p:cNvPr id="47163" name="TextBox 23"/>
              <p:cNvSpPr txBox="1">
                <a:spLocks noChangeArrowheads="1"/>
              </p:cNvSpPr>
              <p:nvPr/>
            </p:nvSpPr>
            <p:spPr bwMode="auto">
              <a:xfrm>
                <a:off x="2428860" y="3071810"/>
                <a:ext cx="35719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C</a:t>
                </a:r>
                <a:endParaRPr lang="ru-RU" sz="2000"/>
              </a:p>
            </p:txBody>
          </p:sp>
        </p:grpSp>
        <p:sp>
          <p:nvSpPr>
            <p:cNvPr id="47158" name="Прямоугольник 54"/>
            <p:cNvSpPr>
              <a:spLocks noChangeArrowheads="1"/>
            </p:cNvSpPr>
            <p:nvPr/>
          </p:nvSpPr>
          <p:spPr bwMode="auto">
            <a:xfrm>
              <a:off x="3071802" y="1214422"/>
              <a:ext cx="10919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cs typeface="Arial" charset="0"/>
                </a:rPr>
                <a:t>AD (1)</a:t>
              </a:r>
              <a:endParaRPr lang="ru-RU" sz="2400"/>
            </a:p>
          </p:txBody>
        </p:sp>
      </p:grpSp>
      <p:grpSp>
        <p:nvGrpSpPr>
          <p:cNvPr id="5" name="Группа 65"/>
          <p:cNvGrpSpPr>
            <a:grpSpLocks/>
          </p:cNvGrpSpPr>
          <p:nvPr/>
        </p:nvGrpSpPr>
        <p:grpSpPr bwMode="auto">
          <a:xfrm>
            <a:off x="285750" y="3786188"/>
            <a:ext cx="2714625" cy="2857500"/>
            <a:chOff x="285720" y="3786190"/>
            <a:chExt cx="2714644" cy="2857520"/>
          </a:xfrm>
        </p:grpSpPr>
        <p:grpSp>
          <p:nvGrpSpPr>
            <p:cNvPr id="6" name="Группа 50"/>
            <p:cNvGrpSpPr>
              <a:grpSpLocks/>
            </p:cNvGrpSpPr>
            <p:nvPr/>
          </p:nvGrpSpPr>
          <p:grpSpPr bwMode="auto">
            <a:xfrm>
              <a:off x="285720" y="4214818"/>
              <a:ext cx="2714644" cy="2428892"/>
              <a:chOff x="3143240" y="1428736"/>
              <a:chExt cx="2357454" cy="2114622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3286116" y="1428736"/>
                <a:ext cx="2095500" cy="2047875"/>
                <a:chOff x="2715" y="2010"/>
                <a:chExt cx="3300" cy="3225"/>
              </a:xfrm>
            </p:grpSpPr>
            <p:sp>
              <p:nvSpPr>
                <p:cNvPr id="47150" name="Oval 21"/>
                <p:cNvSpPr>
                  <a:spLocks noChangeArrowheads="1"/>
                </p:cNvSpPr>
                <p:nvPr/>
              </p:nvSpPr>
              <p:spPr bwMode="auto">
                <a:xfrm>
                  <a:off x="2715" y="2010"/>
                  <a:ext cx="3300" cy="322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51" name="Rectangle 22"/>
                <p:cNvSpPr>
                  <a:spLocks noChangeArrowheads="1"/>
                </p:cNvSpPr>
                <p:nvPr/>
              </p:nvSpPr>
              <p:spPr bwMode="auto">
                <a:xfrm>
                  <a:off x="3105" y="2580"/>
                  <a:ext cx="2505" cy="21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cxnSp>
              <p:nvCxnSpPr>
                <p:cNvPr id="47152" name="AutoShape 23"/>
                <p:cNvCxnSpPr>
                  <a:cxnSpLocks noChangeShapeType="1"/>
                </p:cNvCxnSpPr>
                <p:nvPr/>
              </p:nvCxnSpPr>
              <p:spPr bwMode="auto">
                <a:xfrm>
                  <a:off x="3105" y="2580"/>
                  <a:ext cx="2505" cy="210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153" name="AutoShape 24"/>
                <p:cNvCxnSpPr>
                  <a:cxnSpLocks noChangeShapeType="1"/>
                </p:cNvCxnSpPr>
                <p:nvPr/>
              </p:nvCxnSpPr>
              <p:spPr bwMode="auto">
                <a:xfrm>
                  <a:off x="3105" y="2580"/>
                  <a:ext cx="2505" cy="0"/>
                </a:xfrm>
                <a:prstGeom prst="straightConnector1">
                  <a:avLst/>
                </a:prstGeom>
                <a:noFill/>
                <a:ln w="3492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sp>
              <p:nvSpPr>
                <p:cNvPr id="4715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080" y="2895"/>
                  <a:ext cx="480" cy="5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000" b="1">
                      <a:latin typeface="Calibri" pitchFamily="34" charset="0"/>
                    </a:rPr>
                    <a:t>Е</a:t>
                  </a:r>
                  <a:endParaRPr lang="ru-RU"/>
                </a:p>
              </p:txBody>
            </p:sp>
            <p:cxnSp>
              <p:nvCxnSpPr>
                <p:cNvPr id="47155" name="AutoShape 26"/>
                <p:cNvCxnSpPr>
                  <a:cxnSpLocks noChangeShapeType="1"/>
                </p:cNvCxnSpPr>
                <p:nvPr/>
              </p:nvCxnSpPr>
              <p:spPr bwMode="auto">
                <a:xfrm flipH="1">
                  <a:off x="3105" y="2577"/>
                  <a:ext cx="2505" cy="2100"/>
                </a:xfrm>
                <a:prstGeom prst="straightConnector1">
                  <a:avLst/>
                </a:prstGeom>
                <a:noFill/>
                <a:ln w="3492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156" name="AutoShape 27"/>
                <p:cNvCxnSpPr>
                  <a:cxnSpLocks noChangeShapeType="1"/>
                </p:cNvCxnSpPr>
                <p:nvPr/>
              </p:nvCxnSpPr>
              <p:spPr bwMode="auto">
                <a:xfrm>
                  <a:off x="3105" y="4680"/>
                  <a:ext cx="2505" cy="0"/>
                </a:xfrm>
                <a:prstGeom prst="straightConnector1">
                  <a:avLst/>
                </a:prstGeom>
                <a:noFill/>
                <a:ln w="3492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47146" name="TextBox 45"/>
              <p:cNvSpPr txBox="1">
                <a:spLocks noChangeArrowheads="1"/>
              </p:cNvSpPr>
              <p:nvPr/>
            </p:nvSpPr>
            <p:spPr bwMode="auto">
              <a:xfrm>
                <a:off x="3143240" y="1428736"/>
                <a:ext cx="35719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A</a:t>
                </a:r>
                <a:endParaRPr lang="ru-RU" sz="2000"/>
              </a:p>
            </p:txBody>
          </p:sp>
          <p:sp>
            <p:nvSpPr>
              <p:cNvPr id="47147" name="TextBox 46"/>
              <p:cNvSpPr txBox="1">
                <a:spLocks noChangeArrowheads="1"/>
              </p:cNvSpPr>
              <p:nvPr/>
            </p:nvSpPr>
            <p:spPr bwMode="auto">
              <a:xfrm>
                <a:off x="5143504" y="1428736"/>
                <a:ext cx="35719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/>
                  <a:t>В</a:t>
                </a:r>
              </a:p>
            </p:txBody>
          </p:sp>
          <p:sp>
            <p:nvSpPr>
              <p:cNvPr id="47148" name="TextBox 47"/>
              <p:cNvSpPr txBox="1">
                <a:spLocks noChangeArrowheads="1"/>
              </p:cNvSpPr>
              <p:nvPr/>
            </p:nvSpPr>
            <p:spPr bwMode="auto">
              <a:xfrm>
                <a:off x="5143504" y="3143248"/>
                <a:ext cx="35719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C</a:t>
                </a:r>
                <a:endParaRPr lang="ru-RU" sz="2000"/>
              </a:p>
            </p:txBody>
          </p:sp>
          <p:sp>
            <p:nvSpPr>
              <p:cNvPr id="47149" name="TextBox 48"/>
              <p:cNvSpPr txBox="1">
                <a:spLocks noChangeArrowheads="1"/>
              </p:cNvSpPr>
              <p:nvPr/>
            </p:nvSpPr>
            <p:spPr bwMode="auto">
              <a:xfrm>
                <a:off x="3143240" y="3143248"/>
                <a:ext cx="35719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D</a:t>
                </a:r>
                <a:endParaRPr lang="ru-RU" sz="2000"/>
              </a:p>
            </p:txBody>
          </p:sp>
        </p:grpSp>
        <p:sp>
          <p:nvSpPr>
            <p:cNvPr id="47144" name="Прямоугольник 55"/>
            <p:cNvSpPr>
              <a:spLocks noChangeArrowheads="1"/>
            </p:cNvSpPr>
            <p:nvPr/>
          </p:nvSpPr>
          <p:spPr bwMode="auto">
            <a:xfrm>
              <a:off x="1000100" y="3786190"/>
              <a:ext cx="1537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cs typeface="Arial" charset="0"/>
                </a:rPr>
                <a:t>ABDC (2)</a:t>
              </a:r>
              <a:endParaRPr lang="ru-RU" sz="2400"/>
            </a:p>
          </p:txBody>
        </p:sp>
      </p:grpSp>
      <p:grpSp>
        <p:nvGrpSpPr>
          <p:cNvPr id="8" name="Группа 62"/>
          <p:cNvGrpSpPr>
            <a:grpSpLocks/>
          </p:cNvGrpSpPr>
          <p:nvPr/>
        </p:nvGrpSpPr>
        <p:grpSpPr bwMode="auto">
          <a:xfrm>
            <a:off x="6143625" y="285750"/>
            <a:ext cx="2786063" cy="2890838"/>
            <a:chOff x="6143636" y="285728"/>
            <a:chExt cx="2786063" cy="2890557"/>
          </a:xfrm>
        </p:grpSpPr>
        <p:grpSp>
          <p:nvGrpSpPr>
            <p:cNvPr id="9" name="Группа 58"/>
            <p:cNvGrpSpPr>
              <a:grpSpLocks/>
            </p:cNvGrpSpPr>
            <p:nvPr/>
          </p:nvGrpSpPr>
          <p:grpSpPr bwMode="auto">
            <a:xfrm>
              <a:off x="6143636" y="285728"/>
              <a:ext cx="2786063" cy="2500313"/>
              <a:chOff x="6143625" y="1500174"/>
              <a:chExt cx="2428875" cy="2114564"/>
            </a:xfrm>
          </p:grpSpPr>
          <p:grpSp>
            <p:nvGrpSpPr>
              <p:cNvPr id="10" name="Group 54"/>
              <p:cNvGrpSpPr>
                <a:grpSpLocks/>
              </p:cNvGrpSpPr>
              <p:nvPr/>
            </p:nvGrpSpPr>
            <p:grpSpPr bwMode="auto">
              <a:xfrm>
                <a:off x="6286512" y="1500174"/>
                <a:ext cx="2095500" cy="2047875"/>
                <a:chOff x="2445" y="7740"/>
                <a:chExt cx="3300" cy="3225"/>
              </a:xfrm>
            </p:grpSpPr>
            <p:sp>
              <p:nvSpPr>
                <p:cNvPr id="47134" name="Oval 55"/>
                <p:cNvSpPr>
                  <a:spLocks noChangeArrowheads="1"/>
                </p:cNvSpPr>
                <p:nvPr/>
              </p:nvSpPr>
              <p:spPr bwMode="auto">
                <a:xfrm>
                  <a:off x="2445" y="7740"/>
                  <a:ext cx="3300" cy="322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35" name="Rectangle 56"/>
                <p:cNvSpPr>
                  <a:spLocks noChangeArrowheads="1"/>
                </p:cNvSpPr>
                <p:nvPr/>
              </p:nvSpPr>
              <p:spPr bwMode="auto">
                <a:xfrm>
                  <a:off x="2835" y="8310"/>
                  <a:ext cx="2505" cy="21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cxnSp>
              <p:nvCxnSpPr>
                <p:cNvPr id="47136" name="AutoShape 57"/>
                <p:cNvCxnSpPr>
                  <a:cxnSpLocks noChangeShapeType="1"/>
                </p:cNvCxnSpPr>
                <p:nvPr/>
              </p:nvCxnSpPr>
              <p:spPr bwMode="auto">
                <a:xfrm>
                  <a:off x="2835" y="8295"/>
                  <a:ext cx="2505" cy="0"/>
                </a:xfrm>
                <a:prstGeom prst="straightConnector1">
                  <a:avLst/>
                </a:prstGeom>
                <a:noFill/>
                <a:ln w="3492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sp>
              <p:nvSpPr>
                <p:cNvPr id="47137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3810" y="8610"/>
                  <a:ext cx="480" cy="5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000" b="1">
                      <a:latin typeface="Calibri" pitchFamily="34" charset="0"/>
                    </a:rPr>
                    <a:t>Е</a:t>
                  </a:r>
                  <a:endParaRPr lang="ru-RU"/>
                </a:p>
              </p:txBody>
            </p:sp>
            <p:cxnSp>
              <p:nvCxnSpPr>
                <p:cNvPr id="47138" name="AutoShape 59"/>
                <p:cNvCxnSpPr>
                  <a:cxnSpLocks noChangeShapeType="1"/>
                </p:cNvCxnSpPr>
                <p:nvPr/>
              </p:nvCxnSpPr>
              <p:spPr bwMode="auto">
                <a:xfrm flipH="1">
                  <a:off x="4095" y="8295"/>
                  <a:ext cx="1245" cy="1050"/>
                </a:xfrm>
                <a:prstGeom prst="straightConnector1">
                  <a:avLst/>
                </a:prstGeom>
                <a:noFill/>
                <a:ln w="3492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139" name="AutoShape 60"/>
                <p:cNvCxnSpPr>
                  <a:cxnSpLocks noChangeShapeType="1"/>
                </p:cNvCxnSpPr>
                <p:nvPr/>
              </p:nvCxnSpPr>
              <p:spPr bwMode="auto">
                <a:xfrm>
                  <a:off x="4095" y="9345"/>
                  <a:ext cx="1245" cy="1050"/>
                </a:xfrm>
                <a:prstGeom prst="straightConnector1">
                  <a:avLst/>
                </a:prstGeom>
                <a:noFill/>
                <a:ln w="3492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140" name="AutoShape 61"/>
                <p:cNvCxnSpPr>
                  <a:cxnSpLocks noChangeShapeType="1"/>
                </p:cNvCxnSpPr>
                <p:nvPr/>
              </p:nvCxnSpPr>
              <p:spPr bwMode="auto">
                <a:xfrm>
                  <a:off x="2835" y="8295"/>
                  <a:ext cx="1260" cy="10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141" name="AutoShape 62"/>
                <p:cNvCxnSpPr>
                  <a:cxnSpLocks noChangeShapeType="1"/>
                </p:cNvCxnSpPr>
                <p:nvPr/>
              </p:nvCxnSpPr>
              <p:spPr bwMode="auto">
                <a:xfrm>
                  <a:off x="2835" y="10392"/>
                  <a:ext cx="2505" cy="15"/>
                </a:xfrm>
                <a:prstGeom prst="straightConnector1">
                  <a:avLst/>
                </a:prstGeom>
                <a:noFill/>
                <a:ln w="3492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142" name="AutoShape 63"/>
                <p:cNvCxnSpPr>
                  <a:cxnSpLocks noChangeShapeType="1"/>
                </p:cNvCxnSpPr>
                <p:nvPr/>
              </p:nvCxnSpPr>
              <p:spPr bwMode="auto">
                <a:xfrm flipV="1">
                  <a:off x="2835" y="9345"/>
                  <a:ext cx="1260" cy="10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47130" name="TextBox 87"/>
              <p:cNvSpPr txBox="1">
                <a:spLocks noChangeArrowheads="1"/>
              </p:cNvSpPr>
              <p:nvPr/>
            </p:nvSpPr>
            <p:spPr bwMode="auto">
              <a:xfrm>
                <a:off x="6143625" y="1500188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A</a:t>
                </a:r>
                <a:endParaRPr lang="ru-RU" sz="2000"/>
              </a:p>
            </p:txBody>
          </p:sp>
          <p:sp>
            <p:nvSpPr>
              <p:cNvPr id="47131" name="TextBox 89"/>
              <p:cNvSpPr txBox="1">
                <a:spLocks noChangeArrowheads="1"/>
              </p:cNvSpPr>
              <p:nvPr/>
            </p:nvSpPr>
            <p:spPr bwMode="auto">
              <a:xfrm>
                <a:off x="8215313" y="1500188"/>
                <a:ext cx="357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/>
                  <a:t>В</a:t>
                </a:r>
              </a:p>
            </p:txBody>
          </p:sp>
          <p:sp>
            <p:nvSpPr>
              <p:cNvPr id="47132" name="TextBox 90"/>
              <p:cNvSpPr txBox="1">
                <a:spLocks noChangeArrowheads="1"/>
              </p:cNvSpPr>
              <p:nvPr/>
            </p:nvSpPr>
            <p:spPr bwMode="auto">
              <a:xfrm>
                <a:off x="6215063" y="3214688"/>
                <a:ext cx="357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D</a:t>
                </a:r>
                <a:endParaRPr lang="ru-RU" sz="2000"/>
              </a:p>
            </p:txBody>
          </p:sp>
          <p:sp>
            <p:nvSpPr>
              <p:cNvPr id="47133" name="TextBox 91"/>
              <p:cNvSpPr txBox="1">
                <a:spLocks noChangeArrowheads="1"/>
              </p:cNvSpPr>
              <p:nvPr/>
            </p:nvSpPr>
            <p:spPr bwMode="auto">
              <a:xfrm>
                <a:off x="8143875" y="3214688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C</a:t>
                </a:r>
                <a:endParaRPr lang="ru-RU" sz="2000"/>
              </a:p>
            </p:txBody>
          </p:sp>
        </p:grpSp>
        <p:sp>
          <p:nvSpPr>
            <p:cNvPr id="47128" name="Прямоугольник 56"/>
            <p:cNvSpPr>
              <a:spLocks noChangeArrowheads="1"/>
            </p:cNvSpPr>
            <p:nvPr/>
          </p:nvSpPr>
          <p:spPr bwMode="auto">
            <a:xfrm>
              <a:off x="7000892" y="2714620"/>
              <a:ext cx="17427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cs typeface="Arial" charset="0"/>
                </a:rPr>
                <a:t>ABECD (3)</a:t>
              </a:r>
              <a:endParaRPr lang="ru-RU" sz="2400"/>
            </a:p>
          </p:txBody>
        </p:sp>
      </p:grpSp>
      <p:grpSp>
        <p:nvGrpSpPr>
          <p:cNvPr id="11" name="Группа 64"/>
          <p:cNvGrpSpPr>
            <a:grpSpLocks/>
          </p:cNvGrpSpPr>
          <p:nvPr/>
        </p:nvGrpSpPr>
        <p:grpSpPr bwMode="auto">
          <a:xfrm>
            <a:off x="4286250" y="4143375"/>
            <a:ext cx="4643438" cy="2543175"/>
            <a:chOff x="4286248" y="4143380"/>
            <a:chExt cx="4643440" cy="2543171"/>
          </a:xfrm>
        </p:grpSpPr>
        <p:grpSp>
          <p:nvGrpSpPr>
            <p:cNvPr id="12" name="Группа 59"/>
            <p:cNvGrpSpPr>
              <a:grpSpLocks/>
            </p:cNvGrpSpPr>
            <p:nvPr/>
          </p:nvGrpSpPr>
          <p:grpSpPr bwMode="auto">
            <a:xfrm>
              <a:off x="6215074" y="4143380"/>
              <a:ext cx="2714614" cy="2543171"/>
              <a:chOff x="6215063" y="4357688"/>
              <a:chExt cx="2357437" cy="2114550"/>
            </a:xfrm>
          </p:grpSpPr>
          <p:grpSp>
            <p:nvGrpSpPr>
              <p:cNvPr id="13" name="Group 64"/>
              <p:cNvGrpSpPr>
                <a:grpSpLocks/>
              </p:cNvGrpSpPr>
              <p:nvPr/>
            </p:nvGrpSpPr>
            <p:grpSpPr bwMode="auto">
              <a:xfrm>
                <a:off x="6286512" y="4357694"/>
                <a:ext cx="2095500" cy="2047875"/>
                <a:chOff x="2715" y="2010"/>
                <a:chExt cx="3300" cy="3225"/>
              </a:xfrm>
            </p:grpSpPr>
            <p:sp>
              <p:nvSpPr>
                <p:cNvPr id="47120" name="Oval 65"/>
                <p:cNvSpPr>
                  <a:spLocks noChangeArrowheads="1"/>
                </p:cNvSpPr>
                <p:nvPr/>
              </p:nvSpPr>
              <p:spPr bwMode="auto">
                <a:xfrm>
                  <a:off x="2715" y="2010"/>
                  <a:ext cx="3300" cy="322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21" name="Rectangle 66"/>
                <p:cNvSpPr>
                  <a:spLocks noChangeArrowheads="1"/>
                </p:cNvSpPr>
                <p:nvPr/>
              </p:nvSpPr>
              <p:spPr bwMode="auto">
                <a:xfrm>
                  <a:off x="3105" y="2580"/>
                  <a:ext cx="2505" cy="21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22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4080" y="2880"/>
                  <a:ext cx="480" cy="5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000" b="1">
                      <a:latin typeface="Calibri" pitchFamily="34" charset="0"/>
                    </a:rPr>
                    <a:t>Е</a:t>
                  </a:r>
                  <a:endParaRPr lang="ru-RU"/>
                </a:p>
              </p:txBody>
            </p:sp>
            <p:cxnSp>
              <p:nvCxnSpPr>
                <p:cNvPr id="47123" name="AutoShape 68"/>
                <p:cNvCxnSpPr>
                  <a:cxnSpLocks noChangeShapeType="1"/>
                </p:cNvCxnSpPr>
                <p:nvPr/>
              </p:nvCxnSpPr>
              <p:spPr bwMode="auto">
                <a:xfrm>
                  <a:off x="3105" y="2565"/>
                  <a:ext cx="2505" cy="210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124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3105" y="2577"/>
                  <a:ext cx="2505" cy="0"/>
                </a:xfrm>
                <a:prstGeom prst="straightConnector1">
                  <a:avLst/>
                </a:prstGeom>
                <a:noFill/>
                <a:ln w="3492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125" name="AutoShape 70"/>
                <p:cNvCxnSpPr>
                  <a:cxnSpLocks noChangeShapeType="1"/>
                </p:cNvCxnSpPr>
                <p:nvPr/>
              </p:nvCxnSpPr>
              <p:spPr bwMode="auto">
                <a:xfrm flipH="1">
                  <a:off x="3105" y="2577"/>
                  <a:ext cx="2505" cy="2100"/>
                </a:xfrm>
                <a:prstGeom prst="straightConnector1">
                  <a:avLst/>
                </a:prstGeom>
                <a:noFill/>
                <a:ln w="3492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126" name="AutoShape 71"/>
                <p:cNvCxnSpPr>
                  <a:cxnSpLocks noChangeShapeType="1"/>
                </p:cNvCxnSpPr>
                <p:nvPr/>
              </p:nvCxnSpPr>
              <p:spPr bwMode="auto">
                <a:xfrm>
                  <a:off x="3105" y="2577"/>
                  <a:ext cx="1260" cy="1050"/>
                </a:xfrm>
                <a:prstGeom prst="straightConnector1">
                  <a:avLst/>
                </a:prstGeom>
                <a:noFill/>
                <a:ln w="3492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47116" name="TextBox 101"/>
              <p:cNvSpPr txBox="1">
                <a:spLocks noChangeArrowheads="1"/>
              </p:cNvSpPr>
              <p:nvPr/>
            </p:nvSpPr>
            <p:spPr bwMode="auto">
              <a:xfrm>
                <a:off x="6215063" y="6072188"/>
                <a:ext cx="357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D</a:t>
                </a:r>
                <a:endParaRPr lang="ru-RU" sz="2000"/>
              </a:p>
            </p:txBody>
          </p:sp>
          <p:sp>
            <p:nvSpPr>
              <p:cNvPr id="47117" name="TextBox 102"/>
              <p:cNvSpPr txBox="1">
                <a:spLocks noChangeArrowheads="1"/>
              </p:cNvSpPr>
              <p:nvPr/>
            </p:nvSpPr>
            <p:spPr bwMode="auto">
              <a:xfrm>
                <a:off x="6215063" y="4357688"/>
                <a:ext cx="357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A</a:t>
                </a:r>
                <a:endParaRPr lang="ru-RU" sz="2000"/>
              </a:p>
            </p:txBody>
          </p:sp>
          <p:sp>
            <p:nvSpPr>
              <p:cNvPr id="47118" name="TextBox 103"/>
              <p:cNvSpPr txBox="1">
                <a:spLocks noChangeArrowheads="1"/>
              </p:cNvSpPr>
              <p:nvPr/>
            </p:nvSpPr>
            <p:spPr bwMode="auto">
              <a:xfrm>
                <a:off x="8215313" y="4357688"/>
                <a:ext cx="357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B</a:t>
                </a:r>
                <a:endParaRPr lang="ru-RU" sz="2000"/>
              </a:p>
            </p:txBody>
          </p:sp>
          <p:sp>
            <p:nvSpPr>
              <p:cNvPr id="47119" name="TextBox 104"/>
              <p:cNvSpPr txBox="1">
                <a:spLocks noChangeArrowheads="1"/>
              </p:cNvSpPr>
              <p:nvPr/>
            </p:nvSpPr>
            <p:spPr bwMode="auto">
              <a:xfrm>
                <a:off x="8143875" y="6072188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C</a:t>
                </a:r>
                <a:endParaRPr lang="ru-RU" sz="2000"/>
              </a:p>
            </p:txBody>
          </p:sp>
        </p:grpSp>
        <p:sp>
          <p:nvSpPr>
            <p:cNvPr id="47114" name="Прямоугольник 57"/>
            <p:cNvSpPr>
              <a:spLocks noChangeArrowheads="1"/>
            </p:cNvSpPr>
            <p:nvPr/>
          </p:nvSpPr>
          <p:spPr bwMode="auto">
            <a:xfrm>
              <a:off x="4286248" y="5357826"/>
              <a:ext cx="19223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cs typeface="Arial" charset="0"/>
                </a:rPr>
                <a:t>ABD+AE (4)</a:t>
              </a:r>
              <a:endParaRPr lang="ru-RU" sz="2400"/>
            </a:p>
          </p:txBody>
        </p:sp>
      </p:grpSp>
      <p:sp>
        <p:nvSpPr>
          <p:cNvPr id="47110" name="Блок-схема: решение 60"/>
          <p:cNvSpPr>
            <a:spLocks noChangeArrowheads="1"/>
          </p:cNvSpPr>
          <p:nvPr/>
        </p:nvSpPr>
        <p:spPr bwMode="auto">
          <a:xfrm>
            <a:off x="2214563" y="3143250"/>
            <a:ext cx="5000625" cy="917575"/>
          </a:xfrm>
          <a:prstGeom prst="flowChartDecision">
            <a:avLst/>
          </a:prstGeom>
          <a:noFill/>
          <a:ln w="53975" cmpd="thickThin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 b="1" i="1">
              <a:solidFill>
                <a:srgbClr val="C00000"/>
              </a:solidFill>
            </a:endParaRPr>
          </a:p>
        </p:txBody>
      </p:sp>
      <p:sp>
        <p:nvSpPr>
          <p:cNvPr id="47112" name="TextBox 62"/>
          <p:cNvSpPr txBox="1">
            <a:spLocks noChangeArrowheads="1"/>
          </p:cNvSpPr>
          <p:nvPr/>
        </p:nvSpPr>
        <p:spPr bwMode="auto">
          <a:xfrm>
            <a:off x="2928926" y="2643182"/>
            <a:ext cx="3643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Monotype Corsiva" pitchFamily="66" charset="0"/>
              </a:rPr>
              <a:t>Гипотеза Пушкина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642910" y="2214554"/>
            <a:ext cx="2370427" cy="3000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000250" y="214313"/>
            <a:ext cx="4383088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kern="10" spc="60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Симметрия</a:t>
            </a:r>
            <a:endParaRPr lang="ru-RU" sz="60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000496" y="1428736"/>
            <a:ext cx="4643470" cy="2816156"/>
          </a:xfrm>
          <a:prstGeom prst="rect">
            <a:avLst/>
          </a:prstGeom>
          <a:noFill/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0"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cs typeface="Arial" pitchFamily="34" charset="0"/>
              </a:rPr>
              <a:t>Город пышный, город бедный,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cs typeface="Arial" pitchFamily="34" charset="0"/>
              </a:rPr>
              <a:t>Дух неволи, стройный вид,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cs typeface="Arial" pitchFamily="34" charset="0"/>
              </a:rPr>
              <a:t>Свод небес зелёно-бледный,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cs typeface="Arial" pitchFamily="34" charset="0"/>
              </a:rPr>
              <a:t>Скука, холод и гранит-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cs typeface="Arial" pitchFamily="34" charset="0"/>
              </a:rPr>
              <a:t>Всё же мне вас жаль немножко,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cs typeface="Arial" pitchFamily="34" charset="0"/>
              </a:rPr>
              <a:t>Потому, что здесь порой 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cs typeface="Arial" pitchFamily="34" charset="0"/>
              </a:rPr>
              <a:t>Ходит маленькая ножка,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cs typeface="Arial" pitchFamily="34" charset="0"/>
              </a:rPr>
              <a:t>Вьётся локон золотой.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cs typeface="Arial" pitchFamily="34" charset="0"/>
              </a:rPr>
              <a:t>  </a:t>
            </a:r>
            <a:r>
              <a:rPr lang="ru-RU" sz="2000" i="1" dirty="0">
                <a:solidFill>
                  <a:srgbClr val="FF0000"/>
                </a:solidFill>
                <a:cs typeface="Arial" pitchFamily="34" charset="0"/>
              </a:rPr>
              <a:t>1828</a:t>
            </a:r>
          </a:p>
        </p:txBody>
      </p:sp>
      <p:sp>
        <p:nvSpPr>
          <p:cNvPr id="48135" name="TextBox 6"/>
          <p:cNvSpPr txBox="1">
            <a:spLocks noChangeArrowheads="1"/>
          </p:cNvSpPr>
          <p:nvPr/>
        </p:nvSpPr>
        <p:spPr bwMode="auto">
          <a:xfrm>
            <a:off x="4071938" y="4643438"/>
            <a:ext cx="4500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ru-RU" sz="2000" b="1" i="1" u="sng"/>
              <a:t>На уровне рифмы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 sz="2000" b="1" i="1" u="sng"/>
              <a:t>На уровне строения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 sz="2000" b="1" i="1" u="sng"/>
              <a:t>На уровне  противоречий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 sz="2000" b="1" i="1" u="sng"/>
              <a:t>На графическом уровне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3"/>
          <p:cNvSpPr txBox="1">
            <a:spLocks noChangeArrowheads="1"/>
          </p:cNvSpPr>
          <p:nvPr/>
        </p:nvSpPr>
        <p:spPr bwMode="auto">
          <a:xfrm>
            <a:off x="500063" y="357188"/>
            <a:ext cx="4143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/>
              <a:t>1.На уровне рифмы</a:t>
            </a:r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785813" y="1357313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38" y="85725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663300"/>
                          </a:solidFill>
                        </a:rPr>
                        <a:t>Пышн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ый 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663300"/>
                          </a:solidFill>
                        </a:rPr>
                        <a:t>            Бедн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ый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663300"/>
                          </a:solidFill>
                        </a:rPr>
                        <a:t>Пор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663300"/>
                          </a:solidFill>
                        </a:rPr>
                        <a:t>            Золот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663300"/>
                          </a:solidFill>
                        </a:rPr>
                        <a:t>Нем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ножко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            Ножка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663300"/>
                          </a:solidFill>
                        </a:rPr>
                        <a:t>В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663300"/>
                          </a:solidFill>
                        </a:rPr>
                        <a:t>            Гран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ит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500063" y="2714625"/>
            <a:ext cx="8429625" cy="1978025"/>
            <a:chOff x="500034" y="2714620"/>
            <a:chExt cx="8429684" cy="1977394"/>
          </a:xfrm>
        </p:grpSpPr>
        <p:sp>
          <p:nvSpPr>
            <p:cNvPr id="49173" name="TextBox 6"/>
            <p:cNvSpPr txBox="1">
              <a:spLocks noChangeArrowheads="1"/>
            </p:cNvSpPr>
            <p:nvPr/>
          </p:nvSpPr>
          <p:spPr bwMode="auto">
            <a:xfrm>
              <a:off x="500034" y="2714620"/>
              <a:ext cx="50720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i="1" u="sng"/>
                <a:t>2.На уровне строения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5786" y="3214686"/>
              <a:ext cx="8143932" cy="1477328"/>
            </a:xfrm>
            <a:prstGeom prst="rect">
              <a:avLst/>
            </a:prstGeom>
          </p:spPr>
          <p:txBody>
            <a:bodyPr numCol="2" spcCol="720000">
              <a:spAutoFit/>
            </a:bodyPr>
            <a:lstStyle/>
            <a:p>
              <a:pPr>
                <a:defRPr/>
              </a:pPr>
              <a:r>
                <a:rPr lang="ru-RU" b="1" dirty="0">
                  <a:cs typeface="Arial" pitchFamily="34" charset="0"/>
                </a:rPr>
                <a:t>Город</a:t>
              </a:r>
              <a:r>
                <a:rPr lang="ru-RU" b="1" dirty="0">
                  <a:solidFill>
                    <a:srgbClr val="C00000"/>
                  </a:solidFill>
                  <a:cs typeface="Arial" pitchFamily="34" charset="0"/>
                </a:rPr>
                <a:t> пышный, город бедный,</a:t>
              </a:r>
            </a:p>
            <a:p>
              <a:pPr>
                <a:defRPr/>
              </a:pPr>
              <a:r>
                <a:rPr lang="ru-RU" b="1" dirty="0">
                  <a:solidFill>
                    <a:srgbClr val="C00000"/>
                  </a:solidFill>
                  <a:cs typeface="Arial" pitchFamily="34" charset="0"/>
                </a:rPr>
                <a:t>Дух неволи, стройный вид,</a:t>
              </a:r>
            </a:p>
            <a:p>
              <a:pPr>
                <a:defRPr/>
              </a:pPr>
              <a:r>
                <a:rPr lang="ru-RU" b="1" dirty="0">
                  <a:solidFill>
                    <a:srgbClr val="C00000"/>
                  </a:solidFill>
                  <a:cs typeface="Arial" pitchFamily="34" charset="0"/>
                </a:rPr>
                <a:t>Свод небес зелёно-бледный,</a:t>
              </a:r>
            </a:p>
            <a:p>
              <a:pPr>
                <a:defRPr/>
              </a:pPr>
              <a:r>
                <a:rPr lang="ru-RU" b="1" dirty="0">
                  <a:solidFill>
                    <a:srgbClr val="C00000"/>
                  </a:solidFill>
                  <a:cs typeface="Arial" pitchFamily="34" charset="0"/>
                </a:rPr>
                <a:t>Скука, холод и гранит-</a:t>
              </a:r>
            </a:p>
            <a:p>
              <a:pPr>
                <a:defRPr/>
              </a:pPr>
              <a:endParaRPr lang="ru-RU" b="1" dirty="0">
                <a:solidFill>
                  <a:srgbClr val="C00000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ru-RU" b="1" dirty="0">
                  <a:cs typeface="Arial" pitchFamily="34" charset="0"/>
                </a:rPr>
                <a:t>Всё</a:t>
              </a:r>
              <a:r>
                <a:rPr lang="ru-RU" b="1" dirty="0">
                  <a:solidFill>
                    <a:srgbClr val="C00000"/>
                  </a:solidFill>
                  <a:cs typeface="Arial" pitchFamily="34" charset="0"/>
                </a:rPr>
                <a:t> же мне вас жаль немножко,</a:t>
              </a:r>
            </a:p>
            <a:p>
              <a:pPr>
                <a:defRPr/>
              </a:pPr>
              <a:r>
                <a:rPr lang="ru-RU" b="1" dirty="0">
                  <a:solidFill>
                    <a:srgbClr val="C00000"/>
                  </a:solidFill>
                  <a:cs typeface="Arial" pitchFamily="34" charset="0"/>
                </a:rPr>
                <a:t>Потому, что здесь порой </a:t>
              </a:r>
            </a:p>
            <a:p>
              <a:pPr>
                <a:defRPr/>
              </a:pPr>
              <a:r>
                <a:rPr lang="ru-RU" b="1" dirty="0">
                  <a:solidFill>
                    <a:srgbClr val="C00000"/>
                  </a:solidFill>
                  <a:cs typeface="Arial" pitchFamily="34" charset="0"/>
                </a:rPr>
                <a:t>Ходит маленькая ножка,</a:t>
              </a:r>
            </a:p>
            <a:p>
              <a:pPr>
                <a:defRPr/>
              </a:pPr>
              <a:r>
                <a:rPr lang="ru-RU" b="1" dirty="0">
                  <a:solidFill>
                    <a:srgbClr val="C00000"/>
                  </a:solidFill>
                  <a:cs typeface="Arial" pitchFamily="34" charset="0"/>
                </a:rPr>
                <a:t>Вьётся локон золотой.</a:t>
              </a:r>
            </a:p>
          </p:txBody>
        </p:sp>
      </p:grp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500063" y="4786313"/>
            <a:ext cx="7929562" cy="1484312"/>
            <a:chOff x="500034" y="4786322"/>
            <a:chExt cx="7929618" cy="1484951"/>
          </a:xfrm>
        </p:grpSpPr>
        <p:sp>
          <p:nvSpPr>
            <p:cNvPr id="49171" name="TextBox 8"/>
            <p:cNvSpPr txBox="1">
              <a:spLocks noChangeArrowheads="1"/>
            </p:cNvSpPr>
            <p:nvPr/>
          </p:nvSpPr>
          <p:spPr bwMode="auto">
            <a:xfrm>
              <a:off x="500034" y="4786322"/>
              <a:ext cx="66437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i="1" u="sng"/>
                <a:t>3.На уровне противоречий</a:t>
              </a:r>
            </a:p>
          </p:txBody>
        </p:sp>
        <p:sp>
          <p:nvSpPr>
            <p:cNvPr id="49172" name="TextBox 9"/>
            <p:cNvSpPr txBox="1">
              <a:spLocks noChangeArrowheads="1"/>
            </p:cNvSpPr>
            <p:nvPr/>
          </p:nvSpPr>
          <p:spPr bwMode="auto">
            <a:xfrm>
              <a:off x="1142976" y="5286388"/>
              <a:ext cx="7286676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rgbClr val="663300"/>
                  </a:solidFill>
                </a:rPr>
                <a:t>Пышность города </a:t>
              </a:r>
              <a:r>
                <a:rPr lang="ru-RU" sz="2000" b="1"/>
                <a:t>–</a:t>
              </a:r>
              <a:r>
                <a:rPr lang="ru-RU" sz="2000"/>
                <a:t> </a:t>
              </a:r>
              <a:r>
                <a:rPr lang="ru-RU" sz="2000" b="1">
                  <a:solidFill>
                    <a:srgbClr val="006600"/>
                  </a:solidFill>
                </a:rPr>
                <a:t>бедность большинства населения</a:t>
              </a:r>
            </a:p>
            <a:p>
              <a:r>
                <a:rPr lang="ru-RU" sz="2000" b="1">
                  <a:solidFill>
                    <a:srgbClr val="663300"/>
                  </a:solidFill>
                </a:rPr>
                <a:t>Красота города </a:t>
              </a:r>
              <a:r>
                <a:rPr lang="ru-RU" sz="2000" b="1"/>
                <a:t>–</a:t>
              </a:r>
              <a:r>
                <a:rPr lang="ru-RU" sz="2000"/>
                <a:t>  </a:t>
              </a:r>
              <a:r>
                <a:rPr lang="ru-RU" sz="2000" b="1">
                  <a:solidFill>
                    <a:srgbClr val="006600"/>
                  </a:solidFill>
                </a:rPr>
                <a:t>«дух неволи»</a:t>
              </a:r>
            </a:p>
            <a:p>
              <a:endParaRPr lang="ru-RU"/>
            </a:p>
          </p:txBody>
        </p:sp>
      </p:grpSp>
      <p:cxnSp>
        <p:nvCxnSpPr>
          <p:cNvPr id="15" name="Прямая со стрелкой 14"/>
          <p:cNvCxnSpPr/>
          <p:nvPr/>
        </p:nvCxnSpPr>
        <p:spPr>
          <a:xfrm>
            <a:off x="2786063" y="1071563"/>
            <a:ext cx="1071562" cy="1587"/>
          </a:xfrm>
          <a:prstGeom prst="straightConnector1">
            <a:avLst/>
          </a:prstGeom>
          <a:ln w="508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786063" y="1428750"/>
            <a:ext cx="1071562" cy="1588"/>
          </a:xfrm>
          <a:prstGeom prst="straightConnector1">
            <a:avLst/>
          </a:prstGeom>
          <a:ln w="508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786063" y="1857375"/>
            <a:ext cx="1071562" cy="1588"/>
          </a:xfrm>
          <a:prstGeom prst="straightConnector1">
            <a:avLst/>
          </a:prstGeom>
          <a:ln w="508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786063" y="2286000"/>
            <a:ext cx="1071562" cy="1588"/>
          </a:xfrm>
          <a:prstGeom prst="straightConnector1">
            <a:avLst/>
          </a:prstGeom>
          <a:ln w="508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-0.00278 L 0.12101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-0.00231 L 0.12101 -0.00231 " pathEditMode="relative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-0.00185 L 0.12101 -0.00185 " pathEditMode="relative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12101 -0.001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6"/>
          <p:cNvSpPr txBox="1">
            <a:spLocks noChangeArrowheads="1"/>
          </p:cNvSpPr>
          <p:nvPr/>
        </p:nvSpPr>
        <p:spPr bwMode="auto">
          <a:xfrm>
            <a:off x="6286500" y="1500188"/>
            <a:ext cx="2643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FF0066"/>
                </a:solidFill>
                <a:latin typeface="Arno Pro Smbd SmText" pitchFamily="18" charset="0"/>
              </a:rPr>
              <a:t>А.С.Пушкин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50" y="142875"/>
            <a:ext cx="86439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kern="0" dirty="0">
                <a:solidFill>
                  <a:srgbClr val="FF0066"/>
                </a:solidFill>
                <a:latin typeface="Monotype Corsiva" pitchFamily="66" charset="0"/>
              </a:rPr>
              <a:t>Вдохновение нужно в геометрии не меньше, чем в поэзии… </a:t>
            </a:r>
          </a:p>
          <a:p>
            <a:pPr algn="ctr">
              <a:defRPr/>
            </a:pPr>
            <a:endParaRPr lang="ru-RU" sz="4800" b="1" kern="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145" name="Picture 1" descr="D:\Мои документы\Мои рисунки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3143272" cy="3571900"/>
          </a:xfrm>
          <a:prstGeom prst="rect">
            <a:avLst/>
          </a:prstGeom>
          <a:noFill/>
        </p:spPr>
      </p:pic>
      <p:pic>
        <p:nvPicPr>
          <p:cNvPr id="6147" name="Picture 3" descr="D:\Мои документы\Мои рисунки\Рисун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4681" y="2500306"/>
            <a:ext cx="3336569" cy="32861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3"/>
          <p:cNvSpPr txBox="1">
            <a:spLocks noChangeArrowheads="1"/>
          </p:cNvSpPr>
          <p:nvPr/>
        </p:nvSpPr>
        <p:spPr bwMode="auto">
          <a:xfrm>
            <a:off x="785813" y="500063"/>
            <a:ext cx="4500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/>
              <a:t>4.На графическом уровне</a:t>
            </a:r>
          </a:p>
        </p:txBody>
      </p:sp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1428750" y="928688"/>
            <a:ext cx="4214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cs typeface="Arial" charset="0"/>
              </a:rPr>
              <a:t>Город пышный, город бедный,</a:t>
            </a:r>
          </a:p>
          <a:p>
            <a:r>
              <a:rPr lang="ru-RU" b="1">
                <a:solidFill>
                  <a:srgbClr val="C00000"/>
                </a:solidFill>
                <a:cs typeface="Arial" charset="0"/>
              </a:rPr>
              <a:t>Дух неволи, стройный вид,</a:t>
            </a:r>
          </a:p>
          <a:p>
            <a:r>
              <a:rPr lang="ru-RU" b="1">
                <a:solidFill>
                  <a:srgbClr val="006600"/>
                </a:solidFill>
                <a:cs typeface="Arial" charset="0"/>
              </a:rPr>
              <a:t>Свод небес зелёно-бледный,</a:t>
            </a:r>
          </a:p>
          <a:p>
            <a:r>
              <a:rPr lang="ru-RU" b="1">
                <a:solidFill>
                  <a:srgbClr val="663300"/>
                </a:solidFill>
                <a:cs typeface="Arial" charset="0"/>
              </a:rPr>
              <a:t>Скука, холод и гранит-</a:t>
            </a:r>
          </a:p>
          <a:p>
            <a:r>
              <a:rPr lang="ru-RU" b="1">
                <a:solidFill>
                  <a:srgbClr val="663300"/>
                </a:solidFill>
                <a:cs typeface="Arial" charset="0"/>
              </a:rPr>
              <a:t>Всё же мне вас жаль немножко,</a:t>
            </a:r>
          </a:p>
          <a:p>
            <a:r>
              <a:rPr lang="ru-RU" b="1">
                <a:solidFill>
                  <a:srgbClr val="006600"/>
                </a:solidFill>
                <a:cs typeface="Arial" charset="0"/>
              </a:rPr>
              <a:t>Потому, что здесь порой </a:t>
            </a:r>
          </a:p>
          <a:p>
            <a:r>
              <a:rPr lang="ru-RU" b="1">
                <a:solidFill>
                  <a:srgbClr val="C00000"/>
                </a:solidFill>
                <a:cs typeface="Arial" charset="0"/>
              </a:rPr>
              <a:t>Ходит маленькая ножка,</a:t>
            </a:r>
          </a:p>
          <a:p>
            <a:r>
              <a:rPr lang="ru-RU" b="1">
                <a:solidFill>
                  <a:srgbClr val="0070C0"/>
                </a:solidFill>
                <a:cs typeface="Arial" charset="0"/>
              </a:rPr>
              <a:t>Вьётся локон золотой.</a:t>
            </a:r>
          </a:p>
        </p:txBody>
      </p:sp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4429124" y="3286124"/>
            <a:ext cx="42148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cs typeface="Arial" charset="0"/>
              </a:rPr>
              <a:t>1.Город пышный, город бедный,</a:t>
            </a:r>
          </a:p>
          <a:p>
            <a:r>
              <a:rPr lang="ru-RU" b="1" dirty="0">
                <a:cs typeface="Arial" charset="0"/>
              </a:rPr>
              <a:t>    Вьётся локон золотой.</a:t>
            </a:r>
          </a:p>
          <a:p>
            <a:endParaRPr lang="ru-RU" b="1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2.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 Дух неволи, стройный вид,</a:t>
            </a:r>
            <a:endParaRPr lang="ru-RU" dirty="0"/>
          </a:p>
          <a:p>
            <a:r>
              <a:rPr lang="ru-RU" b="1" dirty="0">
                <a:cs typeface="Arial" charset="0"/>
              </a:rPr>
              <a:t>    Ходит маленькая ножка,</a:t>
            </a:r>
          </a:p>
          <a:p>
            <a:endParaRPr lang="ru-RU" b="1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3.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 Свод небес зелёно-бледный,</a:t>
            </a:r>
            <a:endParaRPr lang="ru-RU" dirty="0"/>
          </a:p>
          <a:p>
            <a:r>
              <a:rPr lang="ru-RU" b="1" dirty="0">
                <a:cs typeface="Arial" charset="0"/>
              </a:rPr>
              <a:t>    Потому, что здесь порой </a:t>
            </a:r>
          </a:p>
          <a:p>
            <a:endParaRPr lang="ru-RU" b="1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4. Скука, холод и гранит-</a:t>
            </a:r>
          </a:p>
          <a:p>
            <a:r>
              <a:rPr lang="ru-RU" b="1" dirty="0">
                <a:cs typeface="Arial" charset="0"/>
              </a:rPr>
              <a:t>    Всё же мне вас жаль немножко,</a:t>
            </a:r>
          </a:p>
          <a:p>
            <a:r>
              <a:rPr lang="ru-RU" b="1" dirty="0">
                <a:cs typeface="Arial" charset="0"/>
              </a:rPr>
              <a:t>   </a:t>
            </a:r>
          </a:p>
        </p:txBody>
      </p:sp>
      <p:sp>
        <p:nvSpPr>
          <p:cNvPr id="50181" name="Прямоугольник 7"/>
          <p:cNvSpPr>
            <a:spLocks noChangeArrowheads="1"/>
          </p:cNvSpPr>
          <p:nvPr/>
        </p:nvSpPr>
        <p:spPr bwMode="auto">
          <a:xfrm>
            <a:off x="7500958" y="1928802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6" descr="D:\Мои документы\Мои рисунки\norma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786190"/>
            <a:ext cx="3357563" cy="2495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1203" name="Прямоугольник 3"/>
          <p:cNvSpPr>
            <a:spLocks noChangeArrowheads="1"/>
          </p:cNvSpPr>
          <p:nvPr/>
        </p:nvSpPr>
        <p:spPr bwMode="auto">
          <a:xfrm>
            <a:off x="785813" y="1785938"/>
            <a:ext cx="66436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rgbClr val="006600"/>
                </a:solidFill>
                <a:cs typeface="Arial" charset="0"/>
              </a:rPr>
              <a:t>Чем меньше женщину мы любим,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rgbClr val="006600"/>
                </a:solidFill>
                <a:cs typeface="Arial" charset="0"/>
              </a:rPr>
              <a:t> Тем легче нравимся мы ей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rgbClr val="006600"/>
                </a:solidFill>
                <a:cs typeface="Arial" charset="0"/>
              </a:rPr>
              <a:t> И тем ее вернее губим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rgbClr val="006600"/>
                </a:solidFill>
                <a:cs typeface="Arial" charset="0"/>
              </a:rPr>
              <a:t> Средь обольстительных сетей.</a:t>
            </a:r>
          </a:p>
        </p:txBody>
      </p:sp>
      <p:sp>
        <p:nvSpPr>
          <p:cNvPr id="51204" name="Прямоугольник 4"/>
          <p:cNvSpPr>
            <a:spLocks noChangeArrowheads="1"/>
          </p:cNvSpPr>
          <p:nvPr/>
        </p:nvSpPr>
        <p:spPr bwMode="auto">
          <a:xfrm rot="10800000" flipV="1">
            <a:off x="285750" y="50006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2060"/>
                </a:solidFill>
                <a:latin typeface="Monotype Corsiva" pitchFamily="66" charset="0"/>
              </a:rPr>
              <a:t>Обратная  пропорциональность</a:t>
            </a:r>
            <a:endParaRPr lang="ru-RU" sz="54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1205" name="Прямоугольник 4"/>
          <p:cNvSpPr>
            <a:spLocks noChangeArrowheads="1"/>
          </p:cNvSpPr>
          <p:nvPr/>
        </p:nvSpPr>
        <p:spPr bwMode="auto">
          <a:xfrm>
            <a:off x="2428875" y="3357563"/>
            <a:ext cx="2573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006600"/>
                </a:solidFill>
                <a:cs typeface="Arial" charset="0"/>
              </a:rPr>
              <a:t>А.С.Пушкин.</a:t>
            </a:r>
          </a:p>
          <a:p>
            <a:r>
              <a:rPr lang="ru-RU" sz="2000" i="1">
                <a:solidFill>
                  <a:srgbClr val="006600"/>
                </a:solidFill>
                <a:cs typeface="Arial" charset="0"/>
              </a:rPr>
              <a:t>«Евгений Онегин»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Прямоугольник 5"/>
          <p:cNvSpPr>
            <a:spLocks noChangeArrowheads="1"/>
          </p:cNvSpPr>
          <p:nvPr/>
        </p:nvSpPr>
        <p:spPr bwMode="auto">
          <a:xfrm>
            <a:off x="5072063" y="2214563"/>
            <a:ext cx="371475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Из колоды карт </a:t>
            </a:r>
          </a:p>
          <a:p>
            <a:r>
              <a:rPr lang="ru-RU" sz="2800" b="1" dirty="0"/>
              <a:t>(52 карты) </a:t>
            </a:r>
            <a:r>
              <a:rPr lang="ru-RU" sz="2800" b="1" dirty="0" smtClean="0"/>
              <a:t>Герман </a:t>
            </a:r>
            <a:r>
              <a:rPr lang="ru-RU" sz="2800" b="1" dirty="0"/>
              <a:t>наугад извлекает три карты. Найдите вероятность того, что это будут 3, 7 и туз.</a:t>
            </a:r>
          </a:p>
          <a:p>
            <a:endParaRPr lang="ru-RU" b="1" dirty="0"/>
          </a:p>
        </p:txBody>
      </p:sp>
      <p:sp>
        <p:nvSpPr>
          <p:cNvPr id="52228" name="TextBox 6"/>
          <p:cNvSpPr txBox="1">
            <a:spLocks noChangeArrowheads="1"/>
          </p:cNvSpPr>
          <p:nvPr/>
        </p:nvSpPr>
        <p:spPr bwMode="auto">
          <a:xfrm>
            <a:off x="642938" y="357188"/>
            <a:ext cx="80724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002060"/>
                </a:solidFill>
                <a:latin typeface="Monotype Corsiva" pitchFamily="66" charset="0"/>
              </a:rPr>
              <a:t>Наука  о  случайностях</a:t>
            </a:r>
          </a:p>
        </p:txBody>
      </p:sp>
      <p:sp>
        <p:nvSpPr>
          <p:cNvPr id="52229" name="Прямоугольник 4"/>
          <p:cNvSpPr>
            <a:spLocks noChangeArrowheads="1"/>
          </p:cNvSpPr>
          <p:nvPr/>
        </p:nvSpPr>
        <p:spPr bwMode="auto">
          <a:xfrm>
            <a:off x="5857875" y="1714500"/>
            <a:ext cx="170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>
                <a:solidFill>
                  <a:srgbClr val="C00000"/>
                </a:solidFill>
              </a:rPr>
              <a:t>ЗАДАЧА</a:t>
            </a:r>
          </a:p>
        </p:txBody>
      </p:sp>
      <p:pic>
        <p:nvPicPr>
          <p:cNvPr id="2050" name="Picture 2" descr="D:\Мои документы\Мои рисунки\800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3500462" cy="3630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3"/>
          <p:cNvGraphicFramePr>
            <a:graphicFrameLocks noChangeAspect="1"/>
          </p:cNvGraphicFramePr>
          <p:nvPr/>
        </p:nvGraphicFramePr>
        <p:xfrm>
          <a:off x="4508500" y="5330825"/>
          <a:ext cx="347663" cy="588963"/>
        </p:xfrm>
        <a:graphic>
          <a:graphicData uri="http://schemas.openxmlformats.org/presentationml/2006/ole">
            <p:oleObj spid="_x0000_s3074" name="Формула" r:id="rId3" imgW="114120" imgH="215640" progId="Equation.3">
              <p:embed/>
            </p:oleObj>
          </a:graphicData>
        </a:graphic>
      </p:graphicFrame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5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6" name="Rectangle 19"/>
          <p:cNvSpPr>
            <a:spLocks noChangeArrowheads="1"/>
          </p:cNvSpPr>
          <p:nvPr/>
        </p:nvSpPr>
        <p:spPr bwMode="auto">
          <a:xfrm>
            <a:off x="0" y="895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05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Группа 30"/>
          <p:cNvGrpSpPr>
            <a:grpSpLocks/>
          </p:cNvGrpSpPr>
          <p:nvPr/>
        </p:nvGrpSpPr>
        <p:grpSpPr bwMode="auto">
          <a:xfrm>
            <a:off x="428625" y="571500"/>
            <a:ext cx="8358188" cy="5638800"/>
            <a:chOff x="142814" y="500021"/>
            <a:chExt cx="8358276" cy="5638859"/>
          </a:xfrm>
        </p:grpSpPr>
        <p:grpSp>
          <p:nvGrpSpPr>
            <p:cNvPr id="3" name="Группа 25"/>
            <p:cNvGrpSpPr>
              <a:grpSpLocks/>
            </p:cNvGrpSpPr>
            <p:nvPr/>
          </p:nvGrpSpPr>
          <p:grpSpPr bwMode="auto">
            <a:xfrm>
              <a:off x="357101" y="500021"/>
              <a:ext cx="8143989" cy="4428615"/>
              <a:chOff x="357101" y="1285839"/>
              <a:chExt cx="8143989" cy="4428615"/>
            </a:xfrm>
          </p:grpSpPr>
          <p:sp>
            <p:nvSpPr>
              <p:cNvPr id="2064" name="Прямоугольник 5"/>
              <p:cNvSpPr>
                <a:spLocks noChangeArrowheads="1"/>
              </p:cNvSpPr>
              <p:nvPr/>
            </p:nvSpPr>
            <p:spPr bwMode="auto">
              <a:xfrm>
                <a:off x="357101" y="1285839"/>
                <a:ext cx="7715304" cy="800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800" b="1" i="1">
                    <a:solidFill>
                      <a:srgbClr val="C00000"/>
                    </a:solidFill>
                  </a:rPr>
                  <a:t>РЕШЕНИЕ</a:t>
                </a:r>
              </a:p>
              <a:p>
                <a:endParaRPr lang="ru-RU" b="1"/>
              </a:p>
            </p:txBody>
          </p:sp>
          <p:sp>
            <p:nvSpPr>
              <p:cNvPr id="2065" name="Прямоугольник 7"/>
              <p:cNvSpPr>
                <a:spLocks noChangeArrowheads="1"/>
              </p:cNvSpPr>
              <p:nvPr/>
            </p:nvSpPr>
            <p:spPr bwMode="auto">
              <a:xfrm>
                <a:off x="428596" y="1928802"/>
                <a:ext cx="8072494" cy="3785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ru-RU" sz="2400" b="1"/>
                  <a:t>Всего возможных вариантов наборов по 3 карты из 52 имеющихся в колоде                   . Получить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ru-RU" sz="2400" b="1"/>
                  <a:t>одну тройку из четырех карт (троек) колоды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ru-RU" sz="2400" b="1"/>
                  <a:t>существует 	       способов, одну семерку - 	    способов и туз -        способов. Итого благоприятных исходов 		          (по правилу произведения),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ru-RU" sz="2400" b="1"/>
                  <a:t>                                         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ru-RU" sz="2400" b="1"/>
                  <a:t>                                         где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ru-RU" sz="2400" b="1"/>
                  <a:t>	</a:t>
                </a:r>
              </a:p>
            </p:txBody>
          </p:sp>
          <p:pic>
            <p:nvPicPr>
              <p:cNvPr id="2066" name="Picture 9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57752" y="4714884"/>
                <a:ext cx="3000396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7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29124" y="3786190"/>
                <a:ext cx="2276475" cy="43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15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6248" y="2285992"/>
                <a:ext cx="1500198" cy="447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9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58016" y="3071810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57422" y="3000372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71802" y="3429000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63" name="Picture 2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14" y="5072080"/>
              <a:ext cx="7643867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60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500688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23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1500166" y="2428868"/>
            <a:ext cx="5500726" cy="1523494"/>
          </a:xfrm>
          <a:prstGeom prst="rect">
            <a:avLst/>
          </a:prstGeom>
          <a:noFill/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0" anchor="ctr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  <a:latin typeface="Bookman Old Style" pitchFamily="18" charset="0"/>
              </a:rPr>
              <a:t>СПАСИБО ЗА     ВНИМАНИЕ!!!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66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357166"/>
            <a:ext cx="6715172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spc="300" dirty="0" smtClean="0">
                <a:solidFill>
                  <a:srgbClr val="002060"/>
                </a:solidFill>
                <a:latin typeface="Monotype Corsiva" pitchFamily="66" charset="0"/>
              </a:rPr>
              <a:t>Наши гипотезы: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643063"/>
            <a:ext cx="8043862" cy="4614862"/>
          </a:xfrm>
        </p:spPr>
        <p:txBody>
          <a:bodyPr>
            <a:normAutofit fontScale="92500"/>
          </a:bodyPr>
          <a:lstStyle/>
          <a:p>
            <a:pPr marL="457200" indent="-457200" eaLnBrk="1" hangingPunct="1">
              <a:buSzPct val="86000"/>
              <a:buFontTx/>
              <a:buBlip>
                <a:blip r:embed="rId4"/>
              </a:buBlip>
              <a:defRPr/>
            </a:pPr>
            <a:r>
              <a:rPr lang="ru-RU" sz="3500" b="1" i="1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Пушкин знал  о числах Фибоначчи; </a:t>
            </a:r>
          </a:p>
          <a:p>
            <a:pPr marL="457200" indent="-457200" eaLnBrk="1" hangingPunct="1">
              <a:buSzPct val="86000"/>
              <a:buFontTx/>
              <a:buBlip>
                <a:blip r:embed="rId4"/>
              </a:buBlip>
              <a:defRPr/>
            </a:pPr>
            <a:endParaRPr lang="ru-RU" sz="3500" b="1" i="1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marL="457200" indent="-457200" eaLnBrk="1" hangingPunct="1">
              <a:buSzPct val="86000"/>
              <a:buFontTx/>
              <a:buBlip>
                <a:blip r:embed="rId4"/>
              </a:buBlip>
              <a:defRPr/>
            </a:pPr>
            <a:r>
              <a:rPr lang="ru-RU" sz="3500" b="1" i="1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В стихах Пушкина присутствуют золотое и серебряное сечения;</a:t>
            </a:r>
          </a:p>
          <a:p>
            <a:pPr marL="457200" indent="-457200" eaLnBrk="1" hangingPunct="1">
              <a:buSzPct val="86000"/>
              <a:buFontTx/>
              <a:buBlip>
                <a:blip r:embed="rId4"/>
              </a:buBlip>
              <a:defRPr/>
            </a:pPr>
            <a:endParaRPr lang="ru-RU" sz="3500" b="1" i="1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marL="457200" indent="-457200" eaLnBrk="1" hangingPunct="1">
              <a:buSzPct val="86000"/>
              <a:buFontTx/>
              <a:buBlip>
                <a:blip r:embed="rId4"/>
              </a:buBlip>
              <a:defRPr/>
            </a:pPr>
            <a:r>
              <a:rPr lang="ru-RU" sz="3500" b="1" i="1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В произведениях прослеживаются математические соответствия.</a:t>
            </a:r>
            <a:endParaRPr lang="ru-RU" sz="3600" i="1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marL="457200" indent="-457200" eaLnBrk="1" hangingPunct="1">
              <a:buFontTx/>
              <a:buNone/>
              <a:defRPr/>
            </a:pPr>
            <a:endParaRPr lang="ru-RU" dirty="0" smtClean="0">
              <a:solidFill>
                <a:srgbClr val="003300"/>
              </a:solidFill>
            </a:endParaRPr>
          </a:p>
        </p:txBody>
      </p:sp>
      <p:pic>
        <p:nvPicPr>
          <p:cNvPr id="32772" name="Picture 18" descr="original_pencil_w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1429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63" y="285750"/>
            <a:ext cx="6119812" cy="7778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6600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План действий: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14316" y="1357298"/>
            <a:ext cx="8429684" cy="5709255"/>
          </a:xfrm>
          <a:prstGeom prst="rect">
            <a:avLst/>
          </a:prstGeom>
          <a:noFill/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0" anchor="ctr">
            <a:spAutoFit/>
          </a:bodyPr>
          <a:lstStyle/>
          <a:p>
            <a:pPr>
              <a:buSzPct val="97000"/>
              <a:buFontTx/>
              <a:buBlip>
                <a:blip r:embed="rId2"/>
              </a:buBlip>
              <a:defRPr/>
            </a:pPr>
            <a:r>
              <a:rPr lang="ru-RU" sz="3200" b="1" i="1" dirty="0">
                <a:solidFill>
                  <a:schemeClr val="tx1"/>
                </a:solidFill>
                <a:cs typeface="Arial" pitchFamily="34" charset="0"/>
              </a:rPr>
              <a:t>Изучить воспоминания близких, родственников,  современников   А.С.Пушкина;</a:t>
            </a:r>
          </a:p>
          <a:p>
            <a:pPr>
              <a:buSzPct val="97000"/>
              <a:buFontTx/>
              <a:buBlip>
                <a:blip r:embed="rId2"/>
              </a:buBlip>
              <a:defRPr/>
            </a:pPr>
            <a:endParaRPr lang="ru-RU" sz="3200" b="1" i="1" dirty="0">
              <a:solidFill>
                <a:schemeClr val="tx1"/>
              </a:solidFill>
              <a:cs typeface="Arial" pitchFamily="34" charset="0"/>
            </a:endParaRPr>
          </a:p>
          <a:p>
            <a:pPr>
              <a:buSzPct val="97000"/>
              <a:buFontTx/>
              <a:buBlip>
                <a:blip r:embed="rId2"/>
              </a:buBlip>
              <a:defRPr/>
            </a:pPr>
            <a:r>
              <a:rPr lang="ru-RU" sz="3200" b="1" i="1" dirty="0">
                <a:solidFill>
                  <a:schemeClr val="tx1"/>
                </a:solidFill>
                <a:cs typeface="Arial" pitchFamily="34" charset="0"/>
              </a:rPr>
              <a:t>Изучить художественные тексты поэта;</a:t>
            </a:r>
          </a:p>
          <a:p>
            <a:pPr>
              <a:buSzPct val="97000"/>
              <a:buFontTx/>
              <a:buBlip>
                <a:blip r:embed="rId2"/>
              </a:buBlip>
              <a:defRPr/>
            </a:pPr>
            <a:endParaRPr lang="ru-RU" sz="3200" b="1" i="1" dirty="0">
              <a:solidFill>
                <a:schemeClr val="tx1"/>
              </a:solidFill>
              <a:cs typeface="Arial" pitchFamily="34" charset="0"/>
            </a:endParaRPr>
          </a:p>
          <a:p>
            <a:pPr>
              <a:buSzPct val="97000"/>
              <a:buFontTx/>
              <a:buBlip>
                <a:blip r:embed="rId2"/>
              </a:buBlip>
              <a:defRPr/>
            </a:pPr>
            <a:r>
              <a:rPr lang="ru-RU" sz="3200" b="1" i="1" dirty="0">
                <a:solidFill>
                  <a:schemeClr val="tx1"/>
                </a:solidFill>
                <a:cs typeface="Arial" pitchFamily="34" charset="0"/>
              </a:rPr>
              <a:t>Проанализировать лексику поэта, законы, математические явления в исследуемых текстах А.С.Пушкина.</a:t>
            </a:r>
          </a:p>
          <a:p>
            <a:pPr>
              <a:buFontTx/>
              <a:buBlip>
                <a:blip r:embed="rId3"/>
              </a:buBlip>
              <a:defRPr/>
            </a:pPr>
            <a:endParaRPr lang="ru-RU" sz="2400" b="1" dirty="0">
              <a:solidFill>
                <a:srgbClr val="C00000"/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33798" name="Picture 11" descr="book_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0"/>
            <a:ext cx="173196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6"/>
          <p:cNvSpPr>
            <a:spLocks noChangeArrowheads="1"/>
          </p:cNvSpPr>
          <p:nvPr/>
        </p:nvSpPr>
        <p:spPr bwMode="auto">
          <a:xfrm>
            <a:off x="3500438" y="1714500"/>
            <a:ext cx="542925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</a:t>
            </a:r>
            <a:r>
              <a:rPr lang="ru-RU" sz="2800" b="1">
                <a:solidFill>
                  <a:srgbClr val="008000"/>
                </a:solidFill>
                <a:latin typeface="Monotype Corsiva" pitchFamily="66" charset="0"/>
              </a:rPr>
              <a:t>Суть последовательности Фибоначчи в том, что начиная с </a:t>
            </a:r>
            <a:r>
              <a:rPr lang="en-US" sz="2800" b="1">
                <a:solidFill>
                  <a:srgbClr val="008000"/>
                </a:solidFill>
                <a:latin typeface="Monotype Corsiva" pitchFamily="66" charset="0"/>
              </a:rPr>
              <a:t>0</a:t>
            </a:r>
            <a:r>
              <a:rPr lang="ru-RU" sz="2800" b="1">
                <a:solidFill>
                  <a:srgbClr val="008000"/>
                </a:solidFill>
                <a:latin typeface="Monotype Corsiva" pitchFamily="66" charset="0"/>
              </a:rPr>
              <a:t> или1 следующее число получается сложением двух предыдущих. Если какой-либо член последовательности Фибоначчи разделить на предшествующий ему (например, 13:8), результатом будет величина, колеблющаяся около иррационального значения 1,618033988975… и через раз то превосходящая, то настигающая его. </a:t>
            </a:r>
            <a:endParaRPr lang="ru-RU" sz="2800" b="1">
              <a:solidFill>
                <a:srgbClr val="008000"/>
              </a:solidFill>
            </a:endParaRPr>
          </a:p>
        </p:txBody>
      </p:sp>
      <p:sp>
        <p:nvSpPr>
          <p:cNvPr id="48131" name="TextBox 7"/>
          <p:cNvSpPr txBox="1">
            <a:spLocks noChangeArrowheads="1"/>
          </p:cNvSpPr>
          <p:nvPr/>
        </p:nvSpPr>
        <p:spPr bwMode="auto">
          <a:xfrm>
            <a:off x="142875" y="107156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66"/>
                </a:solidFill>
              </a:rPr>
              <a:t>0,1, 1, 2, 3, 5, 8, 13, 21, 34, 55, 89, 144, 233, 377, … </a:t>
            </a:r>
            <a:br>
              <a:rPr lang="ru-RU" sz="2800" b="1">
                <a:solidFill>
                  <a:srgbClr val="FF0066"/>
                </a:solidFill>
              </a:rPr>
            </a:br>
            <a:endParaRPr lang="ru-RU" sz="2800" b="1">
              <a:solidFill>
                <a:srgbClr val="FF0066"/>
              </a:solidFill>
            </a:endParaRPr>
          </a:p>
        </p:txBody>
      </p:sp>
      <p:pic>
        <p:nvPicPr>
          <p:cNvPr id="48134" name="Picture 8" descr="f34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929063"/>
            <a:ext cx="8540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1000125" y="3500438"/>
            <a:ext cx="925513" cy="1601787"/>
            <a:chOff x="1000130" y="3500441"/>
            <a:chExt cx="925509" cy="1601781"/>
          </a:xfrm>
        </p:grpSpPr>
        <p:pic>
          <p:nvPicPr>
            <p:cNvPr id="34833" name="Picture 8" descr="f34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0130" y="3500441"/>
              <a:ext cx="854071" cy="815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4" name="Picture 8" descr="f34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68" y="4286256"/>
              <a:ext cx="854071" cy="815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785938" y="2857500"/>
            <a:ext cx="925512" cy="2744788"/>
            <a:chOff x="1785940" y="2857499"/>
            <a:chExt cx="925517" cy="2744787"/>
          </a:xfrm>
        </p:grpSpPr>
        <p:pic>
          <p:nvPicPr>
            <p:cNvPr id="34830" name="Picture 8" descr="f34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85940" y="2857499"/>
              <a:ext cx="854071" cy="815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1" name="Picture 8" descr="f34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57386" y="3857630"/>
              <a:ext cx="854071" cy="815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2" name="Picture 8" descr="f34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57386" y="4786320"/>
              <a:ext cx="854071" cy="815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8"/>
          <p:cNvGrpSpPr>
            <a:grpSpLocks/>
          </p:cNvGrpSpPr>
          <p:nvPr/>
        </p:nvGrpSpPr>
        <p:grpSpPr bwMode="auto">
          <a:xfrm>
            <a:off x="2571750" y="2357438"/>
            <a:ext cx="996950" cy="3959225"/>
            <a:chOff x="2571754" y="2357438"/>
            <a:chExt cx="996946" cy="3959225"/>
          </a:xfrm>
        </p:grpSpPr>
        <p:pic>
          <p:nvPicPr>
            <p:cNvPr id="34825" name="Picture 8" descr="f34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71754" y="2357438"/>
              <a:ext cx="854071" cy="815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6" name="Picture 8" descr="f34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3192" y="3143249"/>
              <a:ext cx="854071" cy="815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7" name="Picture 8" descr="f34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4629" y="3929058"/>
              <a:ext cx="854071" cy="815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8" name="Picture 8" descr="f34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3191" y="4714882"/>
              <a:ext cx="854071" cy="815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9" name="Picture 8" descr="f34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3191" y="5500697"/>
              <a:ext cx="854071" cy="815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Прямоугольник 25"/>
          <p:cNvSpPr/>
          <p:nvPr/>
        </p:nvSpPr>
        <p:spPr>
          <a:xfrm>
            <a:off x="285750" y="142875"/>
            <a:ext cx="8643938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kern="0" dirty="0">
                <a:solidFill>
                  <a:srgbClr val="002060"/>
                </a:solidFill>
                <a:latin typeface="Monotype Corsiva" pitchFamily="66" charset="0"/>
              </a:rPr>
              <a:t>Знал  ли Пушкин числа Фибоначчи?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25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25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4"/>
          <p:cNvSpPr>
            <a:spLocks noChangeArrowheads="1"/>
          </p:cNvSpPr>
          <p:nvPr/>
        </p:nvSpPr>
        <p:spPr bwMode="auto">
          <a:xfrm>
            <a:off x="714348" y="1285860"/>
            <a:ext cx="45720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/>
              <a:t>Знаменитый роман в стихах “</a:t>
            </a:r>
            <a:r>
              <a:rPr lang="ru-RU" sz="2400" b="1" u="sng" dirty="0"/>
              <a:t>Евгений Онегин</a:t>
            </a:r>
            <a:r>
              <a:rPr lang="ru-RU" sz="2400" b="1" dirty="0"/>
              <a:t>” состоит из 8 глав, в каждой главе в среднем 50 стихов (а в 7-ой главе 55), а каждый стих состоит из 14 строчек. Основная схема построения “Евгения Онегина” основана на близости к трём числам Фибоначчи: 8, 13, 55. </a:t>
            </a:r>
            <a:endParaRPr lang="ru-RU" sz="2400" dirty="0"/>
          </a:p>
        </p:txBody>
      </p:sp>
      <p:pic>
        <p:nvPicPr>
          <p:cNvPr id="141313" name="Picture 1" descr="D:\Мои документы\ГАЛИНА\рисунки ПИК дама\084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857884" y="1214422"/>
            <a:ext cx="2746209" cy="4071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8625" y="642938"/>
            <a:ext cx="82296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7200" kern="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14876" y="2357430"/>
            <a:ext cx="4429124" cy="1015663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dirty="0">
                <a:solidFill>
                  <a:srgbClr val="990000"/>
                </a:solidFill>
              </a:rPr>
              <a:t>c</a:t>
            </a:r>
            <a:r>
              <a:rPr lang="ru-RU" sz="6000" dirty="0">
                <a:solidFill>
                  <a:srgbClr val="990000"/>
                </a:solidFill>
              </a:rPr>
              <a:t> : </a:t>
            </a:r>
            <a:r>
              <a:rPr lang="en-US" sz="6000" dirty="0">
                <a:solidFill>
                  <a:srgbClr val="990000"/>
                </a:solidFill>
              </a:rPr>
              <a:t>b = </a:t>
            </a:r>
            <a:r>
              <a:rPr lang="ru-RU" sz="6000" dirty="0">
                <a:solidFill>
                  <a:srgbClr val="990000"/>
                </a:solidFill>
              </a:rPr>
              <a:t> </a:t>
            </a:r>
            <a:r>
              <a:rPr lang="en-US" sz="6000" dirty="0">
                <a:solidFill>
                  <a:srgbClr val="990000"/>
                </a:solidFill>
              </a:rPr>
              <a:t>b</a:t>
            </a:r>
            <a:r>
              <a:rPr lang="ru-RU" sz="6000" dirty="0">
                <a:solidFill>
                  <a:srgbClr val="990000"/>
                </a:solidFill>
              </a:rPr>
              <a:t> : </a:t>
            </a:r>
            <a:r>
              <a:rPr lang="en-US" sz="6000" dirty="0">
                <a:solidFill>
                  <a:srgbClr val="990000"/>
                </a:solidFill>
              </a:rPr>
              <a:t>a</a:t>
            </a:r>
            <a:r>
              <a:rPr lang="en-US" dirty="0">
                <a:solidFill>
                  <a:srgbClr val="CC0000"/>
                </a:solidFill>
              </a:rPr>
              <a:t>                         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25" y="4071938"/>
            <a:ext cx="7858125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Многими исследованиями было замечено, что стихотворения подобны музыкальным произведениям; в них так же существуют кульминационные пункты, которые делят стихотворение в пропорции золотого сечения.</a:t>
            </a:r>
            <a:r>
              <a:rPr lang="ru-RU" sz="28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57158" y="285728"/>
            <a:ext cx="8643966" cy="1461939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0" anchor="ctr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02060"/>
                </a:solidFill>
                <a:latin typeface="Monotype Corsiva" pitchFamily="66" charset="0"/>
              </a:rPr>
              <a:t>     </a:t>
            </a:r>
            <a:r>
              <a:rPr lang="ru-RU" sz="6000" b="1" spc="400" dirty="0">
                <a:solidFill>
                  <a:srgbClr val="002060"/>
                </a:solidFill>
                <a:latin typeface="Monotype Corsiva" pitchFamily="66" charset="0"/>
              </a:rPr>
              <a:t>Золотое  сечение </a:t>
            </a:r>
            <a:r>
              <a:rPr lang="ru-RU" sz="3200" i="1" dirty="0">
                <a:solidFill>
                  <a:srgbClr val="002060"/>
                </a:solidFill>
                <a:cs typeface="Arial" pitchFamily="34" charset="0"/>
              </a:rPr>
              <a:t>–</a:t>
            </a:r>
            <a:r>
              <a:rPr lang="ru-RU" sz="1000" i="1" dirty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3200" i="1" dirty="0">
              <a:solidFill>
                <a:srgbClr val="002060"/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3200" i="1" dirty="0">
                <a:solidFill>
                  <a:srgbClr val="002060"/>
                </a:solidFill>
                <a:cs typeface="Arial" pitchFamily="34" charset="0"/>
              </a:rPr>
              <a:t>                                       </a:t>
            </a:r>
            <a:r>
              <a:rPr lang="ru-RU" sz="3200" b="1" i="1" dirty="0">
                <a:solidFill>
                  <a:srgbClr val="002060"/>
                </a:solidFill>
                <a:cs typeface="Arial" pitchFamily="34" charset="0"/>
              </a:rPr>
              <a:t>гармония прямого</a:t>
            </a:r>
            <a:endParaRPr lang="ru-RU" sz="3200" b="1" i="1" u="sng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40289" name="Picture 1" descr="D:\Мои документы\Мои рисунки\Рисун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4357718" cy="15959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4"/>
          <p:cNvSpPr>
            <a:spLocks noChangeArrowheads="1"/>
          </p:cNvSpPr>
          <p:nvPr/>
        </p:nvSpPr>
        <p:spPr bwMode="auto">
          <a:xfrm>
            <a:off x="3357554" y="428604"/>
            <a:ext cx="507206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cs typeface="Arial" charset="0"/>
              </a:rPr>
              <a:t>Золотое сечение математики </a:t>
            </a:r>
            <a:r>
              <a:rPr lang="ru-RU" sz="2400" b="1" dirty="0" smtClean="0">
                <a:cs typeface="Arial" charset="0"/>
              </a:rPr>
              <a:t>рассмотрим на </a:t>
            </a:r>
            <a:r>
              <a:rPr lang="ru-RU" sz="2400" b="1" dirty="0">
                <a:cs typeface="Arial" charset="0"/>
              </a:rPr>
              <a:t>примере композиции “</a:t>
            </a:r>
            <a:r>
              <a:rPr lang="ru-RU" sz="2400" b="1" u="sng" dirty="0">
                <a:cs typeface="Arial" charset="0"/>
              </a:rPr>
              <a:t>Пиковой дамы</a:t>
            </a:r>
            <a:r>
              <a:rPr lang="ru-RU" sz="2400" b="1" dirty="0">
                <a:cs typeface="Arial" charset="0"/>
              </a:rPr>
              <a:t>” Пушкина. В повести 853 строчки. Кульминацией является сцена в спальне графини, куда проник Германн в надежде узнать тайну 3-х карт. Смерть графини от испуга случается на 535 строке. Эта строка располагается точно в месте золотого сечения.</a:t>
            </a:r>
            <a:endParaRPr lang="en-US" sz="2400" b="1" dirty="0">
              <a:cs typeface="Arial" charset="0"/>
            </a:endParaRPr>
          </a:p>
          <a:p>
            <a:r>
              <a:rPr lang="ru-RU" dirty="0">
                <a:solidFill>
                  <a:srgbClr val="006600"/>
                </a:solidFill>
              </a:rPr>
              <a:t/>
            </a:r>
            <a:br>
              <a:rPr lang="ru-RU" dirty="0">
                <a:solidFill>
                  <a:srgbClr val="006600"/>
                </a:solidFill>
              </a:rPr>
            </a:b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785786" y="5500702"/>
            <a:ext cx="7143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dirty="0">
                <a:cs typeface="Times New Roman" pitchFamily="18" charset="0"/>
              </a:rPr>
              <a:t>Всего: 853 строки,535 строка – кульминация,</a:t>
            </a:r>
          </a:p>
          <a:p>
            <a:pPr eaLnBrk="0" hangingPunct="0"/>
            <a:r>
              <a:rPr lang="ru-RU" sz="2000" b="1" dirty="0"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66"/>
                </a:solidFill>
                <a:cs typeface="Times New Roman" pitchFamily="18" charset="0"/>
              </a:rPr>
              <a:t>853: 535 = 1,6 – золотое сечение.</a:t>
            </a:r>
            <a:endParaRPr lang="ru-RU" sz="2800" dirty="0">
              <a:solidFill>
                <a:srgbClr val="FF0066"/>
              </a:solidFill>
            </a:endParaRPr>
          </a:p>
        </p:txBody>
      </p:sp>
      <p:pic>
        <p:nvPicPr>
          <p:cNvPr id="51204" name="Picture 5" descr="D:\Мои документы\ГАЛИНА\рисунки ПИК дама\ill02629.jp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428596" y="1071546"/>
            <a:ext cx="2620417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4"/>
          <p:cNvSpPr>
            <a:spLocks noChangeArrowheads="1"/>
          </p:cNvSpPr>
          <p:nvPr/>
        </p:nvSpPr>
        <p:spPr bwMode="auto">
          <a:xfrm>
            <a:off x="571472" y="642918"/>
            <a:ext cx="4714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В  романе «</a:t>
            </a:r>
            <a:r>
              <a:rPr lang="ru-RU" sz="2400" b="1" u="sng" dirty="0"/>
              <a:t>Евгений Онегин</a:t>
            </a:r>
            <a:r>
              <a:rPr lang="ru-RU" sz="2400" b="1" dirty="0"/>
              <a:t>» наиболее совершенной, отточенной и эмоционально насыщенной является восьмая глава. В ней 772 строки. </a:t>
            </a:r>
            <a:endParaRPr lang="ru-RU" sz="2400" dirty="0"/>
          </a:p>
        </p:txBody>
      </p:sp>
      <p:sp>
        <p:nvSpPr>
          <p:cNvPr id="38915" name="Прямоугольник 5"/>
          <p:cNvSpPr>
            <a:spLocks noChangeArrowheads="1"/>
          </p:cNvSpPr>
          <p:nvPr/>
        </p:nvSpPr>
        <p:spPr bwMode="auto">
          <a:xfrm>
            <a:off x="2214546" y="3286124"/>
            <a:ext cx="5143501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«Бледнеть и гаснуть … вот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                                блаженство!»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8916" name="Прямоугольник 6"/>
          <p:cNvSpPr>
            <a:spLocks noChangeArrowheads="1"/>
          </p:cNvSpPr>
          <p:nvPr/>
        </p:nvSpPr>
        <p:spPr bwMode="auto">
          <a:xfrm>
            <a:off x="2571750" y="4643438"/>
            <a:ext cx="6143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Эта строка делит всю восьмую главу на две части – в первой 477 строк, а во второй – 295 строк. Их отношение равно </a:t>
            </a:r>
            <a:r>
              <a:rPr lang="ru-RU" sz="2400" b="1" dirty="0">
                <a:solidFill>
                  <a:srgbClr val="FF0066"/>
                </a:solidFill>
              </a:rPr>
              <a:t>1,618-золотое сечение!</a:t>
            </a:r>
            <a:r>
              <a:rPr lang="ru-RU" sz="2400" b="1" dirty="0"/>
              <a:t> </a:t>
            </a:r>
            <a:endParaRPr lang="ru-RU" sz="2400" dirty="0"/>
          </a:p>
        </p:txBody>
      </p:sp>
      <p:pic>
        <p:nvPicPr>
          <p:cNvPr id="52229" name="Picture 3" descr="D:\Мои документы\ГАЛИНА\рисунки ПИК дама\23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l="13478" t="2689" r="13356" b="5913"/>
          <a:stretch>
            <a:fillRect/>
          </a:stretch>
        </p:blipFill>
        <p:spPr bwMode="auto">
          <a:xfrm>
            <a:off x="6000760" y="714375"/>
            <a:ext cx="2668578" cy="2387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Тема17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l-Conclusion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3975" cmpd="thickThin">
          <a:solidFill>
            <a:srgbClr val="C00000"/>
          </a:solidFill>
          <a:miter lim="800000"/>
          <a:headEnd/>
          <a:tailEnd/>
        </a:ln>
      </a:spPr>
      <a:bodyPr>
        <a:spAutoFit/>
      </a:bodyPr>
      <a:lstStyle>
        <a:defPPr>
          <a:defRPr sz="2400" b="1" i="1" dirty="0">
            <a:solidFill>
              <a:srgbClr val="C00000"/>
            </a:solidFill>
          </a:defRPr>
        </a:defPPr>
      </a:lstStyle>
    </a:spDef>
  </a:objectDefaults>
  <a:extraClrSchemeLst>
    <a:extraClrScheme>
      <a:clrScheme name="pl-Conclusion5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3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</Template>
  <TotalTime>4021</TotalTime>
  <Words>1082</Words>
  <Application>Microsoft Office PowerPoint</Application>
  <PresentationFormat>Экран (4:3)</PresentationFormat>
  <Paragraphs>212</Paragraphs>
  <Slides>24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Тема17</vt:lpstr>
      <vt:lpstr>Тема23</vt:lpstr>
      <vt:lpstr>Шары</vt:lpstr>
      <vt:lpstr>Точки</vt:lpstr>
      <vt:lpstr>Кимоно</vt:lpstr>
      <vt:lpstr>Пастель</vt:lpstr>
      <vt:lpstr>Салют</vt:lpstr>
      <vt:lpstr>Трава</vt:lpstr>
      <vt:lpstr>Слои</vt:lpstr>
      <vt:lpstr>Формула</vt:lpstr>
      <vt:lpstr>Слайд 1</vt:lpstr>
      <vt:lpstr>Слайд 2</vt:lpstr>
      <vt:lpstr>Наши гипотезы:</vt:lpstr>
      <vt:lpstr>План действий: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Серебряное  сечение –                                 гармония круглого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439</cp:revision>
  <dcterms:created xsi:type="dcterms:W3CDTF">2009-11-26T18:13:47Z</dcterms:created>
  <dcterms:modified xsi:type="dcterms:W3CDTF">2010-01-27T14:20:19Z</dcterms:modified>
</cp:coreProperties>
</file>