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4" r:id="rId2"/>
    <p:sldId id="265" r:id="rId3"/>
    <p:sldId id="267" r:id="rId4"/>
    <p:sldId id="266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3196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6779A-4EEC-4D36-8B74-E9999B9A2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20" y="122770"/>
          <a:ext cx="7715304" cy="6449502"/>
        </p:xfrm>
        <a:graphic>
          <a:graphicData uri="http://schemas.openxmlformats.org/presentationml/2006/ole">
            <p:oleObj spid="_x0000_s5122" name="Презентация" r:id="rId3" imgW="3892243" imgH="2919854" progId="PowerPoint.Show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</a:t>
            </a:r>
          </a:p>
        </p:txBody>
      </p:sp>
      <p:graphicFrame>
        <p:nvGraphicFramePr>
          <p:cNvPr id="9263" name="Group 47"/>
          <p:cNvGraphicFramePr>
            <a:graphicFrameLocks noGrp="1"/>
          </p:cNvGraphicFramePr>
          <p:nvPr>
            <p:ph sz="half" idx="2"/>
          </p:nvPr>
        </p:nvGraphicFramePr>
        <p:xfrm>
          <a:off x="214282" y="1000109"/>
          <a:ext cx="7929618" cy="5663233"/>
        </p:xfrm>
        <a:graphic>
          <a:graphicData uri="http://schemas.openxmlformats.org/drawingml/2006/table">
            <a:tbl>
              <a:tblPr/>
              <a:tblGrid>
                <a:gridCol w="2325197"/>
                <a:gridCol w="5604421"/>
              </a:tblGrid>
              <a:tr h="1674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Сфера употребления художественного стиля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Язык  художественной литературы: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стиль писателя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Стиль литературного направления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Задача речи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Эстетическая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Создание художественных, поэтических образов,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Эмоциональность воздействия  на мысли и чувства человека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Экспрессивность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7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Стилевые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черты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образность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, эмоциональность,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оценочность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,  страстность, общедоступность, широкое  использование изобразительных средств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языка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85786" y="0"/>
            <a:ext cx="7929617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ХУДОЖЕСТВЕННЫЙ  </a:t>
            </a:r>
            <a:r>
              <a:rPr lang="ru-RU" sz="2400" b="1" i="1" dirty="0">
                <a:solidFill>
                  <a:srgbClr val="FF0000"/>
                </a:solidFill>
              </a:rPr>
              <a:t>СТИЛЬ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85786" y="414338"/>
            <a:ext cx="70009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Основные особенности художественного  </a:t>
            </a:r>
            <a:r>
              <a:rPr lang="ru-RU" sz="2000" dirty="0" err="1" smtClean="0"/>
              <a:t>стиля</a:t>
            </a:r>
            <a:r>
              <a:rPr lang="ru-RU" sz="2000" dirty="0" err="1" smtClean="0">
                <a:solidFill>
                  <a:schemeClr val="bg1"/>
                </a:solidFill>
              </a:rPr>
              <a:t>стиля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397000"/>
          <a:ext cx="7858180" cy="3505200"/>
        </p:xfrm>
        <a:graphic>
          <a:graphicData uri="http://schemas.openxmlformats.org/drawingml/2006/table">
            <a:tbl>
              <a:tblPr/>
              <a:tblGrid>
                <a:gridCol w="1410276"/>
                <a:gridCol w="6447904"/>
              </a:tblGrid>
              <a:tr h="1794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Языковые средства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А)средства разных стилей, особенного разговорного (просторечия, диалектизмы,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друбые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слова…);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Б) лексика публицистического стиля;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в)средства художественной выразительности: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эпитеты, сравнения, метафоры, лексические повторы, градация,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фразеологизмы,гипербола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, аллегория и др.;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г)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побудительные и вопросительные предложения;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д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риторические вопросы;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е)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распространенные обращения;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ж)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вводные слова, причастные и деепричастные обороты,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з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) сложные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синтаксические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конструкции;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И) ритм, рифма, интонация.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4929198"/>
          <a:ext cx="7858180" cy="1214446"/>
        </p:xfrm>
        <a:graphic>
          <a:graphicData uri="http://schemas.openxmlformats.org/drawingml/2006/table">
            <a:tbl>
              <a:tblPr/>
              <a:tblGrid>
                <a:gridCol w="1428760"/>
                <a:gridCol w="6429420"/>
              </a:tblGrid>
              <a:tr h="1214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Жанры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Поэтические : стихи, поэмы, элегии, баллады и др.;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Прозаические: сказки, рассказы, поэмы, повести, романы и др.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Драматические: комедии, трагедии, пьесы и др.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+mn-lt"/>
              </a:rPr>
              <a:t>ХУДОЖЕСТВЕННЫЙ</a:t>
            </a:r>
            <a:r>
              <a:rPr lang="ru-RU" sz="2400" b="1" i="1" dirty="0" smtClean="0">
                <a:solidFill>
                  <a:srgbClr val="FF0000"/>
                </a:solidFill>
              </a:rPr>
              <a:t>  </a:t>
            </a:r>
            <a:r>
              <a:rPr lang="ru-RU" sz="2400" b="1" i="1" dirty="0">
                <a:solidFill>
                  <a:srgbClr val="FF0000"/>
                </a:solidFill>
              </a:rPr>
              <a:t>СТИЛЬ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928671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Основные особенности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художественного  стиля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</a:t>
            </a:r>
          </a:p>
        </p:txBody>
      </p:sp>
      <p:graphicFrame>
        <p:nvGraphicFramePr>
          <p:cNvPr id="12320" name="Group 32"/>
          <p:cNvGraphicFramePr>
            <a:graphicFrameLocks noGrp="1"/>
          </p:cNvGraphicFramePr>
          <p:nvPr>
            <p:ph sz="half" idx="2"/>
          </p:nvPr>
        </p:nvGraphicFramePr>
        <p:xfrm>
          <a:off x="214282" y="1285860"/>
          <a:ext cx="7858180" cy="4326055"/>
        </p:xfrm>
        <a:graphic>
          <a:graphicData uri="http://schemas.openxmlformats.org/drawingml/2006/table">
            <a:tbl>
              <a:tblPr/>
              <a:tblGrid>
                <a:gridCol w="2613935"/>
                <a:gridCol w="5244245"/>
              </a:tblGrid>
              <a:tr h="185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Основные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признаки стиля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Образность, эмоциональность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оценочность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, обоснованность,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конкретность,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страстность,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общедоступность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8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Лексические особенности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Средства художественной выразительности (тропы): сравнения, метафоры, эпитеты, гиперболы, литоты, олицетворения, метонимия, синекдоха и др.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Лексика публицистического стиля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Диалектная лексика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Слова высокого стиля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Профессионально-деловые обороты речи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71472" y="100013"/>
            <a:ext cx="8001055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ХУДОЖЕСТВЕННЫЙ  </a:t>
            </a:r>
            <a:r>
              <a:rPr lang="ru-RU" sz="2400" b="1" i="1" dirty="0">
                <a:solidFill>
                  <a:srgbClr val="FF0000"/>
                </a:solidFill>
              </a:rPr>
              <a:t>СТИЛЬ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14348" y="369888"/>
            <a:ext cx="71438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/>
              <a:t>Основные </a:t>
            </a:r>
            <a:r>
              <a:rPr lang="ru-RU" sz="2000" dirty="0"/>
              <a:t>особенности </a:t>
            </a:r>
            <a:r>
              <a:rPr lang="ru-RU" sz="2000" dirty="0" smtClean="0"/>
              <a:t>художественного стиля</a:t>
            </a:r>
          </a:p>
          <a:p>
            <a:endParaRPr lang="ru-RU" sz="20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ХУДОЖЕСТВЕННЫЙ  </a:t>
            </a:r>
            <a:r>
              <a:rPr lang="ru-RU" sz="2400" b="1" i="1" dirty="0">
                <a:solidFill>
                  <a:srgbClr val="FF0000"/>
                </a:solidFill>
              </a:rPr>
              <a:t>СТИЛЬ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7786742" cy="4425696"/>
        </p:xfrm>
        <a:graphic>
          <a:graphicData uri="http://schemas.openxmlformats.org/drawingml/2006/table">
            <a:tbl>
              <a:tblPr/>
              <a:tblGrid>
                <a:gridCol w="2860063"/>
                <a:gridCol w="4926679"/>
              </a:tblGrid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Использование средств художественной выразительности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тропы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;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пословицы, поговорки; стилистические фигуры; цитаты; языковые средства юмора, сатиры, иронии; фразеологизмы; литературные образы; разговорные и просторечные слова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Синтаксические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особенности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Использование  простых предложений, осложнённых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предложений, сложных предложений, сложных синтаксических конструкций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Диалог, обращения,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Прямая речь;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5786" y="1071546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Основные особенности художественного  стиля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243</Words>
  <PresentationFormat>Экран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Изящная</vt:lpstr>
      <vt:lpstr>Презентация</vt:lpstr>
      <vt:lpstr>Слайд 1</vt:lpstr>
      <vt:lpstr> </vt:lpstr>
      <vt:lpstr>ХУДОЖЕСТВЕННЫЙ  СТИЛЬ</vt:lpstr>
      <vt:lpstr> </vt:lpstr>
      <vt:lpstr>ХУДОЖЕСТВЕННЫЙ  СТИЛЬ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Duo</cp:lastModifiedBy>
  <cp:revision>7</cp:revision>
  <dcterms:modified xsi:type="dcterms:W3CDTF">2010-02-03T13:09:44Z</dcterms:modified>
</cp:coreProperties>
</file>