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ga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9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0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5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6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7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8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0.16559483719278487"/>
          <c:y val="9.043626241336146E-2"/>
          <c:w val="0.54646697934142352"/>
          <c:h val="0.6692872540824611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2371862537400561"/>
                  <c:y val="5.095560238068832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42% teenagers normally concern requests of parents to the aid on the house.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2.4230742541319204E-2"/>
                  <c:y val="-6.6508939903638835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 5% teenagers do not wish to do a housework in general.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 37% treat badly it.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16% are angry with parents.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Лист1!$A$1:$A$4</c:f>
              <c:strCache>
                <c:ptCount val="4"/>
                <c:pt idx="0">
                  <c:v>Нормально относятся к просьбам родителей на помощь по дому.</c:v>
                </c:pt>
                <c:pt idx="1">
                  <c:v>Не хотят делать работу по дому вообще.</c:v>
                </c:pt>
                <c:pt idx="2">
                  <c:v>Относятся плохо к этому.</c:v>
                </c:pt>
                <c:pt idx="3">
                  <c:v>Злятся на родителей.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0.42000000000000015</c:v>
                </c:pt>
                <c:pt idx="1">
                  <c:v>5.0000000000000017E-2</c:v>
                </c:pt>
                <c:pt idx="2">
                  <c:v>0.37000000000000016</c:v>
                </c:pt>
                <c:pt idx="3">
                  <c:v>0.16000000000000006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84% consider what to live without the computer it is possible. 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16% treat a life without the computer badly.</a:t>
                    </a:r>
                    <a:endParaRPr lang="ru-RU" sz="140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Считают, что прожить без компьютера можно</c:v>
                </c:pt>
                <c:pt idx="1">
                  <c:v>Относятся к жизни без компьютера плохо.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0.8400000000000003</c:v>
                </c:pt>
                <c:pt idx="1">
                  <c:v>0.16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>
        <c:manualLayout>
          <c:layoutTarget val="inner"/>
          <c:xMode val="edge"/>
          <c:yMode val="edge"/>
          <c:x val="0.2545059158574049"/>
          <c:y val="9.0841110422699572E-2"/>
          <c:w val="0.54583412010891152"/>
          <c:h val="0.74360010565561874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26% teenagers wish to connect the life with biology.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11% wish to become designers.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1.0125280484252675E-2"/>
                  <c:y val="2.417825774533994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11% wish to connect the life with cars.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1.0935609691010161E-2"/>
                  <c:y val="5.6221854077580556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5% wish to go on the psychologist.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23774283071230359"/>
                  <c:y val="3.4856413446178749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47% were not defined yet with the further study.</a:t>
                    </a:r>
                    <a:endParaRPr lang="ru-RU" sz="140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Лист1!$A$1:$A$5</c:f>
              <c:strCache>
                <c:ptCount val="5"/>
                <c:pt idx="0">
                  <c:v>Хотят связать свою жизнь с биологией</c:v>
                </c:pt>
                <c:pt idx="1">
                  <c:v>Хотят стать дизайнерами</c:v>
                </c:pt>
                <c:pt idx="2">
                  <c:v>Хотят связать свою жизнь с автомобилями</c:v>
                </c:pt>
                <c:pt idx="3">
                  <c:v>Хотят идти на психолога</c:v>
                </c:pt>
                <c:pt idx="4">
                  <c:v>Пока не определились с дальнейшей учёбой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0.26</c:v>
                </c:pt>
                <c:pt idx="1">
                  <c:v>0.11</c:v>
                </c:pt>
                <c:pt idx="2">
                  <c:v>0.11</c:v>
                </c:pt>
                <c:pt idx="3">
                  <c:v>0.05</c:v>
                </c:pt>
                <c:pt idx="4">
                  <c:v>0.47000000000000008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8768914284136431"/>
                  <c:y val="-0.26384175470656041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79% for a dinner at school eat salad and a potato.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1"/>
                        </a:solidFill>
                      </a:rPr>
                      <a:t> 21% In</a:t>
                    </a:r>
                    <a:r>
                      <a:rPr lang="en-US" sz="1400" baseline="0" dirty="0" smtClean="0">
                        <a:solidFill>
                          <a:schemeClr val="tx1"/>
                        </a:solidFill>
                      </a:rPr>
                      <a:t> a dining room  have not dinner</a:t>
                    </a:r>
                    <a:r>
                      <a:rPr lang="ru-RU" sz="1400" dirty="0" smtClean="0">
                        <a:solidFill>
                          <a:schemeClr val="tx1"/>
                        </a:solidFill>
                      </a:rPr>
                      <a:t>; 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На обед в школе едят салат и картошку</c:v>
                </c:pt>
                <c:pt idx="1">
                  <c:v>В столовой не обедают.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Лист1!$A$1:$A$5</c:f>
              <c:strCache>
                <c:ptCount val="5"/>
                <c:pt idx="0">
                  <c:v>На подарки</c:v>
                </c:pt>
                <c:pt idx="1">
                  <c:v>На развлечения</c:v>
                </c:pt>
                <c:pt idx="2">
                  <c:v>На одежду</c:v>
                </c:pt>
                <c:pt idx="3">
                  <c:v>На алкоголь</c:v>
                </c:pt>
                <c:pt idx="4">
                  <c:v>Копят</c:v>
                </c:pt>
              </c:strCache>
            </c:strRef>
          </c:cat>
          <c:val>
            <c:numRef>
              <c:f>Лист1!$B$1:$B$5</c:f>
              <c:numCache>
                <c:formatCode>0%</c:formatCode>
                <c:ptCount val="5"/>
                <c:pt idx="0">
                  <c:v>0.30000000000000016</c:v>
                </c:pt>
                <c:pt idx="1">
                  <c:v>0.4</c:v>
                </c:pt>
                <c:pt idx="2">
                  <c:v>0.2</c:v>
                </c:pt>
                <c:pt idx="3">
                  <c:v>0.05</c:v>
                </c:pt>
                <c:pt idx="4">
                  <c:v>7.0000000000000021E-2</c:v>
                </c:pt>
              </c:numCache>
            </c:numRef>
          </c:val>
        </c:ser>
        <c:dLbls>
          <c:showVal val="1"/>
        </c:dLbls>
        <c:overlap val="-25"/>
        <c:axId val="71983488"/>
        <c:axId val="71985024"/>
      </c:barChart>
      <c:catAx>
        <c:axId val="71983488"/>
        <c:scaling>
          <c:orientation val="minMax"/>
        </c:scaling>
        <c:delete val="1"/>
        <c:axPos val="b"/>
        <c:majorTickMark val="none"/>
        <c:tickLblPos val="nextTo"/>
        <c:crossAx val="71985024"/>
        <c:crosses val="autoZero"/>
        <c:auto val="1"/>
        <c:lblAlgn val="ctr"/>
        <c:lblOffset val="100"/>
      </c:catAx>
      <c:valAx>
        <c:axId val="71985024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7198348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26% forget books and textbooks.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4846647069196528"/>
                  <c:y val="-0.24289480332543445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74% forget nothing.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Забывают книги и учебники.</c:v>
                </c:pt>
                <c:pt idx="1">
                  <c:v>Ничего не забывают.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0.26</c:v>
                </c:pt>
                <c:pt idx="1">
                  <c:v>0.74000000000000032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4124646366176927"/>
                  <c:y val="-0.11494618352500646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  58% To </a:t>
                    </a:r>
                    <a:r>
                      <a:rPr lang="en-US" sz="1200" dirty="0"/>
                      <a:t>remember the information teenagers write down it in a notebook
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42% Have </a:t>
                    </a:r>
                    <a:r>
                      <a:rPr lang="en-US" dirty="0"/>
                      <a:t>refrained from the answer.; 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To remember the information teenagers write down it in a notebook
</c:v>
                </c:pt>
                <c:pt idx="1">
                  <c:v>Have refrained from the answer.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0.4200000000000001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16% teenagers do together lessons and speak on the phone.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84% walk and spend together a lot of time. 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Делают вместе уроки и говорят по телефону.</c:v>
                </c:pt>
                <c:pt idx="1">
                  <c:v>Гуляют и проводят вместе много времени.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0.16</c:v>
                </c:pt>
                <c:pt idx="1">
                  <c:v>0.8400000000000003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79% consider that for teenagers the best time from 14 till 18 years.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21% did not think of this question.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Считают, что для подростков лучшее время от 14 до 18 лет.</c:v>
                </c:pt>
                <c:pt idx="1">
                  <c:v>Не задумывался над этим вопросом.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0.79</c:v>
                </c:pt>
                <c:pt idx="1">
                  <c:v>0.21000000000000008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37% spend for homework 1 hour.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63% spend 2 hours and more.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Тратят на домашнюю работу 1 час.</c:v>
                </c:pt>
                <c:pt idx="1">
                  <c:v>Тратят 2 часа и более.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0.37000000000000016</c:v>
                </c:pt>
                <c:pt idx="1">
                  <c:v>0.63000000000000034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0979889622457981"/>
                  <c:y val="-0.1744154919248293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69% spend behind the computer for 2 hours.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>
                        <a:solidFill>
                          <a:schemeClr val="tx1"/>
                        </a:solidFill>
                      </a:rPr>
                      <a:t>31% spend behind the computer more than 2 hours.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CatName val="1"/>
          </c:dLbls>
          <c:cat>
            <c:strRef>
              <c:f>Лист1!$A$1:$A$2</c:f>
              <c:strCache>
                <c:ptCount val="2"/>
                <c:pt idx="0">
                  <c:v>Проводят за компьютером по 2 часа</c:v>
                </c:pt>
                <c:pt idx="1">
                  <c:v>Проводят за компьютером более 2 часов.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0.69000000000000028</c:v>
                </c:pt>
                <c:pt idx="1">
                  <c:v>0.31000000000000016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5-31T19:02:33.62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C0DAA-9C9A-4C58-B6BE-9DF37276EB91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117B1-9116-4141-A83B-3FF201E7DA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117B1-9116-4141-A83B-3FF201E7DA11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6EEA39-69C7-47B8-A4D3-1FEC7346F7A5}" type="datetimeFigureOut">
              <a:rPr lang="ru-RU" smtClean="0"/>
              <a:pPr/>
              <a:t>31.05.2009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1D7274-D124-4DDC-B2B6-A1A9E21753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85251" y="0"/>
            <a:ext cx="38587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Parents, family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6435" y="1071546"/>
            <a:ext cx="7497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42%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of teenagers have answered that parents give them a lot of time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21% spend time with them less often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5% have refrained from the answer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26% of teenagers spend not enough time with family</a:t>
            </a:r>
          </a:p>
          <a:p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But the majority of children spend a part of time with parents, at TV viewing.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82694" y="0"/>
            <a:ext cx="26613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homework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643174" y="1714488"/>
          <a:ext cx="5500710" cy="36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82796" y="0"/>
            <a:ext cx="34612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computer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488" y="1571612"/>
          <a:ext cx="542928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82796" y="0"/>
            <a:ext cx="34612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computer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786050" y="1714488"/>
          <a:ext cx="564360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25600" y="0"/>
            <a:ext cx="28184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profession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59259" y="1303874"/>
          <a:ext cx="671517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357422" y="1428736"/>
          <a:ext cx="6124575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285251" y="0"/>
            <a:ext cx="38587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Parents, family</a:t>
            </a:r>
            <a:endParaRPr lang="ru-RU" sz="28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5993" y="0"/>
            <a:ext cx="5598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School, teacher, study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857364"/>
            <a:ext cx="6786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37% of teenagers have problem with teachers, with parents, with an opposite sex, with study, with friends, but at 37% of problems are not present.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5% have refrained from the answer</a:t>
            </a:r>
          </a:p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58% have the majority of problems with teachers and parents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45993" y="0"/>
            <a:ext cx="5598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School, teacher, study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488" y="1500174"/>
          <a:ext cx="521497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474952" y="0"/>
            <a:ext cx="16690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money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71736" y="1214422"/>
          <a:ext cx="571504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80508" y="5929330"/>
            <a:ext cx="596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Anybody from teenagers has no problems with money.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4181781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spend money for gifts.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4181781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on entertainments</a:t>
            </a:r>
            <a:endParaRPr lang="ru-RU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421481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on clothes.</a:t>
            </a:r>
            <a:endParaRPr lang="ru-RU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4143380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spend the money for alcohol 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8082" y="414338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save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500298" y="1643050"/>
          <a:ext cx="5500710" cy="358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28705" y="0"/>
            <a:ext cx="20152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memory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500298" y="1643050"/>
          <a:ext cx="5572148" cy="36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28705" y="0"/>
            <a:ext cx="20152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memory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68" y="571501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For all pupils friends are very important.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6719" y="0"/>
            <a:ext cx="20072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friends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714612" y="1500174"/>
          <a:ext cx="557216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5572140"/>
            <a:ext cx="535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Half of pupils considers that the teenager to be difficult.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1775" y="0"/>
            <a:ext cx="7422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best time in a person’s life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643174" y="1643050"/>
          <a:ext cx="571504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1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9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453</Words>
  <Application>Microsoft Office PowerPoint</Application>
  <PresentationFormat>Экран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Витя Борзенков</dc:creator>
  <cp:lastModifiedBy>Olga</cp:lastModifiedBy>
  <cp:revision>27</cp:revision>
  <dcterms:created xsi:type="dcterms:W3CDTF">2009-05-07T12:43:39Z</dcterms:created>
  <dcterms:modified xsi:type="dcterms:W3CDTF">2009-05-31T15:03:00Z</dcterms:modified>
</cp:coreProperties>
</file>