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8" r:id="rId4"/>
    <p:sldId id="266" r:id="rId5"/>
    <p:sldId id="265" r:id="rId6"/>
    <p:sldId id="267" r:id="rId7"/>
    <p:sldId id="269" r:id="rId8"/>
    <p:sldId id="260" r:id="rId9"/>
    <p:sldId id="256" r:id="rId10"/>
    <p:sldId id="257" r:id="rId11"/>
    <p:sldId id="261" r:id="rId12"/>
    <p:sldId id="262" r:id="rId13"/>
    <p:sldId id="263" r:id="rId14"/>
    <p:sldId id="264"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88" autoAdjust="0"/>
    <p:restoredTop sz="94660"/>
  </p:normalViewPr>
  <p:slideViewPr>
    <p:cSldViewPr>
      <p:cViewPr varScale="1">
        <p:scale>
          <a:sx n="107" d="100"/>
          <a:sy n="107" d="100"/>
        </p:scale>
        <p:origin x="-9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180D535-6D14-4760-901E-8245EEC89162}" type="datetimeFigureOut">
              <a:rPr lang="ru-RU" smtClean="0"/>
              <a:pPr/>
              <a:t>26.01.2010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C497895-D397-4044-A347-09191420FB0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180D535-6D14-4760-901E-8245EEC89162}" type="datetimeFigureOut">
              <a:rPr lang="ru-RU" smtClean="0"/>
              <a:pPr/>
              <a:t>26.01.2010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C497895-D397-4044-A347-09191420FB0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1180D535-6D14-4760-901E-8245EEC89162}" type="datetimeFigureOut">
              <a:rPr lang="ru-RU" smtClean="0"/>
              <a:pPr/>
              <a:t>26.01.2010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C497895-D397-4044-A347-09191420FB0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180D535-6D14-4760-901E-8245EEC89162}" type="datetimeFigureOut">
              <a:rPr lang="ru-RU" smtClean="0"/>
              <a:pPr/>
              <a:t>26.01.2010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C497895-D397-4044-A347-09191420FB0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180D535-6D14-4760-901E-8245EEC89162}" type="datetimeFigureOut">
              <a:rPr lang="ru-RU" smtClean="0"/>
              <a:pPr/>
              <a:t>26.01.2010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AC497895-D397-4044-A347-09191420FB0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180D535-6D14-4760-901E-8245EEC89162}" type="datetimeFigureOut">
              <a:rPr lang="ru-RU" smtClean="0"/>
              <a:pPr/>
              <a:t>26.01.2010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C497895-D397-4044-A347-09191420FB0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180D535-6D14-4760-901E-8245EEC89162}" type="datetimeFigureOut">
              <a:rPr lang="ru-RU" smtClean="0"/>
              <a:pPr/>
              <a:t>26.01.2010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C497895-D397-4044-A347-09191420FB0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180D535-6D14-4760-901E-8245EEC89162}" type="datetimeFigureOut">
              <a:rPr lang="ru-RU" smtClean="0"/>
              <a:pPr/>
              <a:t>26.01.2010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C497895-D397-4044-A347-09191420FB0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1180D535-6D14-4760-901E-8245EEC89162}" type="datetimeFigureOut">
              <a:rPr lang="ru-RU" smtClean="0"/>
              <a:pPr/>
              <a:t>26.01.2010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AC497895-D397-4044-A347-09191420FB0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180D535-6D14-4760-901E-8245EEC89162}" type="datetimeFigureOut">
              <a:rPr lang="ru-RU" smtClean="0"/>
              <a:pPr/>
              <a:t>26.01.2010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C497895-D397-4044-A347-09191420FB0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1180D535-6D14-4760-901E-8245EEC89162}" type="datetimeFigureOut">
              <a:rPr lang="ru-RU" smtClean="0"/>
              <a:pPr/>
              <a:t>26.01.2010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C497895-D397-4044-A347-09191420FB09}"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180D535-6D14-4760-901E-8245EEC89162}" type="datetimeFigureOut">
              <a:rPr lang="ru-RU" smtClean="0"/>
              <a:pPr/>
              <a:t>26.01.2010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C497895-D397-4044-A347-09191420FB0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357430"/>
            <a:ext cx="8429684" cy="923330"/>
          </a:xfrm>
          <a:prstGeom prst="rect">
            <a:avLst/>
          </a:prstGeom>
          <a:noFill/>
        </p:spPr>
        <p:txBody>
          <a:bodyPr wrap="square" lIns="91440" tIns="45720" rIns="91440" bIns="45720">
            <a:spAutoFit/>
          </a:bodyPr>
          <a:lstStyle/>
          <a:p>
            <a:pPr algn="ctr"/>
            <a:r>
              <a:rPr lang="ru-RU"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«Денежная» </a:t>
            </a:r>
            <a:r>
              <a:rPr lang="ru-RU"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физика</a:t>
            </a:r>
            <a:endParaRPr lang="ru-RU"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43042" y="571480"/>
            <a:ext cx="6072230" cy="646331"/>
          </a:xfrm>
          <a:prstGeom prst="rect">
            <a:avLst/>
          </a:prstGeom>
          <a:noFill/>
        </p:spPr>
        <p:txBody>
          <a:bodyPr wrap="square" rtlCol="0">
            <a:spAutoFit/>
          </a:bodyPr>
          <a:lstStyle/>
          <a:p>
            <a:r>
              <a:rPr lang="ru-RU" sz="3600" dirty="0" smtClean="0"/>
              <a:t>Деньги и конфеты!</a:t>
            </a:r>
            <a:endParaRPr lang="ru-RU" sz="3600" dirty="0"/>
          </a:p>
        </p:txBody>
      </p:sp>
      <p:sp>
        <p:nvSpPr>
          <p:cNvPr id="22" name="TextBox 21"/>
          <p:cNvSpPr txBox="1"/>
          <p:nvPr/>
        </p:nvSpPr>
        <p:spPr>
          <a:xfrm>
            <a:off x="714348" y="4857760"/>
            <a:ext cx="6500858" cy="1754326"/>
          </a:xfrm>
          <a:prstGeom prst="rect">
            <a:avLst/>
          </a:prstGeom>
          <a:noFill/>
        </p:spPr>
        <p:txBody>
          <a:bodyPr wrap="square" rtlCol="0">
            <a:spAutoFit/>
          </a:bodyPr>
          <a:lstStyle/>
          <a:p>
            <a:r>
              <a:rPr lang="ru-RU" dirty="0" smtClean="0"/>
              <a:t>Гофрированная купюра ведет себя иначе, чем  гладкая. Она устойчива и может легко , не деформируясь, выдержать нагрузку, равную 100- кратной величине ее собственной массы. Ни размеры купюры, ни ее масса, ни прочность не изменились. Прочность конструкции зависит от формы.</a:t>
            </a:r>
            <a:endParaRPr lang="ru-RU" dirty="0"/>
          </a:p>
        </p:txBody>
      </p:sp>
      <p:pic>
        <p:nvPicPr>
          <p:cNvPr id="6146" name="Picture 2" descr="C:\Documents and Settings\SERG\Мои документы\Рисунок9.jpg"/>
          <p:cNvPicPr>
            <a:picLocks noChangeAspect="1" noChangeArrowheads="1"/>
          </p:cNvPicPr>
          <p:nvPr/>
        </p:nvPicPr>
        <p:blipFill>
          <a:blip r:embed="rId2"/>
          <a:srcRect/>
          <a:stretch>
            <a:fillRect/>
          </a:stretch>
        </p:blipFill>
        <p:spPr bwMode="auto">
          <a:xfrm>
            <a:off x="357158" y="1428736"/>
            <a:ext cx="3943350" cy="2962275"/>
          </a:xfrm>
          <a:prstGeom prst="rect">
            <a:avLst/>
          </a:prstGeom>
          <a:noFill/>
        </p:spPr>
      </p:pic>
      <p:pic>
        <p:nvPicPr>
          <p:cNvPr id="6147" name="Picture 3" descr="C:\Documents and Settings\SERG\Мои документы\Рисунок10.jpg"/>
          <p:cNvPicPr>
            <a:picLocks noChangeAspect="1" noChangeArrowheads="1"/>
          </p:cNvPicPr>
          <p:nvPr/>
        </p:nvPicPr>
        <p:blipFill>
          <a:blip r:embed="rId3"/>
          <a:srcRect/>
          <a:stretch>
            <a:fillRect/>
          </a:stretch>
        </p:blipFill>
        <p:spPr bwMode="auto">
          <a:xfrm>
            <a:off x="4714876" y="1428736"/>
            <a:ext cx="3870325" cy="2908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7166"/>
            <a:ext cx="8429652" cy="1384995"/>
          </a:xfrm>
          <a:prstGeom prst="rect">
            <a:avLst/>
          </a:prstGeom>
          <a:noFill/>
        </p:spPr>
        <p:txBody>
          <a:bodyPr wrap="square" rtlCol="0">
            <a:spAutoFit/>
          </a:bodyPr>
          <a:lstStyle/>
          <a:p>
            <a:pPr algn="ctr"/>
            <a:r>
              <a:rPr lang="ru-RU" sz="2800" dirty="0" smtClean="0">
                <a:solidFill>
                  <a:srgbClr val="FF0000"/>
                </a:solidFill>
              </a:rPr>
              <a:t>Как определить подделку доллара?</a:t>
            </a:r>
          </a:p>
          <a:p>
            <a:r>
              <a:rPr lang="ru-RU" sz="2800" dirty="0" smtClean="0">
                <a:solidFill>
                  <a:srgbClr val="FF0000"/>
                </a:solidFill>
              </a:rPr>
              <a:t>Почему настоящая купюра отклонится к одному полюсу, а подделка нет?</a:t>
            </a:r>
            <a:endParaRPr lang="ru-RU" sz="2800" dirty="0">
              <a:solidFill>
                <a:srgbClr val="FF0000"/>
              </a:solidFill>
            </a:endParaRPr>
          </a:p>
        </p:txBody>
      </p:sp>
      <p:grpSp>
        <p:nvGrpSpPr>
          <p:cNvPr id="16" name="Группа 15"/>
          <p:cNvGrpSpPr/>
          <p:nvPr/>
        </p:nvGrpSpPr>
        <p:grpSpPr>
          <a:xfrm>
            <a:off x="500034" y="2285992"/>
            <a:ext cx="2143140" cy="2143140"/>
            <a:chOff x="785786" y="2285992"/>
            <a:chExt cx="1357322" cy="1571636"/>
          </a:xfrm>
        </p:grpSpPr>
        <p:grpSp>
          <p:nvGrpSpPr>
            <p:cNvPr id="11" name="Группа 10"/>
            <p:cNvGrpSpPr/>
            <p:nvPr/>
          </p:nvGrpSpPr>
          <p:grpSpPr>
            <a:xfrm>
              <a:off x="785786" y="2428868"/>
              <a:ext cx="428628" cy="1285884"/>
              <a:chOff x="785786" y="2428868"/>
              <a:chExt cx="428628" cy="1285884"/>
            </a:xfrm>
          </p:grpSpPr>
          <p:sp>
            <p:nvSpPr>
              <p:cNvPr id="8" name="Прямоугольник 7"/>
              <p:cNvSpPr/>
              <p:nvPr/>
            </p:nvSpPr>
            <p:spPr>
              <a:xfrm>
                <a:off x="785786" y="3071810"/>
                <a:ext cx="428628" cy="64294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785786" y="2428868"/>
                <a:ext cx="42862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Прямоугольник 9"/>
            <p:cNvSpPr/>
            <p:nvPr/>
          </p:nvSpPr>
          <p:spPr>
            <a:xfrm>
              <a:off x="1643042" y="2285992"/>
              <a:ext cx="500066" cy="1571636"/>
            </a:xfrm>
            <a:prstGeom prst="rect">
              <a:avLst/>
            </a:prstGeom>
            <a:gradFill>
              <a:gsLst>
                <a:gs pos="0">
                  <a:srgbClr val="FFEFD1"/>
                </a:gs>
                <a:gs pos="64999">
                  <a:srgbClr val="F0EBD5"/>
                </a:gs>
                <a:gs pos="100000">
                  <a:srgbClr val="D1C39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9" name="Группа 18"/>
          <p:cNvGrpSpPr/>
          <p:nvPr/>
        </p:nvGrpSpPr>
        <p:grpSpPr>
          <a:xfrm>
            <a:off x="5167317" y="2357431"/>
            <a:ext cx="1928826" cy="2143140"/>
            <a:chOff x="5167317" y="2357431"/>
            <a:chExt cx="1928826" cy="2143140"/>
          </a:xfrm>
        </p:grpSpPr>
        <p:grpSp>
          <p:nvGrpSpPr>
            <p:cNvPr id="12" name="Группа 11"/>
            <p:cNvGrpSpPr/>
            <p:nvPr/>
          </p:nvGrpSpPr>
          <p:grpSpPr>
            <a:xfrm>
              <a:off x="5167317" y="2470227"/>
              <a:ext cx="530682" cy="2030343"/>
              <a:chOff x="785786" y="2428868"/>
              <a:chExt cx="428628" cy="1285884"/>
            </a:xfrm>
          </p:grpSpPr>
          <p:sp>
            <p:nvSpPr>
              <p:cNvPr id="13" name="Прямоугольник 12"/>
              <p:cNvSpPr/>
              <p:nvPr/>
            </p:nvSpPr>
            <p:spPr>
              <a:xfrm>
                <a:off x="785786" y="3071810"/>
                <a:ext cx="428628" cy="64294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785786" y="2428868"/>
                <a:ext cx="42862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Блок-схема: перфолента 14"/>
            <p:cNvSpPr/>
            <p:nvPr/>
          </p:nvSpPr>
          <p:spPr>
            <a:xfrm rot="16200000">
              <a:off x="5405444" y="2809871"/>
              <a:ext cx="2143140" cy="1238259"/>
            </a:xfrm>
            <a:prstGeom prst="flowChartPunchedTape">
              <a:avLst/>
            </a:prstGeom>
            <a:gradFill>
              <a:gsLst>
                <a:gs pos="0">
                  <a:srgbClr val="FFEFD1"/>
                </a:gs>
                <a:gs pos="64999">
                  <a:srgbClr val="F0EBD5"/>
                </a:gs>
                <a:gs pos="100000">
                  <a:srgbClr val="D1C39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TextBox 16"/>
          <p:cNvSpPr txBox="1"/>
          <p:nvPr/>
        </p:nvSpPr>
        <p:spPr>
          <a:xfrm>
            <a:off x="357158" y="4857760"/>
            <a:ext cx="7643866" cy="1200329"/>
          </a:xfrm>
          <a:prstGeom prst="rect">
            <a:avLst/>
          </a:prstGeom>
          <a:noFill/>
        </p:spPr>
        <p:txBody>
          <a:bodyPr wrap="square" rtlCol="0">
            <a:spAutoFit/>
          </a:bodyPr>
          <a:lstStyle/>
          <a:p>
            <a:r>
              <a:rPr lang="ru-RU" dirty="0" smtClean="0"/>
              <a:t>ОТВЕТ:</a:t>
            </a:r>
          </a:p>
          <a:p>
            <a:r>
              <a:rPr lang="ru-RU" dirty="0" smtClean="0"/>
              <a:t>Краска долларовой купюры содержит  соли железа , обладающие магнитными свойствами , поэтому доллар  притягивается к одному из полюсов магнита.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14290"/>
            <a:ext cx="6500858" cy="523220"/>
          </a:xfrm>
          <a:prstGeom prst="rect">
            <a:avLst/>
          </a:prstGeom>
          <a:noFill/>
        </p:spPr>
        <p:txBody>
          <a:bodyPr wrap="square" rtlCol="0">
            <a:spAutoFit/>
          </a:bodyPr>
          <a:lstStyle/>
          <a:p>
            <a:pPr algn="ctr"/>
            <a:r>
              <a:rPr lang="ru-RU" sz="2800" dirty="0" smtClean="0">
                <a:solidFill>
                  <a:srgbClr val="FF0000"/>
                </a:solidFill>
              </a:rPr>
              <a:t>Почему деньги не горят?</a:t>
            </a:r>
            <a:endParaRPr lang="ru-RU" sz="2800" dirty="0">
              <a:solidFill>
                <a:srgbClr val="FF0000"/>
              </a:solidFill>
            </a:endParaRPr>
          </a:p>
        </p:txBody>
      </p:sp>
      <p:grpSp>
        <p:nvGrpSpPr>
          <p:cNvPr id="19" name="Группа 18"/>
          <p:cNvGrpSpPr/>
          <p:nvPr/>
        </p:nvGrpSpPr>
        <p:grpSpPr>
          <a:xfrm>
            <a:off x="642910" y="1071546"/>
            <a:ext cx="1785950" cy="2714644"/>
            <a:chOff x="642910" y="1071546"/>
            <a:chExt cx="1785950" cy="2714644"/>
          </a:xfrm>
        </p:grpSpPr>
        <p:grpSp>
          <p:nvGrpSpPr>
            <p:cNvPr id="8" name="Группа 7"/>
            <p:cNvGrpSpPr/>
            <p:nvPr/>
          </p:nvGrpSpPr>
          <p:grpSpPr>
            <a:xfrm>
              <a:off x="1142976" y="1857364"/>
              <a:ext cx="714380" cy="1928826"/>
              <a:chOff x="1071538" y="1714488"/>
              <a:chExt cx="428628" cy="1214446"/>
            </a:xfrm>
          </p:grpSpPr>
          <p:sp>
            <p:nvSpPr>
              <p:cNvPr id="7" name="Блок-схема: решение 6"/>
              <p:cNvSpPr/>
              <p:nvPr/>
            </p:nvSpPr>
            <p:spPr>
              <a:xfrm>
                <a:off x="1142976" y="1714488"/>
                <a:ext cx="214314" cy="571504"/>
              </a:xfrm>
              <a:prstGeom prst="flowChartDecisi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71538" y="2214554"/>
                <a:ext cx="428628" cy="71438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
            <p:cNvGrpSpPr/>
            <p:nvPr/>
          </p:nvGrpSpPr>
          <p:grpSpPr>
            <a:xfrm>
              <a:off x="642910" y="1071546"/>
              <a:ext cx="1785950" cy="714380"/>
              <a:chOff x="571472" y="1214422"/>
              <a:chExt cx="1643074" cy="357190"/>
            </a:xfrm>
          </p:grpSpPr>
          <p:sp>
            <p:nvSpPr>
              <p:cNvPr id="11" name="Прямоугольник 10"/>
              <p:cNvSpPr/>
              <p:nvPr/>
            </p:nvSpPr>
            <p:spPr>
              <a:xfrm>
                <a:off x="571472" y="1500174"/>
                <a:ext cx="1571636" cy="7143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2000232" y="1214422"/>
                <a:ext cx="214314" cy="35719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14348" y="1500174"/>
                <a:ext cx="642942" cy="714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20" name="Группа 19"/>
          <p:cNvGrpSpPr/>
          <p:nvPr/>
        </p:nvGrpSpPr>
        <p:grpSpPr>
          <a:xfrm>
            <a:off x="5000628" y="1000108"/>
            <a:ext cx="2000264" cy="2786082"/>
            <a:chOff x="5000628" y="1000108"/>
            <a:chExt cx="2000264" cy="2786082"/>
          </a:xfrm>
        </p:grpSpPr>
        <p:grpSp>
          <p:nvGrpSpPr>
            <p:cNvPr id="18" name="Группа 17"/>
            <p:cNvGrpSpPr/>
            <p:nvPr/>
          </p:nvGrpSpPr>
          <p:grpSpPr>
            <a:xfrm>
              <a:off x="5000628" y="1000108"/>
              <a:ext cx="2000264" cy="857256"/>
              <a:chOff x="5214942" y="1000108"/>
              <a:chExt cx="1643074" cy="357190"/>
            </a:xfrm>
          </p:grpSpPr>
          <p:sp>
            <p:nvSpPr>
              <p:cNvPr id="3" name="Прямоугольник 2"/>
              <p:cNvSpPr/>
              <p:nvPr/>
            </p:nvSpPr>
            <p:spPr>
              <a:xfrm>
                <a:off x="5214942" y="1285860"/>
                <a:ext cx="1571636" cy="7143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6643702" y="1000108"/>
                <a:ext cx="214314" cy="35719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357818" y="1285860"/>
                <a:ext cx="642942" cy="7143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4" name="Группа 13"/>
            <p:cNvGrpSpPr/>
            <p:nvPr/>
          </p:nvGrpSpPr>
          <p:grpSpPr>
            <a:xfrm>
              <a:off x="5857884" y="1857364"/>
              <a:ext cx="714380" cy="1928826"/>
              <a:chOff x="1071538" y="1714488"/>
              <a:chExt cx="428628" cy="1214446"/>
            </a:xfrm>
          </p:grpSpPr>
          <p:sp>
            <p:nvSpPr>
              <p:cNvPr id="15" name="Блок-схема: решение 14"/>
              <p:cNvSpPr/>
              <p:nvPr/>
            </p:nvSpPr>
            <p:spPr>
              <a:xfrm>
                <a:off x="1142976" y="1714488"/>
                <a:ext cx="214314" cy="571504"/>
              </a:xfrm>
              <a:prstGeom prst="flowChartDecisi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071538" y="2214554"/>
                <a:ext cx="428628" cy="71438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17" name="TextBox 16"/>
          <p:cNvSpPr txBox="1"/>
          <p:nvPr/>
        </p:nvSpPr>
        <p:spPr>
          <a:xfrm>
            <a:off x="214282" y="3857628"/>
            <a:ext cx="8643998" cy="2062103"/>
          </a:xfrm>
          <a:prstGeom prst="rect">
            <a:avLst/>
          </a:prstGeom>
          <a:noFill/>
        </p:spPr>
        <p:txBody>
          <a:bodyPr wrap="square" rtlCol="0">
            <a:spAutoFit/>
          </a:bodyPr>
          <a:lstStyle/>
          <a:p>
            <a:r>
              <a:rPr lang="ru-RU" sz="3200" dirty="0" smtClean="0"/>
              <a:t>Для нагревания металла (ручки половника) от свечи требуется  определенное количество теплоты . Купюра не загорается  из за большей теплоемкости металла. </a:t>
            </a:r>
            <a:endParaRPr lang="ru-RU" sz="3200" dirty="0"/>
          </a:p>
        </p:txBody>
      </p:sp>
      <p:sp>
        <p:nvSpPr>
          <p:cNvPr id="21" name="TextBox 20"/>
          <p:cNvSpPr txBox="1"/>
          <p:nvPr/>
        </p:nvSpPr>
        <p:spPr>
          <a:xfrm>
            <a:off x="714348" y="1285860"/>
            <a:ext cx="1000132" cy="369332"/>
          </a:xfrm>
          <a:prstGeom prst="rect">
            <a:avLst/>
          </a:prstGeom>
          <a:noFill/>
        </p:spPr>
        <p:txBody>
          <a:bodyPr wrap="square" rtlCol="0">
            <a:spAutoFit/>
          </a:bodyPr>
          <a:lstStyle/>
          <a:p>
            <a:r>
              <a:rPr lang="ru-RU" dirty="0" smtClean="0"/>
              <a:t>купюра</a:t>
            </a:r>
            <a:endParaRPr lang="ru-RU" dirty="0"/>
          </a:p>
        </p:txBody>
      </p:sp>
      <p:sp>
        <p:nvSpPr>
          <p:cNvPr id="22" name="Прямоугольник 21"/>
          <p:cNvSpPr/>
          <p:nvPr/>
        </p:nvSpPr>
        <p:spPr>
          <a:xfrm>
            <a:off x="5072066" y="1285860"/>
            <a:ext cx="958917" cy="369332"/>
          </a:xfrm>
          <a:prstGeom prst="rect">
            <a:avLst/>
          </a:prstGeom>
        </p:spPr>
        <p:txBody>
          <a:bodyPr wrap="none">
            <a:spAutoFit/>
          </a:bodyPr>
          <a:lstStyle/>
          <a:p>
            <a:r>
              <a:rPr lang="ru-RU" dirty="0" smtClean="0"/>
              <a:t>купюра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3"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66" y="571480"/>
            <a:ext cx="5214974" cy="523220"/>
          </a:xfrm>
          <a:prstGeom prst="rect">
            <a:avLst/>
          </a:prstGeom>
          <a:noFill/>
        </p:spPr>
        <p:txBody>
          <a:bodyPr wrap="square" rtlCol="0">
            <a:spAutoFit/>
          </a:bodyPr>
          <a:lstStyle/>
          <a:p>
            <a:pPr algn="ctr"/>
            <a:r>
              <a:rPr lang="ru-RU" sz="2800" dirty="0" smtClean="0">
                <a:solidFill>
                  <a:srgbClr val="FF0000"/>
                </a:solidFill>
              </a:rPr>
              <a:t>Мешок с монетами не горит.</a:t>
            </a:r>
            <a:endParaRPr lang="ru-RU" sz="2800" dirty="0">
              <a:solidFill>
                <a:srgbClr val="FF0000"/>
              </a:solidFill>
            </a:endParaRPr>
          </a:p>
        </p:txBody>
      </p:sp>
      <p:grpSp>
        <p:nvGrpSpPr>
          <p:cNvPr id="18" name="Группа 17"/>
          <p:cNvGrpSpPr/>
          <p:nvPr/>
        </p:nvGrpSpPr>
        <p:grpSpPr>
          <a:xfrm>
            <a:off x="1071538" y="1357298"/>
            <a:ext cx="2071702" cy="3143272"/>
            <a:chOff x="1071538" y="1357298"/>
            <a:chExt cx="2071702" cy="3143272"/>
          </a:xfrm>
        </p:grpSpPr>
        <p:grpSp>
          <p:nvGrpSpPr>
            <p:cNvPr id="5" name="Группа 4"/>
            <p:cNvGrpSpPr/>
            <p:nvPr/>
          </p:nvGrpSpPr>
          <p:grpSpPr>
            <a:xfrm>
              <a:off x="1071538" y="1357298"/>
              <a:ext cx="2071702" cy="1214446"/>
              <a:chOff x="1581884" y="1357298"/>
              <a:chExt cx="1561356" cy="642942"/>
            </a:xfrm>
          </p:grpSpPr>
          <p:sp>
            <p:nvSpPr>
              <p:cNvPr id="4" name="Трапеция 3"/>
              <p:cNvSpPr/>
              <p:nvPr/>
            </p:nvSpPr>
            <p:spPr>
              <a:xfrm rot="5229094">
                <a:off x="1724760" y="1303470"/>
                <a:ext cx="428628" cy="71438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2000232" y="1357298"/>
                <a:ext cx="1143008" cy="64294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p:cNvGrpSpPr/>
            <p:nvPr/>
          </p:nvGrpSpPr>
          <p:grpSpPr>
            <a:xfrm>
              <a:off x="2000232" y="2571744"/>
              <a:ext cx="714380" cy="1928826"/>
              <a:chOff x="2000232" y="2571744"/>
              <a:chExt cx="714380" cy="1928826"/>
            </a:xfrm>
          </p:grpSpPr>
          <p:sp>
            <p:nvSpPr>
              <p:cNvPr id="10" name="Блок-схема: решение 9"/>
              <p:cNvSpPr/>
              <p:nvPr/>
            </p:nvSpPr>
            <p:spPr>
              <a:xfrm>
                <a:off x="2119295" y="2571744"/>
                <a:ext cx="357190" cy="907683"/>
              </a:xfrm>
              <a:prstGeom prst="flowChartDecision">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00232" y="3365966"/>
                <a:ext cx="714380" cy="113460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9" name="Группа 18"/>
          <p:cNvGrpSpPr/>
          <p:nvPr/>
        </p:nvGrpSpPr>
        <p:grpSpPr>
          <a:xfrm>
            <a:off x="5286380" y="1428736"/>
            <a:ext cx="2071702" cy="3143272"/>
            <a:chOff x="5286380" y="1428736"/>
            <a:chExt cx="2071702" cy="3143272"/>
          </a:xfrm>
        </p:grpSpPr>
        <p:grpSp>
          <p:nvGrpSpPr>
            <p:cNvPr id="16" name="Группа 15"/>
            <p:cNvGrpSpPr/>
            <p:nvPr/>
          </p:nvGrpSpPr>
          <p:grpSpPr>
            <a:xfrm>
              <a:off x="5286380" y="1428736"/>
              <a:ext cx="2071702" cy="1214446"/>
              <a:chOff x="5286380" y="1428736"/>
              <a:chExt cx="2071702" cy="1214446"/>
            </a:xfrm>
          </p:grpSpPr>
          <p:sp>
            <p:nvSpPr>
              <p:cNvPr id="7" name="Трапеция 6"/>
              <p:cNvSpPr/>
              <p:nvPr/>
            </p:nvSpPr>
            <p:spPr>
              <a:xfrm rot="5229094">
                <a:off x="5355506" y="1527812"/>
                <a:ext cx="809631" cy="947883"/>
              </a:xfrm>
              <a:prstGeom prst="trapezoid">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5841470" y="1428736"/>
                <a:ext cx="1516612" cy="1214446"/>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2"/>
            <p:cNvGrpSpPr/>
            <p:nvPr/>
          </p:nvGrpSpPr>
          <p:grpSpPr>
            <a:xfrm>
              <a:off x="6357950" y="2643182"/>
              <a:ext cx="714380" cy="1928826"/>
              <a:chOff x="2000232" y="2571744"/>
              <a:chExt cx="714380" cy="1928826"/>
            </a:xfrm>
          </p:grpSpPr>
          <p:sp>
            <p:nvSpPr>
              <p:cNvPr id="14" name="Блок-схема: решение 13"/>
              <p:cNvSpPr/>
              <p:nvPr/>
            </p:nvSpPr>
            <p:spPr>
              <a:xfrm>
                <a:off x="2119295" y="2571744"/>
                <a:ext cx="357190" cy="907683"/>
              </a:xfrm>
              <a:prstGeom prst="flowChartDecision">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000232" y="3365966"/>
                <a:ext cx="714380" cy="113460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17" name="TextBox 16"/>
          <p:cNvSpPr txBox="1"/>
          <p:nvPr/>
        </p:nvSpPr>
        <p:spPr>
          <a:xfrm>
            <a:off x="500034" y="5072074"/>
            <a:ext cx="7929618" cy="1569660"/>
          </a:xfrm>
          <a:prstGeom prst="rect">
            <a:avLst/>
          </a:prstGeom>
          <a:noFill/>
        </p:spPr>
        <p:txBody>
          <a:bodyPr wrap="square" rtlCol="0">
            <a:spAutoFit/>
          </a:bodyPr>
          <a:lstStyle/>
          <a:p>
            <a:r>
              <a:rPr lang="ru-RU" sz="2400" dirty="0" smtClean="0"/>
              <a:t>Мешочек с монетами не загорелся, потому что для нагревания монет требуется определенное количество теплоты . Ткань не загорается из за большей теплоемкости металла.</a:t>
            </a:r>
            <a:endParaRPr lang="ru-RU" sz="2400" dirty="0"/>
          </a:p>
        </p:txBody>
      </p:sp>
      <p:sp>
        <p:nvSpPr>
          <p:cNvPr id="20" name="TextBox 19"/>
          <p:cNvSpPr txBox="1"/>
          <p:nvPr/>
        </p:nvSpPr>
        <p:spPr>
          <a:xfrm>
            <a:off x="1785918" y="1785926"/>
            <a:ext cx="1214446" cy="369332"/>
          </a:xfrm>
          <a:prstGeom prst="rect">
            <a:avLst/>
          </a:prstGeom>
          <a:noFill/>
        </p:spPr>
        <p:txBody>
          <a:bodyPr wrap="square" rtlCol="0">
            <a:spAutoFit/>
          </a:bodyPr>
          <a:lstStyle/>
          <a:p>
            <a:r>
              <a:rPr lang="ru-RU" dirty="0" smtClean="0"/>
              <a:t>монеты</a:t>
            </a:r>
            <a:endParaRPr lang="ru-RU" dirty="0"/>
          </a:p>
        </p:txBody>
      </p:sp>
      <p:sp>
        <p:nvSpPr>
          <p:cNvPr id="21" name="Прямоугольник 20"/>
          <p:cNvSpPr/>
          <p:nvPr/>
        </p:nvSpPr>
        <p:spPr>
          <a:xfrm>
            <a:off x="6143636" y="1857364"/>
            <a:ext cx="984565" cy="369332"/>
          </a:xfrm>
          <a:prstGeom prst="rect">
            <a:avLst/>
          </a:prstGeom>
        </p:spPr>
        <p:txBody>
          <a:bodyPr wrap="none">
            <a:spAutoFit/>
          </a:bodyPr>
          <a:lstStyle/>
          <a:p>
            <a:r>
              <a:rPr lang="ru-RU" dirty="0" smtClean="0"/>
              <a:t>монеты</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0" grpId="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7786742" cy="954107"/>
          </a:xfrm>
          <a:prstGeom prst="rect">
            <a:avLst/>
          </a:prstGeom>
          <a:noFill/>
        </p:spPr>
        <p:txBody>
          <a:bodyPr wrap="square" rtlCol="0">
            <a:spAutoFit/>
          </a:bodyPr>
          <a:lstStyle/>
          <a:p>
            <a:r>
              <a:rPr lang="ru-RU" sz="2800" dirty="0" smtClean="0">
                <a:solidFill>
                  <a:srgbClr val="FF0000"/>
                </a:solidFill>
              </a:rPr>
              <a:t>Какая монета быстрей упадет пятирублевая или однорублевая с одинаковой высоты?</a:t>
            </a:r>
            <a:endParaRPr lang="ru-RU" sz="2800" dirty="0">
              <a:solidFill>
                <a:srgbClr val="FF0000"/>
              </a:solidFill>
            </a:endParaRPr>
          </a:p>
        </p:txBody>
      </p:sp>
      <p:sp>
        <p:nvSpPr>
          <p:cNvPr id="5" name="TextBox 4"/>
          <p:cNvSpPr txBox="1"/>
          <p:nvPr/>
        </p:nvSpPr>
        <p:spPr>
          <a:xfrm>
            <a:off x="571472" y="5072074"/>
            <a:ext cx="7715304" cy="830997"/>
          </a:xfrm>
          <a:prstGeom prst="rect">
            <a:avLst/>
          </a:prstGeom>
          <a:noFill/>
        </p:spPr>
        <p:txBody>
          <a:bodyPr wrap="square" rtlCol="0">
            <a:spAutoFit/>
          </a:bodyPr>
          <a:lstStyle/>
          <a:p>
            <a:r>
              <a:rPr lang="ru-RU" sz="2400" dirty="0" smtClean="0"/>
              <a:t>Однорублевая монета упадет быстрей так как она будет испытывать меньшее сопротивление воздуха. </a:t>
            </a:r>
            <a:endParaRPr lang="ru-RU" sz="2400" dirty="0"/>
          </a:p>
        </p:txBody>
      </p:sp>
      <p:pic>
        <p:nvPicPr>
          <p:cNvPr id="7170" name="Picture 2" descr="C:\Documents and Settings\SERG\Мои документы\Рисунок11.jpg"/>
          <p:cNvPicPr>
            <a:picLocks noChangeAspect="1" noChangeArrowheads="1"/>
          </p:cNvPicPr>
          <p:nvPr/>
        </p:nvPicPr>
        <p:blipFill>
          <a:blip r:embed="rId2"/>
          <a:srcRect/>
          <a:stretch>
            <a:fillRect/>
          </a:stretch>
        </p:blipFill>
        <p:spPr bwMode="auto">
          <a:xfrm>
            <a:off x="857224" y="1785926"/>
            <a:ext cx="3427413" cy="3228975"/>
          </a:xfrm>
          <a:prstGeom prst="rect">
            <a:avLst/>
          </a:prstGeom>
          <a:noFill/>
        </p:spPr>
      </p:pic>
      <p:pic>
        <p:nvPicPr>
          <p:cNvPr id="7171" name="Picture 3" descr="C:\Documents and Settings\SERG\Мои документы\Рисунок12.jpg"/>
          <p:cNvPicPr>
            <a:picLocks noChangeAspect="1" noChangeArrowheads="1"/>
          </p:cNvPicPr>
          <p:nvPr/>
        </p:nvPicPr>
        <p:blipFill>
          <a:blip r:embed="rId3"/>
          <a:srcRect/>
          <a:stretch>
            <a:fillRect/>
          </a:stretch>
        </p:blipFill>
        <p:spPr bwMode="auto">
          <a:xfrm>
            <a:off x="4929190" y="1785926"/>
            <a:ext cx="3444875" cy="3292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72" y="571480"/>
            <a:ext cx="4572032" cy="5632311"/>
          </a:xfrm>
          <a:prstGeom prst="rect">
            <a:avLst/>
          </a:prstGeom>
          <a:noFill/>
        </p:spPr>
        <p:txBody>
          <a:bodyPr wrap="square" rtlCol="0">
            <a:spAutoFit/>
          </a:bodyPr>
          <a:lstStyle/>
          <a:p>
            <a:r>
              <a:rPr lang="ru-RU" sz="2000" dirty="0" smtClean="0">
                <a:solidFill>
                  <a:schemeClr val="bg1"/>
                </a:solidFill>
              </a:rPr>
              <a:t>Новые деньги ?  Хорошо известно, что в современном массовом сознании деньги представляют собой одно из универсальных проявлений успеха. Казалось бы, тому, кто имеет много денег, не должно быть "мучительно больно за бесцельно прожитые годы"... Его успех выражается цифрами банковского счета. С другой стороны, всякий приличный человек знает, что не в деньгах счастье. Ряд важных ценностей человеческой жизни не имеет денежного выражения: не продаются истинная любовь и дружба, а продажные - недорого стоят. И все же в деньгах оценивают очень многое.</a:t>
            </a:r>
            <a:endParaRPr lang="ru-RU" sz="2000"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rot="20938888">
            <a:off x="265121" y="702190"/>
            <a:ext cx="3768896" cy="1643060"/>
          </a:xfrm>
          <a:prstGeom prst="rect">
            <a:avLst/>
          </a:prstGeom>
          <a:noFill/>
          <a:ln w="9525">
            <a:noFill/>
            <a:miter lim="800000"/>
            <a:headEnd/>
            <a:tailEnd/>
          </a:ln>
          <a:effectLst/>
        </p:spPr>
      </p:pic>
      <p:pic>
        <p:nvPicPr>
          <p:cNvPr id="8198" name="Picture 6" descr="C:\Documents and Settings\SERG\Мои документы\Рисунок15.png"/>
          <p:cNvPicPr>
            <a:picLocks noChangeAspect="1" noChangeArrowheads="1"/>
          </p:cNvPicPr>
          <p:nvPr/>
        </p:nvPicPr>
        <p:blipFill>
          <a:blip r:embed="rId3"/>
          <a:srcRect/>
          <a:stretch>
            <a:fillRect/>
          </a:stretch>
        </p:blipFill>
        <p:spPr bwMode="auto">
          <a:xfrm>
            <a:off x="214282" y="4357694"/>
            <a:ext cx="3932237" cy="2279650"/>
          </a:xfrm>
          <a:prstGeom prst="rect">
            <a:avLst/>
          </a:prstGeom>
          <a:noFill/>
        </p:spPr>
      </p:pic>
      <p:pic>
        <p:nvPicPr>
          <p:cNvPr id="8199" name="Picture 7" descr="C:\Documents and Settings\SERG\Мои документы\Рисунок14.png"/>
          <p:cNvPicPr>
            <a:picLocks noChangeAspect="1" noChangeArrowheads="1"/>
          </p:cNvPicPr>
          <p:nvPr/>
        </p:nvPicPr>
        <p:blipFill>
          <a:blip r:embed="rId4"/>
          <a:srcRect/>
          <a:stretch>
            <a:fillRect/>
          </a:stretch>
        </p:blipFill>
        <p:spPr bwMode="auto">
          <a:xfrm>
            <a:off x="142844" y="2357430"/>
            <a:ext cx="4059237" cy="2292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1500174"/>
            <a:ext cx="7072362" cy="1938992"/>
          </a:xfrm>
          <a:prstGeom prst="rect">
            <a:avLst/>
          </a:prstGeom>
          <a:noFill/>
        </p:spPr>
        <p:txBody>
          <a:bodyPr wrap="square" rtlCol="0">
            <a:spAutoFit/>
          </a:bodyPr>
          <a:lstStyle/>
          <a:p>
            <a:pPr algn="ctr"/>
            <a:r>
              <a:rPr lang="ru-RU" sz="6000" dirty="0" smtClean="0"/>
              <a:t>Спасибо за внимание!!!!!</a:t>
            </a:r>
            <a:endParaRPr lang="ru-RU"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4942" y="714356"/>
            <a:ext cx="3500462" cy="4832092"/>
          </a:xfrm>
          <a:prstGeom prst="rect">
            <a:avLst/>
          </a:prstGeom>
          <a:noFill/>
        </p:spPr>
        <p:txBody>
          <a:bodyPr wrap="square" rtlCol="0">
            <a:spAutoFit/>
          </a:bodyPr>
          <a:lstStyle/>
          <a:p>
            <a:r>
              <a:rPr lang="ru-RU" sz="2800" dirty="0" smtClean="0"/>
              <a:t>Деньги-это особый товар . Обычно они изготовлены из  бумаги, металла, т.е. материалов, которые можно исследовать, использовать для проведения интересных опытов.</a:t>
            </a:r>
            <a:endParaRPr lang="ru-RU" sz="2800" dirty="0"/>
          </a:p>
        </p:txBody>
      </p:sp>
      <p:pic>
        <p:nvPicPr>
          <p:cNvPr id="1026" name="Picture 2" descr="C:\Documents and Settings\SERG\Мои документы\Рисунок2.jpg"/>
          <p:cNvPicPr>
            <a:picLocks noChangeAspect="1" noChangeArrowheads="1"/>
          </p:cNvPicPr>
          <p:nvPr/>
        </p:nvPicPr>
        <p:blipFill>
          <a:blip r:embed="rId2"/>
          <a:srcRect/>
          <a:stretch>
            <a:fillRect/>
          </a:stretch>
        </p:blipFill>
        <p:spPr bwMode="auto">
          <a:xfrm>
            <a:off x="571472" y="428604"/>
            <a:ext cx="3949700" cy="2800350"/>
          </a:xfrm>
          <a:prstGeom prst="rect">
            <a:avLst/>
          </a:prstGeom>
          <a:noFill/>
        </p:spPr>
      </p:pic>
      <p:pic>
        <p:nvPicPr>
          <p:cNvPr id="1027" name="Picture 3" descr="C:\Documents and Settings\SERG\Мои документы\Рисунок1.jpg"/>
          <p:cNvPicPr>
            <a:picLocks noChangeAspect="1" noChangeArrowheads="1"/>
          </p:cNvPicPr>
          <p:nvPr/>
        </p:nvPicPr>
        <p:blipFill>
          <a:blip r:embed="rId3"/>
          <a:srcRect/>
          <a:stretch>
            <a:fillRect/>
          </a:stretch>
        </p:blipFill>
        <p:spPr bwMode="auto">
          <a:xfrm>
            <a:off x="571472" y="3571876"/>
            <a:ext cx="3941763" cy="29479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868" y="285728"/>
            <a:ext cx="5214974" cy="5786478"/>
          </a:xfrm>
          <a:prstGeom prst="rect">
            <a:avLst/>
          </a:prstGeom>
          <a:noFill/>
        </p:spPr>
        <p:txBody>
          <a:bodyPr wrap="square" rtlCol="0">
            <a:spAutoFit/>
          </a:bodyPr>
          <a:lstStyle/>
          <a:p>
            <a:r>
              <a:rPr lang="ru-RU" b="1" dirty="0" smtClean="0">
                <a:solidFill>
                  <a:schemeClr val="bg1">
                    <a:lumMod val="95000"/>
                  </a:schemeClr>
                </a:solidFill>
              </a:rPr>
              <a:t>ПОЯВЛЕНИЕ ДЕНЕГ.</a:t>
            </a:r>
          </a:p>
          <a:p>
            <a:r>
              <a:rPr lang="ru-RU" dirty="0" smtClean="0">
                <a:solidFill>
                  <a:schemeClr val="bg1">
                    <a:lumMod val="95000"/>
                  </a:schemeClr>
                </a:solidFill>
              </a:rPr>
              <a:t>Деньги - одно из величайших человеческих изобретений. Происхождение денег связано с 7 - 8 тыс. до н.э., когда у первобытных племен появились излишки каких-то продуктов, которые можно было обменять на другие нужные продукты. Исторически в качестве средства облегчения обмена использовались - с переменным успехом - скот, сигары, раковины, камни , куски металла. Но чтобы служить в качестве денег, предмет должен пройти лишь одно, на мой взгляд, испытание: он должен получить общее признание и покупателей, и продавцов как средство обмена. Деньги определяются самим обществом; все, что общество признает в качестве обращения ,- это и есть деньги. Действительно, деньги - это товар , выступающий в роли всеобщего эквивалента , отражающего стоимость всех прочих товаров.</a:t>
            </a:r>
            <a:endParaRPr lang="ru-RU" dirty="0">
              <a:solidFill>
                <a:schemeClr val="bg1">
                  <a:lumMod val="95000"/>
                </a:schemeClr>
              </a:solidFill>
            </a:endParaRPr>
          </a:p>
        </p:txBody>
      </p:sp>
      <p:pic>
        <p:nvPicPr>
          <p:cNvPr id="1026" name="Picture 2"/>
          <p:cNvPicPr>
            <a:picLocks noChangeAspect="1" noChangeArrowheads="1"/>
          </p:cNvPicPr>
          <p:nvPr/>
        </p:nvPicPr>
        <p:blipFill>
          <a:blip r:embed="rId2"/>
          <a:srcRect/>
          <a:stretch>
            <a:fillRect/>
          </a:stretch>
        </p:blipFill>
        <p:spPr bwMode="auto">
          <a:xfrm>
            <a:off x="142844" y="571480"/>
            <a:ext cx="3247182" cy="50006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794" y="357166"/>
            <a:ext cx="5214974" cy="461665"/>
          </a:xfrm>
          <a:prstGeom prst="rect">
            <a:avLst/>
          </a:prstGeom>
          <a:noFill/>
        </p:spPr>
        <p:txBody>
          <a:bodyPr wrap="square" rtlCol="0">
            <a:spAutoFit/>
          </a:bodyPr>
          <a:lstStyle/>
          <a:p>
            <a:pPr algn="ctr"/>
            <a:r>
              <a:rPr lang="ru-RU" sz="2400" dirty="0" smtClean="0">
                <a:solidFill>
                  <a:srgbClr val="FF0000"/>
                </a:solidFill>
              </a:rPr>
              <a:t>Разновидности монет</a:t>
            </a:r>
            <a:endParaRPr lang="ru-RU" sz="2400" dirty="0">
              <a:solidFill>
                <a:srgbClr val="FF0000"/>
              </a:solidFill>
            </a:endParaRPr>
          </a:p>
        </p:txBody>
      </p:sp>
      <p:sp>
        <p:nvSpPr>
          <p:cNvPr id="5" name="TextBox 4"/>
          <p:cNvSpPr txBox="1"/>
          <p:nvPr/>
        </p:nvSpPr>
        <p:spPr>
          <a:xfrm>
            <a:off x="5214942" y="5429264"/>
            <a:ext cx="2928958" cy="369332"/>
          </a:xfrm>
          <a:prstGeom prst="rect">
            <a:avLst/>
          </a:prstGeom>
          <a:noFill/>
        </p:spPr>
        <p:txBody>
          <a:bodyPr wrap="square" rtlCol="0">
            <a:spAutoFit/>
          </a:bodyPr>
          <a:lstStyle/>
          <a:p>
            <a:pPr algn="ctr"/>
            <a:r>
              <a:rPr lang="ru-RU" dirty="0" smtClean="0"/>
              <a:t>Крона</a:t>
            </a:r>
            <a:endParaRPr lang="ru-RU" dirty="0"/>
          </a:p>
        </p:txBody>
      </p:sp>
      <p:sp>
        <p:nvSpPr>
          <p:cNvPr id="6" name="TextBox 5"/>
          <p:cNvSpPr txBox="1"/>
          <p:nvPr/>
        </p:nvSpPr>
        <p:spPr>
          <a:xfrm>
            <a:off x="1071538" y="5500702"/>
            <a:ext cx="2214578" cy="369332"/>
          </a:xfrm>
          <a:prstGeom prst="rect">
            <a:avLst/>
          </a:prstGeom>
          <a:noFill/>
        </p:spPr>
        <p:txBody>
          <a:bodyPr wrap="square" rtlCol="0">
            <a:spAutoFit/>
          </a:bodyPr>
          <a:lstStyle/>
          <a:p>
            <a:pPr algn="ctr"/>
            <a:r>
              <a:rPr lang="ru-RU" dirty="0" smtClean="0"/>
              <a:t>Гульден</a:t>
            </a:r>
            <a:endParaRPr lang="ru-RU" dirty="0"/>
          </a:p>
        </p:txBody>
      </p:sp>
      <p:pic>
        <p:nvPicPr>
          <p:cNvPr id="2050" name="Picture 2" descr="C:\Documents and Settings\SERG\Мои документы\Рисунок2.gif"/>
          <p:cNvPicPr>
            <a:picLocks noChangeAspect="1" noChangeArrowheads="1"/>
          </p:cNvPicPr>
          <p:nvPr/>
        </p:nvPicPr>
        <p:blipFill>
          <a:blip r:embed="rId2"/>
          <a:srcRect/>
          <a:stretch>
            <a:fillRect/>
          </a:stretch>
        </p:blipFill>
        <p:spPr bwMode="auto">
          <a:xfrm>
            <a:off x="357158" y="1071546"/>
            <a:ext cx="4108161" cy="4071966"/>
          </a:xfrm>
          <a:prstGeom prst="rect">
            <a:avLst/>
          </a:prstGeom>
          <a:noFill/>
        </p:spPr>
      </p:pic>
      <p:pic>
        <p:nvPicPr>
          <p:cNvPr id="2051" name="Picture 3" descr="C:\Documents and Settings\SERG\Мои документы\Рисунок3.jpg"/>
          <p:cNvPicPr>
            <a:picLocks noChangeAspect="1" noChangeArrowheads="1"/>
          </p:cNvPicPr>
          <p:nvPr/>
        </p:nvPicPr>
        <p:blipFill>
          <a:blip r:embed="rId3"/>
          <a:srcRect/>
          <a:stretch>
            <a:fillRect/>
          </a:stretch>
        </p:blipFill>
        <p:spPr bwMode="auto">
          <a:xfrm>
            <a:off x="4643438" y="1071546"/>
            <a:ext cx="4124325" cy="4030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33289.jpg"/>
          <p:cNvPicPr>
            <a:picLocks noChangeAspect="1"/>
          </p:cNvPicPr>
          <p:nvPr/>
        </p:nvPicPr>
        <p:blipFill>
          <a:blip r:embed="rId2"/>
          <a:stretch>
            <a:fillRect/>
          </a:stretch>
        </p:blipFill>
        <p:spPr>
          <a:xfrm>
            <a:off x="3857620" y="3357562"/>
            <a:ext cx="5025054" cy="3000396"/>
          </a:xfrm>
          <a:prstGeom prst="rect">
            <a:avLst/>
          </a:prstGeom>
        </p:spPr>
      </p:pic>
      <p:sp>
        <p:nvSpPr>
          <p:cNvPr id="11" name="TextBox 10"/>
          <p:cNvSpPr txBox="1"/>
          <p:nvPr/>
        </p:nvSpPr>
        <p:spPr>
          <a:xfrm>
            <a:off x="4857752" y="1071546"/>
            <a:ext cx="2714644" cy="369332"/>
          </a:xfrm>
          <a:prstGeom prst="rect">
            <a:avLst/>
          </a:prstGeom>
          <a:noFill/>
        </p:spPr>
        <p:txBody>
          <a:bodyPr wrap="square" rtlCol="0">
            <a:spAutoFit/>
          </a:bodyPr>
          <a:lstStyle/>
          <a:p>
            <a:pPr algn="ctr"/>
            <a:r>
              <a:rPr lang="ru-RU" dirty="0" smtClean="0"/>
              <a:t>Русская монета</a:t>
            </a:r>
            <a:endParaRPr lang="ru-RU" dirty="0"/>
          </a:p>
        </p:txBody>
      </p:sp>
      <p:sp>
        <p:nvSpPr>
          <p:cNvPr id="12" name="TextBox 11"/>
          <p:cNvSpPr txBox="1"/>
          <p:nvPr/>
        </p:nvSpPr>
        <p:spPr>
          <a:xfrm>
            <a:off x="642910" y="4786322"/>
            <a:ext cx="2357454" cy="369332"/>
          </a:xfrm>
          <a:prstGeom prst="rect">
            <a:avLst/>
          </a:prstGeom>
          <a:noFill/>
        </p:spPr>
        <p:txBody>
          <a:bodyPr wrap="square" rtlCol="0">
            <a:spAutoFit/>
          </a:bodyPr>
          <a:lstStyle/>
          <a:p>
            <a:pPr algn="ctr"/>
            <a:r>
              <a:rPr lang="ru-RU" dirty="0" smtClean="0"/>
              <a:t>Шиллинг</a:t>
            </a:r>
          </a:p>
        </p:txBody>
      </p:sp>
      <p:pic>
        <p:nvPicPr>
          <p:cNvPr id="3074" name="Picture 2" descr="C:\Documents and Settings\SERG\Мои документы\Рисунок4.jpg"/>
          <p:cNvPicPr>
            <a:picLocks noChangeAspect="1" noChangeArrowheads="1"/>
          </p:cNvPicPr>
          <p:nvPr/>
        </p:nvPicPr>
        <p:blipFill>
          <a:blip r:embed="rId3"/>
          <a:srcRect/>
          <a:stretch>
            <a:fillRect/>
          </a:stretch>
        </p:blipFill>
        <p:spPr bwMode="auto">
          <a:xfrm>
            <a:off x="285720" y="857232"/>
            <a:ext cx="3449637" cy="3449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7752" y="4929198"/>
            <a:ext cx="2928958" cy="369332"/>
          </a:xfrm>
          <a:prstGeom prst="rect">
            <a:avLst/>
          </a:prstGeom>
          <a:noFill/>
        </p:spPr>
        <p:txBody>
          <a:bodyPr wrap="square" rtlCol="0">
            <a:spAutoFit/>
          </a:bodyPr>
          <a:lstStyle/>
          <a:p>
            <a:pPr algn="ctr"/>
            <a:r>
              <a:rPr lang="ru-RU" dirty="0" smtClean="0"/>
              <a:t>Марка</a:t>
            </a:r>
            <a:endParaRPr lang="ru-RU" dirty="0"/>
          </a:p>
        </p:txBody>
      </p:sp>
      <p:sp>
        <p:nvSpPr>
          <p:cNvPr id="7" name="TextBox 6"/>
          <p:cNvSpPr txBox="1"/>
          <p:nvPr/>
        </p:nvSpPr>
        <p:spPr>
          <a:xfrm>
            <a:off x="1142976" y="5000636"/>
            <a:ext cx="1857388" cy="369332"/>
          </a:xfrm>
          <a:prstGeom prst="rect">
            <a:avLst/>
          </a:prstGeom>
          <a:noFill/>
        </p:spPr>
        <p:txBody>
          <a:bodyPr wrap="square" rtlCol="0">
            <a:spAutoFit/>
          </a:bodyPr>
          <a:lstStyle/>
          <a:p>
            <a:pPr algn="ctr"/>
            <a:r>
              <a:rPr lang="ru-RU" dirty="0" smtClean="0"/>
              <a:t>Гесо</a:t>
            </a:r>
            <a:endParaRPr lang="ru-RU" dirty="0"/>
          </a:p>
        </p:txBody>
      </p:sp>
      <p:pic>
        <p:nvPicPr>
          <p:cNvPr id="4098" name="Picture 2" descr="C:\Documents and Settings\SERG\Мои документы\Рисунок5.jpg"/>
          <p:cNvPicPr>
            <a:picLocks noChangeAspect="1" noChangeArrowheads="1"/>
          </p:cNvPicPr>
          <p:nvPr/>
        </p:nvPicPr>
        <p:blipFill>
          <a:blip r:embed="rId2"/>
          <a:srcRect/>
          <a:stretch>
            <a:fillRect/>
          </a:stretch>
        </p:blipFill>
        <p:spPr bwMode="auto">
          <a:xfrm>
            <a:off x="4714876" y="1214422"/>
            <a:ext cx="3568700" cy="3613150"/>
          </a:xfrm>
          <a:prstGeom prst="rect">
            <a:avLst/>
          </a:prstGeom>
          <a:noFill/>
        </p:spPr>
      </p:pic>
      <p:pic>
        <p:nvPicPr>
          <p:cNvPr id="4099" name="Picture 3" descr="C:\Documents and Settings\SERG\Мои документы\Рисунок6.jpg"/>
          <p:cNvPicPr>
            <a:picLocks noChangeAspect="1" noChangeArrowheads="1"/>
          </p:cNvPicPr>
          <p:nvPr/>
        </p:nvPicPr>
        <p:blipFill>
          <a:blip r:embed="rId3"/>
          <a:srcRect/>
          <a:stretch>
            <a:fillRect/>
          </a:stretch>
        </p:blipFill>
        <p:spPr bwMode="auto">
          <a:xfrm>
            <a:off x="500034" y="1214422"/>
            <a:ext cx="3597275" cy="3613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1934" y="1357298"/>
            <a:ext cx="4572000" cy="3785652"/>
          </a:xfrm>
          <a:prstGeom prst="rect">
            <a:avLst/>
          </a:prstGeom>
        </p:spPr>
        <p:txBody>
          <a:bodyPr>
            <a:spAutoFit/>
          </a:bodyPr>
          <a:lstStyle/>
          <a:p>
            <a:pPr algn="ctr"/>
            <a:r>
              <a:rPr lang="ru-RU" sz="2400" b="1" dirty="0" smtClean="0"/>
              <a:t>Функции денег:</a:t>
            </a:r>
          </a:p>
          <a:p>
            <a:r>
              <a:rPr lang="ru-RU" sz="2400" dirty="0" smtClean="0"/>
              <a:t>Сущность денег проявляется через : </a:t>
            </a:r>
          </a:p>
          <a:p>
            <a:r>
              <a:rPr lang="ru-RU" sz="2400" dirty="0" smtClean="0"/>
              <a:t>1) всеобщую непосредственную обмениваемость;</a:t>
            </a:r>
          </a:p>
          <a:p>
            <a:r>
              <a:rPr lang="ru-RU" sz="2400" dirty="0" smtClean="0"/>
              <a:t>2) самостоятельную меновую стоимость;</a:t>
            </a:r>
          </a:p>
          <a:p>
            <a:r>
              <a:rPr lang="ru-RU" sz="2400" dirty="0" smtClean="0"/>
              <a:t>3) внешнюю вещную меру труда .</a:t>
            </a:r>
            <a:endParaRPr lang="ru-RU" sz="2400" dirty="0"/>
          </a:p>
        </p:txBody>
      </p:sp>
      <p:sp>
        <p:nvSpPr>
          <p:cNvPr id="4" name="TextBox 3"/>
          <p:cNvSpPr txBox="1"/>
          <p:nvPr/>
        </p:nvSpPr>
        <p:spPr>
          <a:xfrm>
            <a:off x="928662" y="2928934"/>
            <a:ext cx="1285884" cy="369332"/>
          </a:xfrm>
          <a:prstGeom prst="rect">
            <a:avLst/>
          </a:prstGeom>
          <a:noFill/>
        </p:spPr>
        <p:txBody>
          <a:bodyPr wrap="square" rtlCol="0">
            <a:spAutoFit/>
          </a:bodyPr>
          <a:lstStyle/>
          <a:p>
            <a:pPr algn="ctr"/>
            <a:r>
              <a:rPr lang="ru-RU" dirty="0" smtClean="0"/>
              <a:t>1918</a:t>
            </a:r>
            <a:endParaRPr lang="ru-RU" dirty="0"/>
          </a:p>
        </p:txBody>
      </p:sp>
      <p:sp>
        <p:nvSpPr>
          <p:cNvPr id="7" name="TextBox 6"/>
          <p:cNvSpPr txBox="1"/>
          <p:nvPr/>
        </p:nvSpPr>
        <p:spPr>
          <a:xfrm>
            <a:off x="928662" y="6143644"/>
            <a:ext cx="1714512" cy="369332"/>
          </a:xfrm>
          <a:prstGeom prst="rect">
            <a:avLst/>
          </a:prstGeom>
          <a:noFill/>
        </p:spPr>
        <p:txBody>
          <a:bodyPr wrap="square" rtlCol="0">
            <a:spAutoFit/>
          </a:bodyPr>
          <a:lstStyle/>
          <a:p>
            <a:pPr algn="ctr"/>
            <a:r>
              <a:rPr lang="ru-RU" dirty="0" smtClean="0"/>
              <a:t>1919</a:t>
            </a:r>
            <a:endParaRPr lang="ru-RU" dirty="0"/>
          </a:p>
        </p:txBody>
      </p:sp>
      <p:pic>
        <p:nvPicPr>
          <p:cNvPr id="5122" name="Picture 2" descr="C:\Documents and Settings\SERG\Мои документы\Рисунок7.jpg"/>
          <p:cNvPicPr>
            <a:picLocks noChangeAspect="1" noChangeArrowheads="1"/>
          </p:cNvPicPr>
          <p:nvPr/>
        </p:nvPicPr>
        <p:blipFill>
          <a:blip r:embed="rId2"/>
          <a:srcRect/>
          <a:stretch>
            <a:fillRect/>
          </a:stretch>
        </p:blipFill>
        <p:spPr bwMode="auto">
          <a:xfrm>
            <a:off x="357158" y="285728"/>
            <a:ext cx="3511550" cy="2395537"/>
          </a:xfrm>
          <a:prstGeom prst="rect">
            <a:avLst/>
          </a:prstGeom>
          <a:noFill/>
        </p:spPr>
      </p:pic>
      <p:pic>
        <p:nvPicPr>
          <p:cNvPr id="5123" name="Picture 3" descr="C:\Documents and Settings\SERG\Мои документы\Рисунок8.jpg"/>
          <p:cNvPicPr>
            <a:picLocks noChangeAspect="1" noChangeArrowheads="1"/>
          </p:cNvPicPr>
          <p:nvPr/>
        </p:nvPicPr>
        <p:blipFill>
          <a:blip r:embed="rId3"/>
          <a:srcRect/>
          <a:stretch>
            <a:fillRect/>
          </a:stretch>
        </p:blipFill>
        <p:spPr bwMode="auto">
          <a:xfrm>
            <a:off x="357158" y="3357562"/>
            <a:ext cx="3511550" cy="2524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290" y="285728"/>
            <a:ext cx="6072230" cy="769441"/>
          </a:xfrm>
          <a:prstGeom prst="rect">
            <a:avLst/>
          </a:prstGeom>
          <a:noFill/>
        </p:spPr>
        <p:txBody>
          <a:bodyPr wrap="square" rtlCol="0">
            <a:spAutoFit/>
          </a:bodyPr>
          <a:lstStyle/>
          <a:p>
            <a:r>
              <a:rPr lang="ru-RU" sz="4400" dirty="0" smtClean="0"/>
              <a:t>    Деньги и вода!</a:t>
            </a:r>
            <a:endParaRPr lang="ru-RU" sz="4400" dirty="0"/>
          </a:p>
        </p:txBody>
      </p:sp>
      <p:sp>
        <p:nvSpPr>
          <p:cNvPr id="3" name="TextBox 2"/>
          <p:cNvSpPr txBox="1"/>
          <p:nvPr/>
        </p:nvSpPr>
        <p:spPr>
          <a:xfrm>
            <a:off x="357158" y="1000108"/>
            <a:ext cx="8286808" cy="830997"/>
          </a:xfrm>
          <a:prstGeom prst="rect">
            <a:avLst/>
          </a:prstGeom>
          <a:noFill/>
        </p:spPr>
        <p:txBody>
          <a:bodyPr wrap="square" rtlCol="0">
            <a:spAutoFit/>
          </a:bodyPr>
          <a:lstStyle/>
          <a:p>
            <a:r>
              <a:rPr lang="ru-RU" sz="1600" dirty="0"/>
              <a:t>В поговорках деньги нередко связывают с водой, когда гово­рят: </a:t>
            </a:r>
            <a:r>
              <a:rPr lang="ru-RU" sz="1600" i="1" dirty="0"/>
              <a:t>деньги текут рекой; деньги ушли как вода сквозь пальцы. </a:t>
            </a:r>
            <a:r>
              <a:rPr lang="ru-RU" sz="1600" dirty="0"/>
              <a:t>На деньгах во избежание подделок наносят «водяные знаки».</a:t>
            </a:r>
          </a:p>
        </p:txBody>
      </p:sp>
      <p:sp>
        <p:nvSpPr>
          <p:cNvPr id="46" name="TextBox 45"/>
          <p:cNvSpPr txBox="1"/>
          <p:nvPr/>
        </p:nvSpPr>
        <p:spPr>
          <a:xfrm>
            <a:off x="2285984" y="4643446"/>
            <a:ext cx="3259226" cy="369332"/>
          </a:xfrm>
          <a:prstGeom prst="rect">
            <a:avLst/>
          </a:prstGeom>
          <a:solidFill>
            <a:srgbClr val="FFFF00"/>
          </a:solidFill>
          <a:ln>
            <a:solidFill>
              <a:schemeClr val="accent6">
                <a:lumMod val="75000"/>
              </a:schemeClr>
            </a:solidFill>
          </a:ln>
          <a:effectLst>
            <a:innerShdw blurRad="63500" dist="50800" dir="18900000">
              <a:prstClr val="black">
                <a:alpha val="50000"/>
              </a:prstClr>
            </a:innerShdw>
          </a:effectLst>
        </p:spPr>
        <p:txBody>
          <a:bodyPr wrap="square" rtlCol="0">
            <a:spAutoFit/>
          </a:bodyPr>
          <a:lstStyle/>
          <a:p>
            <a:r>
              <a:rPr lang="ru-RU" dirty="0" smtClean="0"/>
              <a:t>Почему вода не выливается?</a:t>
            </a:r>
            <a:endParaRPr lang="ru-RU" dirty="0"/>
          </a:p>
        </p:txBody>
      </p:sp>
      <p:sp>
        <p:nvSpPr>
          <p:cNvPr id="3074" name="Rectangle 2"/>
          <p:cNvSpPr>
            <a:spLocks noChangeArrowheads="1"/>
          </p:cNvSpPr>
          <p:nvPr/>
        </p:nvSpPr>
        <p:spPr bwMode="auto">
          <a:xfrm>
            <a:off x="142844" y="5214950"/>
            <a:ext cx="878684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 действием веса воды купюра прогибается, уровень </a:t>
            </a:r>
            <a:r>
              <a:rPr lang="ru-RU" sz="1400" dirty="0" smtClean="0">
                <a:latin typeface="Times New Roman" pitchFamily="18" charset="0"/>
                <a:ea typeface="Times New Roman" pitchFamily="18" charset="0"/>
                <a:cs typeface="Times New Roman" pitchFamily="18" charset="0"/>
              </a:rPr>
              <a:t>в</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оды в фужере понижается, объем воздуха в фужере увеличивается, поэтому давление его уменьшается и становится ниже </a:t>
            </a:r>
            <a:r>
              <a:rPr lang="ru-RU" sz="1400" dirty="0">
                <a:latin typeface="Times New Roman" pitchFamily="18" charset="0"/>
                <a:ea typeface="Times New Roman" pitchFamily="18" charset="0"/>
                <a:cs typeface="Times New Roman" pitchFamily="18" charset="0"/>
              </a:rPr>
              <a:t>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тмосферного. Разность сил давления атмосферного воздуха и </a:t>
            </a:r>
            <a:r>
              <a:rPr lang="ru-RU" sz="1400" dirty="0">
                <a:latin typeface="Times New Roman" pitchFamily="18" charset="0"/>
                <a:ea typeface="Times New Roman" pitchFamily="18" charset="0"/>
                <a:cs typeface="Times New Roman" pitchFamily="18" charset="0"/>
              </a:rPr>
              <a:t>в</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оздуха внутри фужера направлена вверх и уравновешивает вес Воды. Вот вода и не выливается. Стеклянная пластинка не прогибается, поэтому данный </a:t>
            </a:r>
            <a:r>
              <a:rPr kumimoji="0" lang="ru-RU"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фактор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может повлиять на то, что вода из фужера выльется. Дру</a:t>
            </a:r>
            <a:r>
              <a:rPr kumimoji="0" lang="ru-RU"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гие</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материалы: мокрая ткань, целлофановая пленка — ведут себя аналогично бумажной купюре.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5" name="Группа 54"/>
          <p:cNvGrpSpPr/>
          <p:nvPr/>
        </p:nvGrpSpPr>
        <p:grpSpPr>
          <a:xfrm>
            <a:off x="714348" y="2143116"/>
            <a:ext cx="2857520" cy="1928826"/>
            <a:chOff x="714348" y="2143116"/>
            <a:chExt cx="2857520" cy="1928826"/>
          </a:xfrm>
        </p:grpSpPr>
        <p:sp>
          <p:nvSpPr>
            <p:cNvPr id="40" name="Прямоугольник 39"/>
            <p:cNvSpPr/>
            <p:nvPr/>
          </p:nvSpPr>
          <p:spPr>
            <a:xfrm>
              <a:off x="1142976" y="2500306"/>
              <a:ext cx="1785950" cy="14287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Арка 41"/>
            <p:cNvSpPr/>
            <p:nvPr/>
          </p:nvSpPr>
          <p:spPr>
            <a:xfrm flipV="1">
              <a:off x="714348" y="3286124"/>
              <a:ext cx="2857520" cy="785818"/>
            </a:xfrm>
            <a:prstGeom prst="blockArc">
              <a:avLst>
                <a:gd name="adj1" fmla="val 10906003"/>
                <a:gd name="adj2" fmla="val 60382"/>
                <a:gd name="adj3" fmla="val 22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Прямоугольник 42"/>
            <p:cNvSpPr/>
            <p:nvPr/>
          </p:nvSpPr>
          <p:spPr>
            <a:xfrm>
              <a:off x="1142976" y="2143116"/>
              <a:ext cx="1785950" cy="35719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TextBox 46"/>
            <p:cNvSpPr txBox="1"/>
            <p:nvPr/>
          </p:nvSpPr>
          <p:spPr>
            <a:xfrm>
              <a:off x="1428728" y="3000372"/>
              <a:ext cx="928694" cy="369332"/>
            </a:xfrm>
            <a:prstGeom prst="rect">
              <a:avLst/>
            </a:prstGeom>
            <a:noFill/>
          </p:spPr>
          <p:txBody>
            <a:bodyPr wrap="square" rtlCol="0">
              <a:spAutoFit/>
            </a:bodyPr>
            <a:lstStyle/>
            <a:p>
              <a:pPr algn="ctr"/>
              <a:r>
                <a:rPr lang="ru-RU" dirty="0" smtClean="0"/>
                <a:t>Вода</a:t>
              </a:r>
              <a:endParaRPr lang="ru-RU" dirty="0"/>
            </a:p>
          </p:txBody>
        </p:sp>
        <p:sp>
          <p:nvSpPr>
            <p:cNvPr id="48" name="TextBox 47"/>
            <p:cNvSpPr txBox="1"/>
            <p:nvPr/>
          </p:nvSpPr>
          <p:spPr>
            <a:xfrm>
              <a:off x="1285852" y="2143116"/>
              <a:ext cx="1071570" cy="369332"/>
            </a:xfrm>
            <a:prstGeom prst="rect">
              <a:avLst/>
            </a:prstGeom>
            <a:noFill/>
          </p:spPr>
          <p:txBody>
            <a:bodyPr wrap="square" rtlCol="0">
              <a:spAutoFit/>
            </a:bodyPr>
            <a:lstStyle/>
            <a:p>
              <a:pPr algn="ctr"/>
              <a:r>
                <a:rPr lang="ru-RU" dirty="0" smtClean="0"/>
                <a:t>Воздух</a:t>
              </a:r>
              <a:endParaRPr lang="ru-RU" dirty="0"/>
            </a:p>
          </p:txBody>
        </p:sp>
      </p:grpSp>
      <p:grpSp>
        <p:nvGrpSpPr>
          <p:cNvPr id="56" name="Группа 55"/>
          <p:cNvGrpSpPr/>
          <p:nvPr/>
        </p:nvGrpSpPr>
        <p:grpSpPr>
          <a:xfrm>
            <a:off x="4786314" y="2143116"/>
            <a:ext cx="2857520" cy="1928826"/>
            <a:chOff x="4786314" y="2143116"/>
            <a:chExt cx="2857520" cy="1928826"/>
          </a:xfrm>
        </p:grpSpPr>
        <p:sp>
          <p:nvSpPr>
            <p:cNvPr id="49" name="Прямоугольник 48"/>
            <p:cNvSpPr/>
            <p:nvPr/>
          </p:nvSpPr>
          <p:spPr>
            <a:xfrm>
              <a:off x="5214942" y="2714620"/>
              <a:ext cx="1785950" cy="12144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Арка 49"/>
            <p:cNvSpPr/>
            <p:nvPr/>
          </p:nvSpPr>
          <p:spPr>
            <a:xfrm flipV="1">
              <a:off x="4786314" y="3286124"/>
              <a:ext cx="2857520" cy="785818"/>
            </a:xfrm>
            <a:prstGeom prst="blockArc">
              <a:avLst>
                <a:gd name="adj1" fmla="val 10906003"/>
                <a:gd name="adj2" fmla="val 60382"/>
                <a:gd name="adj3" fmla="val 22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2" name="Прямоугольник 51"/>
            <p:cNvSpPr/>
            <p:nvPr/>
          </p:nvSpPr>
          <p:spPr>
            <a:xfrm>
              <a:off x="5214942" y="2143116"/>
              <a:ext cx="1785950" cy="57150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p:cNvSpPr txBox="1"/>
            <p:nvPr/>
          </p:nvSpPr>
          <p:spPr>
            <a:xfrm>
              <a:off x="5643570" y="3000372"/>
              <a:ext cx="928694" cy="369332"/>
            </a:xfrm>
            <a:prstGeom prst="rect">
              <a:avLst/>
            </a:prstGeom>
            <a:noFill/>
          </p:spPr>
          <p:txBody>
            <a:bodyPr wrap="square" rtlCol="0">
              <a:spAutoFit/>
            </a:bodyPr>
            <a:lstStyle/>
            <a:p>
              <a:pPr algn="ctr"/>
              <a:r>
                <a:rPr lang="ru-RU" dirty="0" smtClean="0"/>
                <a:t>Вода</a:t>
              </a:r>
              <a:endParaRPr lang="ru-RU" dirty="0"/>
            </a:p>
          </p:txBody>
        </p:sp>
        <p:sp>
          <p:nvSpPr>
            <p:cNvPr id="54" name="TextBox 53"/>
            <p:cNvSpPr txBox="1"/>
            <p:nvPr/>
          </p:nvSpPr>
          <p:spPr>
            <a:xfrm>
              <a:off x="5500694" y="2285992"/>
              <a:ext cx="1071570" cy="369332"/>
            </a:xfrm>
            <a:prstGeom prst="rect">
              <a:avLst/>
            </a:prstGeom>
            <a:noFill/>
          </p:spPr>
          <p:txBody>
            <a:bodyPr wrap="square" rtlCol="0">
              <a:spAutoFit/>
            </a:bodyPr>
            <a:lstStyle/>
            <a:p>
              <a:pPr algn="ctr"/>
              <a:r>
                <a:rPr lang="ru-RU" dirty="0" smtClean="0"/>
                <a:t>Воздух</a:t>
              </a:r>
              <a:endParaRPr lang="ru-RU"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6" grpId="0" animBg="1"/>
      <p:bldP spid="30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0166" y="214290"/>
            <a:ext cx="5929354" cy="1077218"/>
          </a:xfrm>
          <a:prstGeom prst="rect">
            <a:avLst/>
          </a:prstGeom>
          <a:noFill/>
        </p:spPr>
        <p:txBody>
          <a:bodyPr wrap="square" rtlCol="0">
            <a:spAutoFit/>
          </a:bodyPr>
          <a:lstStyle/>
          <a:p>
            <a:pPr algn="ctr"/>
            <a:r>
              <a:rPr lang="ru-RU" sz="3200" dirty="0" smtClean="0"/>
              <a:t>Как достать монету, не намочив руки?</a:t>
            </a:r>
            <a:endParaRPr lang="ru-RU" sz="3200" dirty="0"/>
          </a:p>
        </p:txBody>
      </p:sp>
      <p:grpSp>
        <p:nvGrpSpPr>
          <p:cNvPr id="10" name="Группа 9"/>
          <p:cNvGrpSpPr/>
          <p:nvPr/>
        </p:nvGrpSpPr>
        <p:grpSpPr>
          <a:xfrm>
            <a:off x="785786" y="2143116"/>
            <a:ext cx="1714512" cy="500066"/>
            <a:chOff x="785786" y="2143116"/>
            <a:chExt cx="1714512" cy="500066"/>
          </a:xfrm>
        </p:grpSpPr>
        <p:sp>
          <p:nvSpPr>
            <p:cNvPr id="6" name="Овал 5"/>
            <p:cNvSpPr/>
            <p:nvPr/>
          </p:nvSpPr>
          <p:spPr>
            <a:xfrm>
              <a:off x="785786" y="2143116"/>
              <a:ext cx="171451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071538" y="2214554"/>
              <a:ext cx="1071570" cy="3571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1357290" y="2357430"/>
              <a:ext cx="357190"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TextBox 8"/>
          <p:cNvSpPr txBox="1"/>
          <p:nvPr/>
        </p:nvSpPr>
        <p:spPr>
          <a:xfrm>
            <a:off x="142844" y="2857496"/>
            <a:ext cx="3000396" cy="923330"/>
          </a:xfrm>
          <a:prstGeom prst="rect">
            <a:avLst/>
          </a:prstGeom>
          <a:noFill/>
        </p:spPr>
        <p:txBody>
          <a:bodyPr wrap="square" rtlCol="0">
            <a:spAutoFit/>
          </a:bodyPr>
          <a:lstStyle/>
          <a:p>
            <a:r>
              <a:rPr lang="ru-RU" dirty="0" smtClean="0"/>
              <a:t>1.Возьмем тарелку, нальем туда воду и положим монету.</a:t>
            </a:r>
            <a:endParaRPr lang="ru-RU" dirty="0"/>
          </a:p>
        </p:txBody>
      </p:sp>
      <p:grpSp>
        <p:nvGrpSpPr>
          <p:cNvPr id="18" name="Группа 17"/>
          <p:cNvGrpSpPr/>
          <p:nvPr/>
        </p:nvGrpSpPr>
        <p:grpSpPr>
          <a:xfrm>
            <a:off x="7000892" y="1643050"/>
            <a:ext cx="1714512" cy="1071570"/>
            <a:chOff x="3143240" y="1500174"/>
            <a:chExt cx="1714512" cy="1071570"/>
          </a:xfrm>
        </p:grpSpPr>
        <p:grpSp>
          <p:nvGrpSpPr>
            <p:cNvPr id="11" name="Группа 10"/>
            <p:cNvGrpSpPr/>
            <p:nvPr/>
          </p:nvGrpSpPr>
          <p:grpSpPr>
            <a:xfrm>
              <a:off x="3143240" y="2071678"/>
              <a:ext cx="1714512" cy="500066"/>
              <a:chOff x="785786" y="2143116"/>
              <a:chExt cx="1714512" cy="500066"/>
            </a:xfrm>
          </p:grpSpPr>
          <p:sp>
            <p:nvSpPr>
              <p:cNvPr id="12" name="Овал 11"/>
              <p:cNvSpPr/>
              <p:nvPr/>
            </p:nvSpPr>
            <p:spPr>
              <a:xfrm>
                <a:off x="785786" y="2143116"/>
                <a:ext cx="171451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1071538" y="2214554"/>
                <a:ext cx="1071570" cy="3571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357290" y="2357430"/>
                <a:ext cx="357190"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Скругленный прямоугольник 14"/>
            <p:cNvSpPr/>
            <p:nvPr/>
          </p:nvSpPr>
          <p:spPr>
            <a:xfrm>
              <a:off x="3571868" y="1500174"/>
              <a:ext cx="71438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перфолента 15"/>
            <p:cNvSpPr/>
            <p:nvPr/>
          </p:nvSpPr>
          <p:spPr>
            <a:xfrm rot="16774633">
              <a:off x="3741968" y="1670276"/>
              <a:ext cx="357190" cy="357190"/>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TextBox 16"/>
          <p:cNvSpPr txBox="1"/>
          <p:nvPr/>
        </p:nvSpPr>
        <p:spPr>
          <a:xfrm>
            <a:off x="6072198" y="2928934"/>
            <a:ext cx="2928958" cy="369332"/>
          </a:xfrm>
          <a:prstGeom prst="rect">
            <a:avLst/>
          </a:prstGeom>
          <a:noFill/>
        </p:spPr>
        <p:txBody>
          <a:bodyPr wrap="square" rtlCol="0">
            <a:spAutoFit/>
          </a:bodyPr>
          <a:lstStyle/>
          <a:p>
            <a:pPr algn="ctr"/>
            <a:r>
              <a:rPr lang="ru-RU" dirty="0" smtClean="0"/>
              <a:t>3.перевернем стакан .</a:t>
            </a:r>
            <a:endParaRPr lang="ru-RU" dirty="0"/>
          </a:p>
        </p:txBody>
      </p:sp>
      <p:sp>
        <p:nvSpPr>
          <p:cNvPr id="25" name="TextBox 24"/>
          <p:cNvSpPr txBox="1"/>
          <p:nvPr/>
        </p:nvSpPr>
        <p:spPr>
          <a:xfrm>
            <a:off x="1214414" y="4286256"/>
            <a:ext cx="6786610" cy="1477328"/>
          </a:xfrm>
          <a:prstGeom prst="rect">
            <a:avLst/>
          </a:prstGeom>
          <a:noFill/>
        </p:spPr>
        <p:txBody>
          <a:bodyPr wrap="square" rtlCol="0">
            <a:spAutoFit/>
          </a:bodyPr>
          <a:lstStyle/>
          <a:p>
            <a:r>
              <a:rPr lang="ru-RU" dirty="0" smtClean="0"/>
              <a:t>ОТВЕТ:</a:t>
            </a:r>
          </a:p>
          <a:p>
            <a:r>
              <a:rPr lang="ru-RU" dirty="0" smtClean="0"/>
              <a:t>Так как огонь потухнет, а  нагретый воздух выйдет из стакана, и благодаря разновидности атмосферного давления внутри стакана вода втянется  внутрь стакана. Теперь можно взять  монету  , не замочив  пальцы.</a:t>
            </a:r>
            <a:endParaRPr lang="ru-RU" dirty="0"/>
          </a:p>
        </p:txBody>
      </p:sp>
      <p:grpSp>
        <p:nvGrpSpPr>
          <p:cNvPr id="34" name="Группа 33"/>
          <p:cNvGrpSpPr/>
          <p:nvPr/>
        </p:nvGrpSpPr>
        <p:grpSpPr>
          <a:xfrm>
            <a:off x="3929058" y="1785926"/>
            <a:ext cx="714380" cy="714380"/>
            <a:chOff x="3214678" y="3786190"/>
            <a:chExt cx="714380" cy="714380"/>
          </a:xfrm>
        </p:grpSpPr>
        <p:sp>
          <p:nvSpPr>
            <p:cNvPr id="29" name="Скругленный прямоугольник 28"/>
            <p:cNvSpPr/>
            <p:nvPr/>
          </p:nvSpPr>
          <p:spPr>
            <a:xfrm rot="10800000">
              <a:off x="3214678" y="3786190"/>
              <a:ext cx="71438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Блок-схема: перфолента 29"/>
            <p:cNvSpPr/>
            <p:nvPr/>
          </p:nvSpPr>
          <p:spPr>
            <a:xfrm rot="16774633">
              <a:off x="3384779" y="3956290"/>
              <a:ext cx="357190" cy="357190"/>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5" name="TextBox 34"/>
          <p:cNvSpPr txBox="1"/>
          <p:nvPr/>
        </p:nvSpPr>
        <p:spPr>
          <a:xfrm>
            <a:off x="3357554" y="3000372"/>
            <a:ext cx="2143140" cy="646331"/>
          </a:xfrm>
          <a:prstGeom prst="rect">
            <a:avLst/>
          </a:prstGeom>
          <a:noFill/>
        </p:spPr>
        <p:txBody>
          <a:bodyPr wrap="square" rtlCol="0">
            <a:spAutoFit/>
          </a:bodyPr>
          <a:lstStyle/>
          <a:p>
            <a:r>
              <a:rPr lang="ru-RU" dirty="0" smtClean="0"/>
              <a:t>2. Подожжем бумагу в  банке.</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linds(horizontal)">
                                      <p:cBhvr>
                                        <p:cTn id="23" dur="500"/>
                                        <p:tgtEl>
                                          <p:spTgt spid="3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linds(horizontal)">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7" grpId="0"/>
      <p:bldP spid="25" grpId="0"/>
      <p:bldP spid="3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641</TotalTime>
  <Words>581</Words>
  <Application>Microsoft Office PowerPoint</Application>
  <PresentationFormat>Экран (4:3)</PresentationFormat>
  <Paragraphs>50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Изящная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FuckYouBill</dc:creator>
  <cp:lastModifiedBy>Alex</cp:lastModifiedBy>
  <cp:revision>68</cp:revision>
  <dcterms:created xsi:type="dcterms:W3CDTF">2009-12-13T10:42:44Z</dcterms:created>
  <dcterms:modified xsi:type="dcterms:W3CDTF">2010-01-26T20:03:17Z</dcterms:modified>
</cp:coreProperties>
</file>