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59" r:id="rId8"/>
    <p:sldId id="258" r:id="rId9"/>
    <p:sldId id="260" r:id="rId10"/>
    <p:sldId id="266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99A"/>
    <a:srgbClr val="602A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8D46-59E0-471F-A3E7-64777590DC3B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D467-809F-4FA6-B5C6-894F247AA0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3D467-809F-4FA6-B5C6-894F247AA04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E623-78C9-4A60-9769-BA35C816014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464A-38EF-4333-807F-BD6BAE2A0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A99A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Monotype Corsiva" pitchFamily="66" charset="0"/>
              </a:rPr>
              <a:t>М.Ю. Лермонтов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00562" y="4000504"/>
            <a:ext cx="46434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Москва, Москва!.. люблю тебя,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сын,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русский, - сильно, пламенно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нежно.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Редут (франц.) </a:t>
            </a:r>
            <a:r>
              <a:rPr lang="ru-RU" b="1" dirty="0" smtClean="0"/>
              <a:t>– квадратное земляное укрепление на поле боя;</a:t>
            </a:r>
          </a:p>
          <a:p>
            <a:pPr>
              <a:buNone/>
            </a:pPr>
            <a:r>
              <a:rPr lang="ru-RU" b="1" u="sng" dirty="0" err="1" smtClean="0">
                <a:solidFill>
                  <a:schemeClr val="bg1"/>
                </a:solidFill>
              </a:rPr>
              <a:t>мусью</a:t>
            </a:r>
            <a:r>
              <a:rPr lang="ru-RU" b="1" u="sng" dirty="0" smtClean="0">
                <a:solidFill>
                  <a:schemeClr val="bg1"/>
                </a:solidFill>
              </a:rPr>
              <a:t> (разг.народ.): </a:t>
            </a:r>
            <a:r>
              <a:rPr lang="ru-RU" b="1" dirty="0" smtClean="0"/>
              <a:t>мсье, месье (франц.) – сударь, господин;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картечь</a:t>
            </a:r>
            <a:r>
              <a:rPr lang="ru-RU" b="1" dirty="0" smtClean="0"/>
              <a:t> – артиллерийский снаряд, наполненный круглыми пулями, широко рассеивающимися при выстреле;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лафет</a:t>
            </a:r>
            <a:r>
              <a:rPr lang="ru-RU" b="1" dirty="0" smtClean="0"/>
              <a:t> – боевой станок, на котором укрепляется ствол артиллерийского орудия;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бивак</a:t>
            </a:r>
            <a:r>
              <a:rPr lang="ru-RU" b="1" dirty="0" smtClean="0"/>
              <a:t> – стоянка войск под открытым небом;</a:t>
            </a:r>
          </a:p>
          <a:p>
            <a:pPr>
              <a:buNone/>
            </a:pPr>
            <a:endParaRPr lang="ru-RU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кивер</a:t>
            </a:r>
            <a:r>
              <a:rPr lang="ru-RU" b="1" dirty="0" smtClean="0"/>
              <a:t> – высокий военный головной убор из твердой кожи;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булат</a:t>
            </a:r>
            <a:r>
              <a:rPr lang="ru-RU" b="1" dirty="0" smtClean="0"/>
              <a:t> – оружие из булатной стали – </a:t>
            </a:r>
            <a:r>
              <a:rPr lang="ru-RU" b="1" dirty="0" err="1" smtClean="0"/>
              <a:t>стали</a:t>
            </a:r>
            <a:r>
              <a:rPr lang="ru-RU" b="1" dirty="0" smtClean="0"/>
              <a:t> особой закалки;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улан, драгун </a:t>
            </a:r>
            <a:r>
              <a:rPr lang="ru-RU" b="1" dirty="0" smtClean="0"/>
              <a:t>– солдаты конных полков;</a:t>
            </a:r>
          </a:p>
          <a:p>
            <a:pPr>
              <a:buNone/>
            </a:pPr>
            <a:endParaRPr lang="ru-RU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u="sng" dirty="0" err="1" smtClean="0">
                <a:solidFill>
                  <a:schemeClr val="bg1"/>
                </a:solidFill>
              </a:rPr>
              <a:t>басурманы</a:t>
            </a:r>
            <a:r>
              <a:rPr lang="ru-RU" b="1" dirty="0" smtClean="0"/>
              <a:t> – люди другой веры, иноземцы, здесь: враги.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214950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5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64344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14489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28599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3116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29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50057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214290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5214950"/>
            <a:ext cx="175260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3429000"/>
            <a:ext cx="2000264" cy="16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600" b="1" u="sng" dirty="0" smtClean="0">
                <a:solidFill>
                  <a:srgbClr val="00B0F0"/>
                </a:solidFill>
              </a:rPr>
              <a:t>Мужество</a:t>
            </a:r>
            <a:r>
              <a:rPr lang="ru-RU" sz="3600" b="1" dirty="0" smtClean="0"/>
              <a:t> </a:t>
            </a:r>
            <a:r>
              <a:rPr lang="ru-RU" b="1" dirty="0"/>
              <a:t>– присутствие духа в опасности.</a:t>
            </a:r>
          </a:p>
          <a:p>
            <a:pPr>
              <a:buNone/>
            </a:pPr>
            <a:r>
              <a:rPr lang="ru-RU" sz="3600" b="1" u="sng" dirty="0">
                <a:solidFill>
                  <a:srgbClr val="0070C0"/>
                </a:solidFill>
              </a:rPr>
              <a:t>Храбрость</a:t>
            </a:r>
            <a:r>
              <a:rPr lang="ru-RU" b="1" dirty="0"/>
              <a:t> – отсутствие страха.</a:t>
            </a:r>
          </a:p>
          <a:p>
            <a:pPr>
              <a:buNone/>
            </a:pPr>
            <a:r>
              <a:rPr lang="ru-RU" sz="3600" b="1" u="sng" dirty="0">
                <a:solidFill>
                  <a:srgbClr val="002060"/>
                </a:solidFill>
              </a:rPr>
              <a:t>Отвага</a:t>
            </a:r>
            <a:r>
              <a:rPr lang="ru-RU" b="1" dirty="0"/>
              <a:t> – смелость, бесстрашие, храбрость.</a:t>
            </a:r>
          </a:p>
          <a:p>
            <a:pPr>
              <a:buNone/>
            </a:pPr>
            <a:r>
              <a:rPr lang="ru-RU" sz="3600" b="1" u="sng" dirty="0">
                <a:solidFill>
                  <a:srgbClr val="C00000"/>
                </a:solidFill>
              </a:rPr>
              <a:t>Удаль</a:t>
            </a:r>
            <a:r>
              <a:rPr lang="ru-RU" b="1" dirty="0"/>
              <a:t> – безудержная, лихая смелость. </a:t>
            </a:r>
          </a:p>
          <a:p>
            <a:pPr>
              <a:buNone/>
            </a:pPr>
            <a:r>
              <a:rPr lang="ru-RU" sz="36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Героизм</a:t>
            </a:r>
            <a:r>
              <a:rPr lang="ru-RU" b="1" dirty="0"/>
              <a:t> – отвага, решительность и самопожертвование в критической ситуации.</a:t>
            </a:r>
          </a:p>
          <a:p>
            <a:pPr>
              <a:buNone/>
            </a:pPr>
            <a:r>
              <a:rPr lang="ru-RU" sz="36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Патриотизм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/>
              <a:t>– преданность и любовь к Родине, народу.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5800" b="1" dirty="0" smtClean="0">
                <a:solidFill>
                  <a:schemeClr val="bg1"/>
                </a:solidFill>
              </a:rPr>
              <a:t>    Стихотворение </a:t>
            </a:r>
            <a:r>
              <a:rPr lang="ru-RU" sz="5800" b="1" dirty="0" smtClean="0">
                <a:solidFill>
                  <a:srgbClr val="FFFF00"/>
                </a:solidFill>
              </a:rPr>
              <a:t>“Бородино</a:t>
            </a:r>
            <a:r>
              <a:rPr lang="ru-RU" sz="5800" b="1" dirty="0" smtClean="0">
                <a:solidFill>
                  <a:schemeClr val="bg1"/>
                </a:solidFill>
              </a:rPr>
              <a:t>” - одно из самых ярких патриотических произведений русской литературы, вдохновенный гимн русскому народу, отстоявшему родину от врага</a:t>
            </a:r>
            <a:r>
              <a:rPr lang="ru-RU" sz="5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4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 algn="ctr">
              <a:buNone/>
            </a:pPr>
            <a:r>
              <a:rPr lang="ru-RU" sz="4500" b="1" u="sng" dirty="0" smtClean="0">
                <a:solidFill>
                  <a:srgbClr val="0070C0"/>
                </a:solidFill>
              </a:rPr>
              <a:t>Домашнее </a:t>
            </a:r>
            <a:r>
              <a:rPr lang="ru-RU" sz="4500" b="1" u="sng" dirty="0" smtClean="0">
                <a:solidFill>
                  <a:srgbClr val="0070C0"/>
                </a:solidFill>
              </a:rPr>
              <a:t>задание: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Выучить наизусть отрывок стихотворения.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                      </a:t>
            </a:r>
          </a:p>
          <a:p>
            <a:pPr>
              <a:buNone/>
            </a:pPr>
            <a:endParaRPr lang="ru-RU" sz="4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Цели урока: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Знакомство с биографией М. Ю. Лермонтова.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Чтение содержания  </a:t>
            </a:r>
            <a:r>
              <a:rPr lang="ru-RU" b="1" dirty="0">
                <a:solidFill>
                  <a:schemeClr val="bg1"/>
                </a:solidFill>
              </a:rPr>
              <a:t>стихотворения “Бородино</a:t>
            </a:r>
            <a:r>
              <a:rPr lang="ru-RU" b="1" dirty="0" smtClean="0">
                <a:solidFill>
                  <a:schemeClr val="bg1"/>
                </a:solidFill>
              </a:rPr>
              <a:t>” с обращением особого внимания </a:t>
            </a:r>
            <a:r>
              <a:rPr lang="ru-RU" b="1" dirty="0">
                <a:solidFill>
                  <a:schemeClr val="bg1"/>
                </a:solidFill>
              </a:rPr>
              <a:t>на его художественные достоинства.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b="1" dirty="0" smtClean="0">
                <a:solidFill>
                  <a:schemeClr val="bg1"/>
                </a:solidFill>
              </a:rPr>
              <a:t>Развитие умения делать </a:t>
            </a:r>
            <a:r>
              <a:rPr lang="ru-RU" b="1" dirty="0">
                <a:solidFill>
                  <a:schemeClr val="bg1"/>
                </a:solidFill>
              </a:rPr>
              <a:t>анализ художественного текста.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3. </a:t>
            </a:r>
            <a:r>
              <a:rPr lang="ru-RU" b="1" dirty="0" smtClean="0">
                <a:solidFill>
                  <a:schemeClr val="bg1"/>
                </a:solidFill>
              </a:rPr>
              <a:t>Воспитание  уважения </a:t>
            </a:r>
            <a:r>
              <a:rPr lang="ru-RU" b="1" dirty="0">
                <a:solidFill>
                  <a:schemeClr val="bg1"/>
                </a:solidFill>
              </a:rPr>
              <a:t>к великому прошлому России.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628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143249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 в детском возрасте.</a:t>
            </a:r>
          </a:p>
          <a:p>
            <a:r>
              <a:rPr lang="ru-RU" b="1" dirty="0"/>
              <a:t>1817-1818.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1971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292893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 в детстве. </a:t>
            </a:r>
          </a:p>
          <a:p>
            <a:r>
              <a:rPr lang="ru-RU" b="1" dirty="0"/>
              <a:t>1820-1822.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05225"/>
            <a:ext cx="2581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5500702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 в вицмундире лейб-гвардии Гусарского полка. </a:t>
            </a:r>
          </a:p>
          <a:p>
            <a:r>
              <a:rPr lang="ru-RU" b="1" dirty="0"/>
              <a:t>1834. Художник Ф.О. </a:t>
            </a:r>
            <a:r>
              <a:rPr lang="ru-RU" b="1" dirty="0" err="1"/>
              <a:t>Будкин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657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2571743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 в расстёгнутом ментике с золотыми шнурками. </a:t>
            </a:r>
          </a:p>
          <a:p>
            <a:r>
              <a:rPr lang="ru-RU" b="1" dirty="0"/>
              <a:t>1837. П.Е. </a:t>
            </a:r>
            <a:r>
              <a:rPr lang="ru-RU" b="1" dirty="0" err="1"/>
              <a:t>Заболотский</a:t>
            </a:r>
            <a:r>
              <a:rPr lang="ru-RU" b="1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2381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57884" y="5857892"/>
            <a:ext cx="271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Лермонтов. Автопортрет. Акварель. 1837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64320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86512" y="3244334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Лермонтов. 1838. Художник А.И. </a:t>
            </a:r>
            <a:r>
              <a:rPr lang="ru-RU" b="1" dirty="0" err="1"/>
              <a:t>Клюндер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52006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7818" y="5572140"/>
            <a:ext cx="378618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Лермонтов в сюртуке лейб-гвардии Гусарского полка.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1839. Акварель А.И.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Клюндера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14612" y="785794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Лермонтов в сюртуке офицера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Тенгинского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пехотного полка.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1841.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Художник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К.А.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Горбунов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 	 	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35784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Знакомо </a:t>
            </a:r>
            <a:r>
              <a:rPr lang="ru-RU" sz="4000" b="1" dirty="0">
                <a:solidFill>
                  <a:srgbClr val="0070C0"/>
                </a:solidFill>
              </a:rPr>
              <a:t>ли вам слово – </a:t>
            </a:r>
            <a:r>
              <a:rPr lang="ru-RU" sz="4000" b="1" u="sng" dirty="0">
                <a:solidFill>
                  <a:srgbClr val="0070C0"/>
                </a:solidFill>
              </a:rPr>
              <a:t>Бородино</a:t>
            </a:r>
            <a:r>
              <a:rPr lang="ru-RU" sz="4000" b="1" dirty="0" smtClean="0">
                <a:solidFill>
                  <a:srgbClr val="0070C0"/>
                </a:solidFill>
              </a:rPr>
              <a:t>?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Относится к событиям войны 1812года, название деревни под Москвой, где произошло крупное </a:t>
            </a:r>
            <a:r>
              <a:rPr lang="ru-RU" b="1" dirty="0" smtClean="0">
                <a:solidFill>
                  <a:schemeClr val="bg1"/>
                </a:solidFill>
              </a:rPr>
              <a:t>сражение.)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429264"/>
            <a:ext cx="8143932" cy="10255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М. И. Кутузов                           Б. Наполеон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330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М.Ю. Лермонтов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Z@VеTнЫй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 Лермонтов </dc:title>
  <dc:creator>MC_VOLY</dc:creator>
  <cp:lastModifiedBy>MC_VOLY</cp:lastModifiedBy>
  <cp:revision>30</cp:revision>
  <dcterms:created xsi:type="dcterms:W3CDTF">2009-11-30T17:49:55Z</dcterms:created>
  <dcterms:modified xsi:type="dcterms:W3CDTF">2010-01-28T20:08:01Z</dcterms:modified>
</cp:coreProperties>
</file>