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notesMasterIdLst>
    <p:notesMasterId r:id="rId34"/>
  </p:notesMasterIdLst>
  <p:sldIdLst>
    <p:sldId id="256" r:id="rId2"/>
    <p:sldId id="257" r:id="rId3"/>
    <p:sldId id="321" r:id="rId4"/>
    <p:sldId id="322" r:id="rId5"/>
    <p:sldId id="329" r:id="rId6"/>
    <p:sldId id="323" r:id="rId7"/>
    <p:sldId id="326" r:id="rId8"/>
    <p:sldId id="324" r:id="rId9"/>
    <p:sldId id="259" r:id="rId10"/>
    <p:sldId id="334" r:id="rId11"/>
    <p:sldId id="298" r:id="rId12"/>
    <p:sldId id="260" r:id="rId13"/>
    <p:sldId id="315" r:id="rId14"/>
    <p:sldId id="277" r:id="rId15"/>
    <p:sldId id="279" r:id="rId16"/>
    <p:sldId id="280" r:id="rId17"/>
    <p:sldId id="270" r:id="rId18"/>
    <p:sldId id="283" r:id="rId19"/>
    <p:sldId id="274" r:id="rId20"/>
    <p:sldId id="331" r:id="rId21"/>
    <p:sldId id="318" r:id="rId22"/>
    <p:sldId id="314" r:id="rId23"/>
    <p:sldId id="276" r:id="rId24"/>
    <p:sldId id="268" r:id="rId25"/>
    <p:sldId id="291" r:id="rId26"/>
    <p:sldId id="311" r:id="rId27"/>
    <p:sldId id="284" r:id="rId28"/>
    <p:sldId id="319" r:id="rId29"/>
    <p:sldId id="306" r:id="rId30"/>
    <p:sldId id="293" r:id="rId31"/>
    <p:sldId id="299" r:id="rId32"/>
    <p:sldId id="26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24E"/>
    <a:srgbClr val="007635"/>
    <a:srgbClr val="009A46"/>
    <a:srgbClr val="EAEA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9878" autoAdjust="0"/>
  </p:normalViewPr>
  <p:slideViewPr>
    <p:cSldViewPr>
      <p:cViewPr>
        <p:scale>
          <a:sx n="100" d="100"/>
          <a:sy n="100" d="100"/>
        </p:scale>
        <p:origin x="-1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4DDA6-361C-4036-A47D-16D1435AAC80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6F297B2-D38D-46C6-A62B-BB2FD1B374B8}">
      <dgm:prSet phldrT="[Текст]" custT="1"/>
      <dgm:spPr>
        <a:effectLst/>
      </dgm:spPr>
      <dgm:t>
        <a:bodyPr/>
        <a:lstStyle/>
        <a:p>
          <a:r>
            <a:rPr lang="ru-RU" sz="1200" b="1" dirty="0" smtClean="0">
              <a:solidFill>
                <a:schemeClr val="accent1"/>
              </a:solidFill>
            </a:rPr>
            <a:t>Выслушайте ребенка. Убедите его, что он не одинок – вы всегда готовы прийти на помощь.</a:t>
          </a:r>
          <a:endParaRPr lang="ru-RU" sz="1200" b="1" dirty="0">
            <a:solidFill>
              <a:schemeClr val="accent1"/>
            </a:solidFill>
          </a:endParaRPr>
        </a:p>
      </dgm:t>
    </dgm:pt>
    <dgm:pt modelId="{3266A198-AF48-4D9A-9746-5B420F617CA1}" type="parTrans" cxnId="{CB8D7DC6-F12A-413D-9A58-52FEAA8BA519}">
      <dgm:prSet/>
      <dgm:spPr/>
      <dgm:t>
        <a:bodyPr/>
        <a:lstStyle/>
        <a:p>
          <a:endParaRPr lang="ru-RU"/>
        </a:p>
      </dgm:t>
    </dgm:pt>
    <dgm:pt modelId="{96F5CAAC-4498-42A5-9E12-5D79210050C5}" type="sibTrans" cxnId="{CB8D7DC6-F12A-413D-9A58-52FEAA8BA519}">
      <dgm:prSet/>
      <dgm:spPr/>
      <dgm:t>
        <a:bodyPr/>
        <a:lstStyle/>
        <a:p>
          <a:endParaRPr lang="ru-RU" dirty="0"/>
        </a:p>
      </dgm:t>
    </dgm:pt>
    <dgm:pt modelId="{49477D11-B429-401C-AAC1-2F0AF4B0B97D}">
      <dgm:prSet phldrT="[Текст]" custT="1"/>
      <dgm:spPr>
        <a:effectLst/>
      </dgm:spPr>
      <dgm:t>
        <a:bodyPr/>
        <a:lstStyle/>
        <a:p>
          <a:pPr algn="ctr"/>
          <a:r>
            <a:rPr lang="ru-RU" sz="1200" b="1" dirty="0" smtClean="0">
              <a:solidFill>
                <a:schemeClr val="accent1"/>
              </a:solidFill>
            </a:rPr>
            <a:t>Следите за физической активностью ребенка, делайте вместе  зарядку (хотя бы по выходным)</a:t>
          </a:r>
        </a:p>
      </dgm:t>
    </dgm:pt>
    <dgm:pt modelId="{CAAF4C86-BF2F-415B-9CCA-DFE5CA69F8D2}" type="parTrans" cxnId="{64FED7C6-0630-4550-8D98-DE2CF59885C2}">
      <dgm:prSet/>
      <dgm:spPr/>
      <dgm:t>
        <a:bodyPr/>
        <a:lstStyle/>
        <a:p>
          <a:endParaRPr lang="ru-RU"/>
        </a:p>
      </dgm:t>
    </dgm:pt>
    <dgm:pt modelId="{2F7BDEBD-10C0-4764-B5D3-B1BE6D37CA0A}" type="sibTrans" cxnId="{64FED7C6-0630-4550-8D98-DE2CF59885C2}">
      <dgm:prSet/>
      <dgm:spPr/>
      <dgm:t>
        <a:bodyPr/>
        <a:lstStyle/>
        <a:p>
          <a:endParaRPr lang="ru-RU"/>
        </a:p>
      </dgm:t>
    </dgm:pt>
    <dgm:pt modelId="{9F9ECC72-2E80-4BC7-9B14-78028EDCF5BD}">
      <dgm:prSet phldrT="[Текст]" custT="1"/>
      <dgm:spPr>
        <a:effectLst/>
      </dgm:spPr>
      <dgm:t>
        <a:bodyPr/>
        <a:lstStyle/>
        <a:p>
          <a:r>
            <a:rPr lang="ru-RU" sz="1200" b="1" dirty="0" smtClean="0">
              <a:solidFill>
                <a:schemeClr val="accent1"/>
              </a:solidFill>
            </a:rPr>
            <a:t>Чаще хвалите ребенка – положительная самооценка формируется в семье.</a:t>
          </a:r>
          <a:endParaRPr lang="ru-RU" sz="1200" b="1" dirty="0">
            <a:solidFill>
              <a:schemeClr val="accent1"/>
            </a:solidFill>
          </a:endParaRPr>
        </a:p>
      </dgm:t>
    </dgm:pt>
    <dgm:pt modelId="{1C147273-5E4F-4C64-B277-B76AE90CAC36}" type="parTrans" cxnId="{D3D12A17-23F5-4047-A95C-9243EDB4977A}">
      <dgm:prSet/>
      <dgm:spPr/>
      <dgm:t>
        <a:bodyPr/>
        <a:lstStyle/>
        <a:p>
          <a:endParaRPr lang="ru-RU"/>
        </a:p>
      </dgm:t>
    </dgm:pt>
    <dgm:pt modelId="{832F9271-5F7B-4C9F-A6CA-D6802D62D63D}" type="sibTrans" cxnId="{D3D12A17-23F5-4047-A95C-9243EDB4977A}">
      <dgm:prSet/>
      <dgm:spPr/>
      <dgm:t>
        <a:bodyPr/>
        <a:lstStyle/>
        <a:p>
          <a:endParaRPr lang="ru-RU"/>
        </a:p>
      </dgm:t>
    </dgm:pt>
    <dgm:pt modelId="{B688A906-4A79-4D85-B034-4D9174CEC5DB}">
      <dgm:prSet phldrT="[Текст]" custT="1"/>
      <dgm:spPr>
        <a:effectLst/>
      </dgm:spPr>
      <dgm:t>
        <a:bodyPr/>
        <a:lstStyle/>
        <a:p>
          <a:pPr algn="ctr"/>
          <a:r>
            <a:rPr lang="ru-RU" sz="1200" b="1" dirty="0" smtClean="0">
              <a:solidFill>
                <a:schemeClr val="accent1"/>
              </a:solidFill>
            </a:rPr>
            <a:t>Пусть ребенок занимается делом, которое ему действительно нравится: поет, танцует, рисует, слушает песни любимых групп.</a:t>
          </a:r>
          <a:endParaRPr lang="ru-RU" sz="1200" b="1" dirty="0">
            <a:solidFill>
              <a:schemeClr val="accent1"/>
            </a:solidFill>
          </a:endParaRPr>
        </a:p>
      </dgm:t>
    </dgm:pt>
    <dgm:pt modelId="{40587CC9-57AA-4504-B0D0-B89B3B50D419}" type="parTrans" cxnId="{5E0BC1F7-85C0-441D-885E-4551F8862B35}">
      <dgm:prSet/>
      <dgm:spPr/>
      <dgm:t>
        <a:bodyPr/>
        <a:lstStyle/>
        <a:p>
          <a:endParaRPr lang="ru-RU"/>
        </a:p>
      </dgm:t>
    </dgm:pt>
    <dgm:pt modelId="{B5BB0017-624E-41AF-83A6-729A4C64A8A5}" type="sibTrans" cxnId="{5E0BC1F7-85C0-441D-885E-4551F8862B35}">
      <dgm:prSet/>
      <dgm:spPr/>
      <dgm:t>
        <a:bodyPr/>
        <a:lstStyle/>
        <a:p>
          <a:endParaRPr lang="ru-RU"/>
        </a:p>
      </dgm:t>
    </dgm:pt>
    <dgm:pt modelId="{39423753-BD2F-4FDF-8FFB-344B70DD3998}">
      <dgm:prSet phldrT="[Текст]" custT="1"/>
      <dgm:spPr>
        <a:effectLst/>
      </dgm:spPr>
      <dgm:t>
        <a:bodyPr/>
        <a:lstStyle/>
        <a:p>
          <a:pPr algn="ctr"/>
          <a:r>
            <a:rPr lang="ru-RU" sz="1200" b="1" dirty="0" smtClean="0">
              <a:solidFill>
                <a:schemeClr val="accent1"/>
              </a:solidFill>
            </a:rPr>
            <a:t>Проводите больше времени с ребенком: устраивайте семейные обеды, просмотр фильма, совместное чтение , вместе ходите в театр, цирк, по магазинам, в гости, на прогулки.</a:t>
          </a:r>
          <a:endParaRPr lang="ru-RU" sz="1200" b="1" dirty="0">
            <a:solidFill>
              <a:schemeClr val="accent1"/>
            </a:solidFill>
          </a:endParaRPr>
        </a:p>
      </dgm:t>
    </dgm:pt>
    <dgm:pt modelId="{0C8E1B65-D9C4-4319-BD1A-C5A5C277D296}" type="parTrans" cxnId="{F8E26D6B-4A54-4920-8A5D-8612078D658F}">
      <dgm:prSet/>
      <dgm:spPr/>
      <dgm:t>
        <a:bodyPr/>
        <a:lstStyle/>
        <a:p>
          <a:endParaRPr lang="ru-RU"/>
        </a:p>
      </dgm:t>
    </dgm:pt>
    <dgm:pt modelId="{4D1068AC-2B07-4FFC-93B3-1ADD7EFCBCB5}" type="sibTrans" cxnId="{F8E26D6B-4A54-4920-8A5D-8612078D658F}">
      <dgm:prSet/>
      <dgm:spPr/>
      <dgm:t>
        <a:bodyPr/>
        <a:lstStyle/>
        <a:p>
          <a:endParaRPr lang="ru-RU"/>
        </a:p>
      </dgm:t>
    </dgm:pt>
    <dgm:pt modelId="{979A618B-F42D-40CB-9443-36329D3E6920}" type="pres">
      <dgm:prSet presAssocID="{9354DDA6-361C-4036-A47D-16D1435AAC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C1CD5-5B6E-4244-9117-F4CCDA32F460}" type="pres">
      <dgm:prSet presAssocID="{9354DDA6-361C-4036-A47D-16D1435AAC80}" presName="cycle" presStyleCnt="0"/>
      <dgm:spPr/>
      <dgm:t>
        <a:bodyPr/>
        <a:lstStyle/>
        <a:p>
          <a:endParaRPr lang="ru-RU"/>
        </a:p>
      </dgm:t>
    </dgm:pt>
    <dgm:pt modelId="{1F9BF44F-A239-418E-84E4-8B6CEB9F89F9}" type="pres">
      <dgm:prSet presAssocID="{76F297B2-D38D-46C6-A62B-BB2FD1B374B8}" presName="nodeFirstNode" presStyleLbl="node1" presStyleIdx="0" presStyleCnt="5" custRadScaleRad="117070" custRadScaleInc="-13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74EFF-BFFF-4B33-BC6E-96A5321157EA}" type="pres">
      <dgm:prSet presAssocID="{96F5CAAC-4498-42A5-9E12-5D79210050C5}" presName="sibTransFirstNode" presStyleLbl="bgShp" presStyleIdx="0" presStyleCnt="1" custLinFactNeighborX="44118" custLinFactNeighborY="-30220"/>
      <dgm:spPr/>
      <dgm:t>
        <a:bodyPr/>
        <a:lstStyle/>
        <a:p>
          <a:endParaRPr lang="ru-RU"/>
        </a:p>
      </dgm:t>
    </dgm:pt>
    <dgm:pt modelId="{4A8E814F-F7DC-4E62-96C8-4B415C6E6F36}" type="pres">
      <dgm:prSet presAssocID="{49477D11-B429-401C-AAC1-2F0AF4B0B97D}" presName="nodeFollowingNodes" presStyleLbl="node1" presStyleIdx="1" presStyleCnt="5" custScaleX="99969" custRadScaleRad="109582" custRadScaleInc="14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7C185-5B41-41C3-92C5-F453BC4EB6C1}" type="pres">
      <dgm:prSet presAssocID="{9F9ECC72-2E80-4BC7-9B14-78028EDCF5BD}" presName="nodeFollowingNodes" presStyleLbl="node1" presStyleIdx="2" presStyleCnt="5" custRadScaleRad="102061" custRadScaleInc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E952A-9114-4C8B-B056-77BAB44060B9}" type="pres">
      <dgm:prSet presAssocID="{B688A906-4A79-4D85-B034-4D9174CEC5D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04FCE-84D3-4A4D-87F5-02EB97BF7A5D}" type="pres">
      <dgm:prSet presAssocID="{39423753-BD2F-4FDF-8FFB-344B70DD3998}" presName="nodeFollowingNodes" presStyleLbl="node1" presStyleIdx="4" presStyleCnt="5" custScaleX="99975" custScaleY="137455" custRadScaleRad="89756" custRadScaleInc="117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F2933-5BA1-42FF-9DBB-0D38CCEA71B8}" type="presOf" srcId="{49477D11-B429-401C-AAC1-2F0AF4B0B97D}" destId="{4A8E814F-F7DC-4E62-96C8-4B415C6E6F36}" srcOrd="0" destOrd="0" presId="urn:microsoft.com/office/officeart/2005/8/layout/cycle3"/>
    <dgm:cxn modelId="{6BD4ED42-68AE-472E-BDF6-D03F75865A8D}" type="presOf" srcId="{B688A906-4A79-4D85-B034-4D9174CEC5DB}" destId="{BA5E952A-9114-4C8B-B056-77BAB44060B9}" srcOrd="0" destOrd="0" presId="urn:microsoft.com/office/officeart/2005/8/layout/cycle3"/>
    <dgm:cxn modelId="{CB8D7DC6-F12A-413D-9A58-52FEAA8BA519}" srcId="{9354DDA6-361C-4036-A47D-16D1435AAC80}" destId="{76F297B2-D38D-46C6-A62B-BB2FD1B374B8}" srcOrd="0" destOrd="0" parTransId="{3266A198-AF48-4D9A-9746-5B420F617CA1}" sibTransId="{96F5CAAC-4498-42A5-9E12-5D79210050C5}"/>
    <dgm:cxn modelId="{64FED7C6-0630-4550-8D98-DE2CF59885C2}" srcId="{9354DDA6-361C-4036-A47D-16D1435AAC80}" destId="{49477D11-B429-401C-AAC1-2F0AF4B0B97D}" srcOrd="1" destOrd="0" parTransId="{CAAF4C86-BF2F-415B-9CCA-DFE5CA69F8D2}" sibTransId="{2F7BDEBD-10C0-4764-B5D3-B1BE6D37CA0A}"/>
    <dgm:cxn modelId="{F8E26D6B-4A54-4920-8A5D-8612078D658F}" srcId="{9354DDA6-361C-4036-A47D-16D1435AAC80}" destId="{39423753-BD2F-4FDF-8FFB-344B70DD3998}" srcOrd="4" destOrd="0" parTransId="{0C8E1B65-D9C4-4319-BD1A-C5A5C277D296}" sibTransId="{4D1068AC-2B07-4FFC-93B3-1ADD7EFCBCB5}"/>
    <dgm:cxn modelId="{DFFA14A6-F3AC-4925-AB63-0E788AD9D423}" type="presOf" srcId="{76F297B2-D38D-46C6-A62B-BB2FD1B374B8}" destId="{1F9BF44F-A239-418E-84E4-8B6CEB9F89F9}" srcOrd="0" destOrd="0" presId="urn:microsoft.com/office/officeart/2005/8/layout/cycle3"/>
    <dgm:cxn modelId="{5E0BC1F7-85C0-441D-885E-4551F8862B35}" srcId="{9354DDA6-361C-4036-A47D-16D1435AAC80}" destId="{B688A906-4A79-4D85-B034-4D9174CEC5DB}" srcOrd="3" destOrd="0" parTransId="{40587CC9-57AA-4504-B0D0-B89B3B50D419}" sibTransId="{B5BB0017-624E-41AF-83A6-729A4C64A8A5}"/>
    <dgm:cxn modelId="{EF0ECE83-BCA7-4B52-A89E-7375E3317EAE}" type="presOf" srcId="{39423753-BD2F-4FDF-8FFB-344B70DD3998}" destId="{15104FCE-84D3-4A4D-87F5-02EB97BF7A5D}" srcOrd="0" destOrd="0" presId="urn:microsoft.com/office/officeart/2005/8/layout/cycle3"/>
    <dgm:cxn modelId="{A6BDA7A3-7D0B-4023-9445-EB261A786B83}" type="presOf" srcId="{96F5CAAC-4498-42A5-9E12-5D79210050C5}" destId="{7CD74EFF-BFFF-4B33-BC6E-96A5321157EA}" srcOrd="0" destOrd="0" presId="urn:microsoft.com/office/officeart/2005/8/layout/cycle3"/>
    <dgm:cxn modelId="{50B488B2-B248-49A3-A5D5-DF8159A7E974}" type="presOf" srcId="{9354DDA6-361C-4036-A47D-16D1435AAC80}" destId="{979A618B-F42D-40CB-9443-36329D3E6920}" srcOrd="0" destOrd="0" presId="urn:microsoft.com/office/officeart/2005/8/layout/cycle3"/>
    <dgm:cxn modelId="{4FE6817B-C989-4E9C-9078-C24FB440C336}" type="presOf" srcId="{9F9ECC72-2E80-4BC7-9B14-78028EDCF5BD}" destId="{0C57C185-5B41-41C3-92C5-F453BC4EB6C1}" srcOrd="0" destOrd="0" presId="urn:microsoft.com/office/officeart/2005/8/layout/cycle3"/>
    <dgm:cxn modelId="{D3D12A17-23F5-4047-A95C-9243EDB4977A}" srcId="{9354DDA6-361C-4036-A47D-16D1435AAC80}" destId="{9F9ECC72-2E80-4BC7-9B14-78028EDCF5BD}" srcOrd="2" destOrd="0" parTransId="{1C147273-5E4F-4C64-B277-B76AE90CAC36}" sibTransId="{832F9271-5F7B-4C9F-A6CA-D6802D62D63D}"/>
    <dgm:cxn modelId="{C81F968A-506B-4C4E-965E-79E59CBD83DB}" type="presParOf" srcId="{979A618B-F42D-40CB-9443-36329D3E6920}" destId="{E39C1CD5-5B6E-4244-9117-F4CCDA32F460}" srcOrd="0" destOrd="0" presId="urn:microsoft.com/office/officeart/2005/8/layout/cycle3"/>
    <dgm:cxn modelId="{552AD76B-DA3B-4DB7-A11B-6E0323727D52}" type="presParOf" srcId="{E39C1CD5-5B6E-4244-9117-F4CCDA32F460}" destId="{1F9BF44F-A239-418E-84E4-8B6CEB9F89F9}" srcOrd="0" destOrd="0" presId="urn:microsoft.com/office/officeart/2005/8/layout/cycle3"/>
    <dgm:cxn modelId="{9C2568DE-32A6-4291-AEBC-420C733E6E3F}" type="presParOf" srcId="{E39C1CD5-5B6E-4244-9117-F4CCDA32F460}" destId="{7CD74EFF-BFFF-4B33-BC6E-96A5321157EA}" srcOrd="1" destOrd="0" presId="urn:microsoft.com/office/officeart/2005/8/layout/cycle3"/>
    <dgm:cxn modelId="{3CE83CA7-593B-42AC-BBA1-D2AB68768101}" type="presParOf" srcId="{E39C1CD5-5B6E-4244-9117-F4CCDA32F460}" destId="{4A8E814F-F7DC-4E62-96C8-4B415C6E6F36}" srcOrd="2" destOrd="0" presId="urn:microsoft.com/office/officeart/2005/8/layout/cycle3"/>
    <dgm:cxn modelId="{CF395CC1-8219-43D3-98E2-6C6D05E4D04F}" type="presParOf" srcId="{E39C1CD5-5B6E-4244-9117-F4CCDA32F460}" destId="{0C57C185-5B41-41C3-92C5-F453BC4EB6C1}" srcOrd="3" destOrd="0" presId="urn:microsoft.com/office/officeart/2005/8/layout/cycle3"/>
    <dgm:cxn modelId="{F8A7F199-4AB9-406A-84D9-6A1A47FAD15B}" type="presParOf" srcId="{E39C1CD5-5B6E-4244-9117-F4CCDA32F460}" destId="{BA5E952A-9114-4C8B-B056-77BAB44060B9}" srcOrd="4" destOrd="0" presId="urn:microsoft.com/office/officeart/2005/8/layout/cycle3"/>
    <dgm:cxn modelId="{B9AD068F-02DF-445C-9708-F46049F7F057}" type="presParOf" srcId="{E39C1CD5-5B6E-4244-9117-F4CCDA32F460}" destId="{15104FCE-84D3-4A4D-87F5-02EB97BF7A5D}" srcOrd="5" destOrd="0" presId="urn:microsoft.com/office/officeart/2005/8/layout/cycle3"/>
  </dgm:cxnLst>
  <dgm:bg>
    <a:noFill/>
    <a:effectLst>
      <a:glow rad="101600">
        <a:schemeClr val="accent3">
          <a:satMod val="175000"/>
          <a:alpha val="40000"/>
        </a:schemeClr>
      </a:glo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6DC97-3B16-4FF1-A585-77886BF86FD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4111F-E135-4D55-ABBF-E9CE245A3D56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3F326FB-E8C5-4E6F-AA7D-FAF6024F12C4}" type="parTrans" cxnId="{90741CBA-7A39-464D-ADA3-BADD153E13C9}">
      <dgm:prSet/>
      <dgm:spPr/>
      <dgm:t>
        <a:bodyPr/>
        <a:lstStyle/>
        <a:p>
          <a:endParaRPr lang="ru-RU"/>
        </a:p>
      </dgm:t>
    </dgm:pt>
    <dgm:pt modelId="{BBA03B34-E57E-4C46-9DEC-32A15C8193EC}" type="sibTrans" cxnId="{90741CBA-7A39-464D-ADA3-BADD153E13C9}">
      <dgm:prSet/>
      <dgm:spPr/>
      <dgm:t>
        <a:bodyPr/>
        <a:lstStyle/>
        <a:p>
          <a:endParaRPr lang="ru-RU" dirty="0"/>
        </a:p>
      </dgm:t>
    </dgm:pt>
    <dgm:pt modelId="{8E226746-4789-403E-B13E-BFD769B4A185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F2AC91C-C5AC-4785-A877-A241DE4505A3}" type="parTrans" cxnId="{85CA3C70-55C0-4512-9115-D5964C567B60}">
      <dgm:prSet/>
      <dgm:spPr/>
      <dgm:t>
        <a:bodyPr/>
        <a:lstStyle/>
        <a:p>
          <a:endParaRPr lang="ru-RU"/>
        </a:p>
      </dgm:t>
    </dgm:pt>
    <dgm:pt modelId="{82972005-8701-4CCB-AB36-9658E155EF24}" type="sibTrans" cxnId="{85CA3C70-55C0-4512-9115-D5964C567B60}">
      <dgm:prSet/>
      <dgm:spPr/>
      <dgm:t>
        <a:bodyPr/>
        <a:lstStyle/>
        <a:p>
          <a:endParaRPr lang="ru-RU"/>
        </a:p>
      </dgm:t>
    </dgm:pt>
    <dgm:pt modelId="{697664C1-3F3D-4134-AC2E-F64640FD6F9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C045FF2-5AC7-457B-9D06-F6D6D32A02A8}" type="parTrans" cxnId="{570A5252-B025-40C7-A208-0F96459F2F37}">
      <dgm:prSet/>
      <dgm:spPr/>
      <dgm:t>
        <a:bodyPr/>
        <a:lstStyle/>
        <a:p>
          <a:endParaRPr lang="ru-RU"/>
        </a:p>
      </dgm:t>
    </dgm:pt>
    <dgm:pt modelId="{8C3FB706-8547-4081-B95C-FC87F737150D}" type="sibTrans" cxnId="{570A5252-B025-40C7-A208-0F96459F2F37}">
      <dgm:prSet/>
      <dgm:spPr/>
      <dgm:t>
        <a:bodyPr/>
        <a:lstStyle/>
        <a:p>
          <a:endParaRPr lang="ru-RU"/>
        </a:p>
      </dgm:t>
    </dgm:pt>
    <dgm:pt modelId="{D4FF21BD-A2DE-462D-9DFB-3844D7B1784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49517D-0B4B-424D-80E2-7A0AB38CDA9B}" type="parTrans" cxnId="{D0816BDE-8534-46EB-B3BC-A5939981BA53}">
      <dgm:prSet/>
      <dgm:spPr/>
      <dgm:t>
        <a:bodyPr/>
        <a:lstStyle/>
        <a:p>
          <a:endParaRPr lang="ru-RU"/>
        </a:p>
      </dgm:t>
    </dgm:pt>
    <dgm:pt modelId="{7851A0A4-2EA3-4341-8616-33A5D2D9190B}" type="sibTrans" cxnId="{D0816BDE-8534-46EB-B3BC-A5939981BA53}">
      <dgm:prSet/>
      <dgm:spPr/>
      <dgm:t>
        <a:bodyPr/>
        <a:lstStyle/>
        <a:p>
          <a:endParaRPr lang="ru-RU"/>
        </a:p>
      </dgm:t>
    </dgm:pt>
    <dgm:pt modelId="{B9B3DBBA-45A2-4CAE-BE80-942D493A91A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9AF6045-A2D7-4C16-9113-FC15187C29BE}" type="parTrans" cxnId="{7211E426-C460-45EA-97B3-ACA1C5175E2C}">
      <dgm:prSet/>
      <dgm:spPr/>
      <dgm:t>
        <a:bodyPr/>
        <a:lstStyle/>
        <a:p>
          <a:endParaRPr lang="ru-RU"/>
        </a:p>
      </dgm:t>
    </dgm:pt>
    <dgm:pt modelId="{000B115D-7685-444B-8CED-0E78A39D443D}" type="sibTrans" cxnId="{7211E426-C460-45EA-97B3-ACA1C5175E2C}">
      <dgm:prSet/>
      <dgm:spPr/>
      <dgm:t>
        <a:bodyPr/>
        <a:lstStyle/>
        <a:p>
          <a:endParaRPr lang="ru-RU"/>
        </a:p>
      </dgm:t>
    </dgm:pt>
    <dgm:pt modelId="{4BFD2E49-76D3-4180-AFFE-B63D23B8FB76}" type="pres">
      <dgm:prSet presAssocID="{2D46DC97-3B16-4FF1-A585-77886BF86F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FDA1F-2307-4986-9C97-B332DAD0AEDA}" type="pres">
      <dgm:prSet presAssocID="{2D46DC97-3B16-4FF1-A585-77886BF86FDD}" presName="cycle" presStyleCnt="0"/>
      <dgm:spPr/>
    </dgm:pt>
    <dgm:pt modelId="{B817ECBE-8083-4564-8D20-4F2165BFD04B}" type="pres">
      <dgm:prSet presAssocID="{11E4111F-E135-4D55-ABBF-E9CE245A3D56}" presName="nodeFirstNode" presStyleLbl="node1" presStyleIdx="0" presStyleCnt="5" custScaleX="104972" custScaleY="133084" custRadScaleRad="96520" custRadScaleInc="1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7E380-9D45-43C7-B378-6F91058B4877}" type="pres">
      <dgm:prSet presAssocID="{BBA03B34-E57E-4C46-9DEC-32A15C8193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94F0D35-A313-45F4-93B7-BFB0359D665B}" type="pres">
      <dgm:prSet presAssocID="{8E226746-4789-403E-B13E-BFD769B4A185}" presName="nodeFollowingNodes" presStyleLbl="node1" presStyleIdx="1" presStyleCnt="5" custScaleY="127886" custRadScaleRad="96534" custRadScaleInc="1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B3E84-C85F-4BAE-B667-B53CB6B21C0F}" type="pres">
      <dgm:prSet presAssocID="{697664C1-3F3D-4134-AC2E-F64640FD6F90}" presName="nodeFollowingNodes" presStyleLbl="node1" presStyleIdx="2" presStyleCnt="5" custScaleY="141828" custRadScaleRad="111610" custRadScaleInc="-2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BCCA-6F19-4A66-98E4-0CED5AE618E0}" type="pres">
      <dgm:prSet presAssocID="{D4FF21BD-A2DE-462D-9DFB-3844D7B17849}" presName="nodeFollowingNodes" presStyleLbl="node1" presStyleIdx="3" presStyleCnt="5" custScaleY="141827" custRadScaleRad="108137" custRadScaleInc="2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BEB13-98BE-4926-93F8-CB12BFAB779C}" type="pres">
      <dgm:prSet presAssocID="{B9B3DBBA-45A2-4CAE-BE80-942D493A91A9}" presName="nodeFollowingNodes" presStyleLbl="node1" presStyleIdx="4" presStyleCnt="5" custScaleX="102180" custScaleY="113942" custRadScaleRad="94862" custRadScaleInc="-8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98F21-9443-4FF7-AD87-B05B7497E50E}" type="presOf" srcId="{8E226746-4789-403E-B13E-BFD769B4A185}" destId="{294F0D35-A313-45F4-93B7-BFB0359D665B}" srcOrd="0" destOrd="0" presId="urn:microsoft.com/office/officeart/2005/8/layout/cycle3"/>
    <dgm:cxn modelId="{49405E73-4AB2-42DC-933B-8459636B2AE3}" type="presOf" srcId="{B9B3DBBA-45A2-4CAE-BE80-942D493A91A9}" destId="{67DBEB13-98BE-4926-93F8-CB12BFAB779C}" srcOrd="0" destOrd="0" presId="urn:microsoft.com/office/officeart/2005/8/layout/cycle3"/>
    <dgm:cxn modelId="{0F335942-6E7E-4698-AA55-E080A2AC6681}" type="presOf" srcId="{2D46DC97-3B16-4FF1-A585-77886BF86FDD}" destId="{4BFD2E49-76D3-4180-AFFE-B63D23B8FB76}" srcOrd="0" destOrd="0" presId="urn:microsoft.com/office/officeart/2005/8/layout/cycle3"/>
    <dgm:cxn modelId="{90741CBA-7A39-464D-ADA3-BADD153E13C9}" srcId="{2D46DC97-3B16-4FF1-A585-77886BF86FDD}" destId="{11E4111F-E135-4D55-ABBF-E9CE245A3D56}" srcOrd="0" destOrd="0" parTransId="{63F326FB-E8C5-4E6F-AA7D-FAF6024F12C4}" sibTransId="{BBA03B34-E57E-4C46-9DEC-32A15C8193EC}"/>
    <dgm:cxn modelId="{D0816BDE-8534-46EB-B3BC-A5939981BA53}" srcId="{2D46DC97-3B16-4FF1-A585-77886BF86FDD}" destId="{D4FF21BD-A2DE-462D-9DFB-3844D7B17849}" srcOrd="3" destOrd="0" parTransId="{0E49517D-0B4B-424D-80E2-7A0AB38CDA9B}" sibTransId="{7851A0A4-2EA3-4341-8616-33A5D2D9190B}"/>
    <dgm:cxn modelId="{8ED142D3-2948-41F6-A497-FAC33EA8E7C1}" type="presOf" srcId="{BBA03B34-E57E-4C46-9DEC-32A15C8193EC}" destId="{C4E7E380-9D45-43C7-B378-6F91058B4877}" srcOrd="0" destOrd="0" presId="urn:microsoft.com/office/officeart/2005/8/layout/cycle3"/>
    <dgm:cxn modelId="{570A5252-B025-40C7-A208-0F96459F2F37}" srcId="{2D46DC97-3B16-4FF1-A585-77886BF86FDD}" destId="{697664C1-3F3D-4134-AC2E-F64640FD6F90}" srcOrd="2" destOrd="0" parTransId="{6C045FF2-5AC7-457B-9D06-F6D6D32A02A8}" sibTransId="{8C3FB706-8547-4081-B95C-FC87F737150D}"/>
    <dgm:cxn modelId="{5E27380F-7CBF-49A4-A830-CCDB0902AEBB}" type="presOf" srcId="{11E4111F-E135-4D55-ABBF-E9CE245A3D56}" destId="{B817ECBE-8083-4564-8D20-4F2165BFD04B}" srcOrd="0" destOrd="0" presId="urn:microsoft.com/office/officeart/2005/8/layout/cycle3"/>
    <dgm:cxn modelId="{1136BA1E-18F8-46BA-8418-95B05743872F}" type="presOf" srcId="{D4FF21BD-A2DE-462D-9DFB-3844D7B17849}" destId="{7632BCCA-6F19-4A66-98E4-0CED5AE618E0}" srcOrd="0" destOrd="0" presId="urn:microsoft.com/office/officeart/2005/8/layout/cycle3"/>
    <dgm:cxn modelId="{146F77D5-7289-45C5-9BEC-7A14774326D9}" type="presOf" srcId="{697664C1-3F3D-4134-AC2E-F64640FD6F90}" destId="{A14B3E84-C85F-4BAE-B667-B53CB6B21C0F}" srcOrd="0" destOrd="0" presId="urn:microsoft.com/office/officeart/2005/8/layout/cycle3"/>
    <dgm:cxn modelId="{85CA3C70-55C0-4512-9115-D5964C567B60}" srcId="{2D46DC97-3B16-4FF1-A585-77886BF86FDD}" destId="{8E226746-4789-403E-B13E-BFD769B4A185}" srcOrd="1" destOrd="0" parTransId="{6F2AC91C-C5AC-4785-A877-A241DE4505A3}" sibTransId="{82972005-8701-4CCB-AB36-9658E155EF24}"/>
    <dgm:cxn modelId="{7211E426-C460-45EA-97B3-ACA1C5175E2C}" srcId="{2D46DC97-3B16-4FF1-A585-77886BF86FDD}" destId="{B9B3DBBA-45A2-4CAE-BE80-942D493A91A9}" srcOrd="4" destOrd="0" parTransId="{29AF6045-A2D7-4C16-9113-FC15187C29BE}" sibTransId="{000B115D-7685-444B-8CED-0E78A39D443D}"/>
    <dgm:cxn modelId="{4D7B6856-749A-4091-9035-A9B07A1DF87C}" type="presParOf" srcId="{4BFD2E49-76D3-4180-AFFE-B63D23B8FB76}" destId="{B98FDA1F-2307-4986-9C97-B332DAD0AEDA}" srcOrd="0" destOrd="0" presId="urn:microsoft.com/office/officeart/2005/8/layout/cycle3"/>
    <dgm:cxn modelId="{A695B0FD-017F-45C7-ABD6-4BC322929E26}" type="presParOf" srcId="{B98FDA1F-2307-4986-9C97-B332DAD0AEDA}" destId="{B817ECBE-8083-4564-8D20-4F2165BFD04B}" srcOrd="0" destOrd="0" presId="urn:microsoft.com/office/officeart/2005/8/layout/cycle3"/>
    <dgm:cxn modelId="{B3A6D414-52F3-457A-888E-92AE1C3905E5}" type="presParOf" srcId="{B98FDA1F-2307-4986-9C97-B332DAD0AEDA}" destId="{C4E7E380-9D45-43C7-B378-6F91058B4877}" srcOrd="1" destOrd="0" presId="urn:microsoft.com/office/officeart/2005/8/layout/cycle3"/>
    <dgm:cxn modelId="{F87663B6-73C7-42F9-AE38-EE2A45883E5A}" type="presParOf" srcId="{B98FDA1F-2307-4986-9C97-B332DAD0AEDA}" destId="{294F0D35-A313-45F4-93B7-BFB0359D665B}" srcOrd="2" destOrd="0" presId="urn:microsoft.com/office/officeart/2005/8/layout/cycle3"/>
    <dgm:cxn modelId="{EF0409B9-DC92-4D81-8EAD-4D194BBE19FF}" type="presParOf" srcId="{B98FDA1F-2307-4986-9C97-B332DAD0AEDA}" destId="{A14B3E84-C85F-4BAE-B667-B53CB6B21C0F}" srcOrd="3" destOrd="0" presId="urn:microsoft.com/office/officeart/2005/8/layout/cycle3"/>
    <dgm:cxn modelId="{0935C95E-22D8-4382-BDC2-B0A8C3E2DDE6}" type="presParOf" srcId="{B98FDA1F-2307-4986-9C97-B332DAD0AEDA}" destId="{7632BCCA-6F19-4A66-98E4-0CED5AE618E0}" srcOrd="4" destOrd="0" presId="urn:microsoft.com/office/officeart/2005/8/layout/cycle3"/>
    <dgm:cxn modelId="{19BA1D7E-2C08-4B21-8081-557A2A0481E6}" type="presParOf" srcId="{B98FDA1F-2307-4986-9C97-B332DAD0AEDA}" destId="{67DBEB13-98BE-4926-93F8-CB12BFAB779C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2F3D3-81EA-4EF1-BA1D-E5C343F714C0}" type="datetimeFigureOut">
              <a:rPr lang="ru-RU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3019DD-4DCC-4DAE-8BAF-475DB9679E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594F6-F32A-4E77-A285-B6E23A1CC7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82444-BAA0-4503-B6A8-F89AA7DC07D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B7DC2-C0B5-4AFF-9116-F243E66F214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57609-BEB9-463E-9FAC-F01D510194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C442A-62EC-4A26-A1BE-567B880045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402BD-564D-41BB-8DC4-457B1336358D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5B273-A08E-48FD-ACA0-82CAEACD6C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455DB-1043-4376-ACBC-634CE48F5AAD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6D0C-25E0-41E5-8D5F-FC7C01BE64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FC227-C540-48F7-B708-7B142E804112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88634-BDED-424A-A933-64951037F6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A79E3-8850-4A43-9156-FD0240A136EB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63EAC-6A51-4B52-B4F6-511233C500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5A842-A1FB-4389-801E-5CF9D90FFAC4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1DF77-9BA3-42B9-A077-E1C42739FE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1B77B-5BAE-43C8-BDB6-8549AF23F7B2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69B3B-2B0D-4D0B-92C8-53DF11D2A6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7B2EF-D1D9-4B77-A20E-DCEDCBB78329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519CB-42F1-4A35-980A-453FD96760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FB793-4601-47F4-B6DF-841C36383B34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5035B-3C51-4EB3-A51D-07F2A06FB3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4C666-63BE-4E03-ADDC-57047619C048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B9B4D-34C7-4726-B151-DFD0D83A38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8C03D-6FC2-4F9F-B0A3-54FEFD103496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8B3D5-1B6B-4567-9C46-1229195853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9AB45-DA82-4807-A805-9584F4C96D98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37EC4-959F-4817-9156-09D2087E45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04AC84-7A3D-4A93-B4E8-518A5CF8BF0A}" type="datetimeFigureOut">
              <a:rPr lang="ru-RU" smtClean="0"/>
              <a:pPr>
                <a:defRPr/>
              </a:pPr>
              <a:t>24.01.2010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BF925-1C24-4623-9C07-2EB3886212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Серпуховский муниципальный район</a:t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МОУ «Дашковская средняя общеобразовательная школа»</a:t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Представление опыта работы  классного руководителя 4 «А» класса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 Усмановой Валентины Павловны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14973"/>
          </a:xfrm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Психологические аспекты здоровьесберегающих технологий в начальной </a:t>
            </a:r>
            <a:r>
              <a:rPr lang="ru-RU" sz="54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школе</a:t>
            </a:r>
            <a:endParaRPr lang="ru-RU" sz="5400" b="1" dirty="0" smtClean="0">
              <a:ln w="31550" cmpd="sng">
                <a:solidFill>
                  <a:srgbClr val="00B0F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42875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  <a:prstGeom prst="round2Diag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 Только в тесном контакте, 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взаимной поддержке, 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понимании, доверии, любви: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дети, родители, классный руководитель, социум!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21537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справиться? Где взять силы ребенку?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0001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072062"/>
          </a:xfrm>
          <a:prstGeom prst="round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Соревноваться нужно не с окружающими, а с самим собой,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невозможно быть лучшим всегда и во всем,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всякого успеха есть своя цена, надо беречь силы, позволять себе отдыхать и просто радоваться жизни.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оценивать людей только  по их успехам в учебе!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828680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Советы детям от учителя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428604"/>
            <a:ext cx="82868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Советы родителям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58187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4" name="Содержимое 3" descr="C:\Documents and Settings\Admin\Рабочий стол\Фото@\IMG_260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3042" y="2357430"/>
            <a:ext cx="5429288" cy="385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Стрессом можно управлять – выбирайте один из предложенных нами способов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714375"/>
            <a:ext cx="8072437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71543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Маски страха и стресса в рисунках детей</a:t>
            </a:r>
          </a:p>
        </p:txBody>
      </p:sp>
      <p:pic>
        <p:nvPicPr>
          <p:cNvPr id="1026" name="Picture 2" descr="C:\Documents and Settings\Администратор\Мои документы\Мои рисунки\Рисунок1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56870"/>
            <a:ext cx="8229600" cy="44126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1357313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2" descr="C:\Documents and Settings\Admin\Рабочий стол\страх\сканирование0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786190"/>
            <a:ext cx="1652587" cy="1212850"/>
          </a:xfrm>
          <a:prstGeom prst="rect">
            <a:avLst/>
          </a:prstGeom>
          <a:noFill/>
          <a:ln w="9525">
            <a:solidFill>
              <a:srgbClr val="14C24E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428604"/>
            <a:ext cx="835824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Рисуем маски радости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842968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Рисование пальчиками снимает нервное перенапряжение</a:t>
            </a:r>
          </a:p>
        </p:txBody>
      </p:sp>
      <p:pic>
        <p:nvPicPr>
          <p:cNvPr id="2050" name="Picture 2" descr="C:\Documents and Settings\Администратор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05503"/>
            <a:ext cx="8229600" cy="45153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571480"/>
            <a:ext cx="1819260" cy="7143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85750" y="1785938"/>
            <a:ext cx="2214563" cy="1357312"/>
          </a:xfrm>
          <a:prstGeom prst="round2DiagRect">
            <a:avLst>
              <a:gd name="adj1" fmla="val 16667"/>
              <a:gd name="adj2" fmla="val 1633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Общение с природой,  прогулки по саду, сосновому бору, парку помогают снять нервное напряжение.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3560" name="Picture 2" descr="C:\Documents and Settings\Admin\Мои документы\Мои видеозаписи\Мои рисунки\Рисунок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3429000"/>
            <a:ext cx="1428736" cy="177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Admin\Мои документы\Мои видеозаписи\Мои рисунки\Рисунок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42886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511536">
            <a:off x="3195638" y="714375"/>
            <a:ext cx="5842000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63300">
            <a:off x="3538604" y="700531"/>
            <a:ext cx="52864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Отличный урожай овощей летом избавит от любой хандры, а зимой, посмотрев на фотографии, можно улыбнуться и забыть про неудачи!!!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prstGeom prst="round2DiagRect">
            <a:avLst>
              <a:gd name="adj1" fmla="val 16667"/>
              <a:gd name="adj2" fmla="val 0"/>
            </a:avLst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 словам знатоков цветочной ауры, все домашние растения способны многое изменить в нашей жизни.  Надо лишь знать: какой цветок за что «отвечает».</a:t>
            </a:r>
          </a:p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Эти цветы спасают от постоянной сонливости, еще их называют цветами мудрости . </a:t>
            </a:r>
            <a:r>
              <a:rPr lang="ru-RU" sz="1600" b="1" dirty="0" smtClean="0">
                <a:solidFill>
                  <a:srgbClr val="7030A0"/>
                </a:solidFill>
              </a:rPr>
              <a:t>(ИЛАФИК) </a:t>
            </a:r>
          </a:p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Это растение избавит от скуки и депрессии, поможет улучшить настроение. </a:t>
            </a:r>
            <a:r>
              <a:rPr lang="ru-RU" sz="1600" b="1" dirty="0" smtClean="0">
                <a:solidFill>
                  <a:srgbClr val="7030A0"/>
                </a:solidFill>
              </a:rPr>
              <a:t>(ОРИНКАПОПТ) </a:t>
            </a:r>
          </a:p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Специалисты по биоэнергетике считают, что оно работает как «энергетический экран», уберегает от неудач и несчастных случаев. </a:t>
            </a:r>
            <a:r>
              <a:rPr lang="ru-RU" sz="1600" b="1" dirty="0" smtClean="0">
                <a:solidFill>
                  <a:srgbClr val="7030A0"/>
                </a:solidFill>
              </a:rPr>
              <a:t>(ЭОАЛ) </a:t>
            </a:r>
          </a:p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Это красивое растение заряжает оптимизмом, помогает справиться с житейскими неурядицами</a:t>
            </a:r>
            <a:r>
              <a:rPr lang="ru-RU" sz="1600" b="1" dirty="0" smtClean="0">
                <a:solidFill>
                  <a:schemeClr val="accent1"/>
                </a:solidFill>
              </a:rPr>
              <a:t>. </a:t>
            </a:r>
            <a:r>
              <a:rPr lang="ru-RU" sz="1600" b="1" dirty="0" smtClean="0">
                <a:solidFill>
                  <a:srgbClr val="7030A0"/>
                </a:solidFill>
              </a:rPr>
              <a:t>(РАГЬЕН) </a:t>
            </a:r>
          </a:p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chemeClr val="accent1"/>
                </a:solidFill>
              </a:rPr>
              <a:t>Растение со светлыми листьями помогает ослабленным людям прийти в норму, а с темными листьями «забирает» негативную энергию.  Как называется такое растение? </a:t>
            </a:r>
            <a:r>
              <a:rPr lang="ru-RU" sz="1600" b="1" dirty="0" smtClean="0">
                <a:solidFill>
                  <a:srgbClr val="7030A0"/>
                </a:solidFill>
              </a:rPr>
              <a:t>(ЮЩПЛ)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85728"/>
            <a:ext cx="835824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Головоломка «Угадай названия цветов» от Виктории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12858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4098" name="Picture 2" descr="C:\Documents and Settings\Admin\Мои документы\Мои видеозаписи\Мои рисунки\Рисунок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2071678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Admin\Мои документы\Мои видеозаписи\Мои рисунки\Рисунок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2071678"/>
            <a:ext cx="371477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Любимые домашние питомцы –такие ласковые, нежные. Погладишь кошку – стресс легко снимешь.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143000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572000" cy="5072062"/>
          </a:xfrm>
          <a:prstGeom prst="round2Diag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«Дошкольник – ученик».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программа «Начальная школа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(руководитель – чл.-корр. РАО проф. Н.Ф.Виноградова).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Профилактическая  программа «Разговор о правильном питании»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(авт. М.М. Безруких, Т.А. Филиппова, А.Г. Макеева).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«Береги здоровье смолоду»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программы «Разговор о правильном питании».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Здоровья.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Недели Здоровья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КТД </a:t>
            </a:r>
            <a:r>
              <a:rPr lang="ru-RU" sz="1600" dirty="0" smtClean="0">
                <a:solidFill>
                  <a:srgbClr val="7030A0"/>
                </a:solidFill>
              </a:rPr>
              <a:t>на основе программы воспитательной работы школы «Родное Отечество».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Направления здоровьесберегающей деятельности</a:t>
            </a:r>
          </a:p>
        </p:txBody>
      </p:sp>
      <p:pic>
        <p:nvPicPr>
          <p:cNvPr id="7175" name="Picture 7" descr="C:\Documents and Settings\Admin\Мои документы\Мои рисунки\Новая папка\Рисунок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928802"/>
            <a:ext cx="4071966" cy="3393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26632" name="Picture 8" descr="D:\документы\Усманова\Школа\2008_11_27\Я и мой класс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1670" y="2071678"/>
            <a:ext cx="4214842" cy="3500462"/>
          </a:xfrm>
          <a:solidFill>
            <a:srgbClr val="FFFFFF">
              <a:shade val="85000"/>
            </a:srgbClr>
          </a:solidFill>
          <a:ln w="88900" cap="sq"/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Текст 11"/>
          <p:cNvSpPr>
            <a:spLocks noGrp="1"/>
          </p:cNvSpPr>
          <p:nvPr>
            <p:ph type="body" idx="4294967295"/>
          </p:nvPr>
        </p:nvSpPr>
        <p:spPr>
          <a:xfrm>
            <a:off x="8875713" y="1928813"/>
            <a:ext cx="268287" cy="657225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1"/>
            <a:ext cx="871543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Культурное времяпрепровождение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pic>
        <p:nvPicPr>
          <p:cNvPr id="8" name="Picture 2" descr="C:\Documents and Settings\Admin\Рабочий стол\для документации\фото стресс\Picture1 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2357430"/>
            <a:ext cx="4286280" cy="337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21537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Танцы дают положительный настрой, радостные эмоции и аплодисменты зрителей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14290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Веселые конкурсы на праздниках радуют не только нас, но и наших мам</a:t>
            </a:r>
          </a:p>
        </p:txBody>
      </p:sp>
      <p:pic>
        <p:nvPicPr>
          <p:cNvPr id="1026" name="Picture 2" descr="IMG_22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214554"/>
            <a:ext cx="4141633" cy="325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IMG_226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14554"/>
            <a:ext cx="4071966" cy="326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26630" name="Picture 6" descr="C:\Documents and Settings\Admin\Мои документы\Мои рисунки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2214554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C:\Documents and Settings\Admin\Мои документы\Мои рисунки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86314" y="2285992"/>
            <a:ext cx="386640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57256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Игра на музыкальных инструментах в свободное время помогает отдохнуть и забыть ОБО всех неприятных моментах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857784"/>
          </a:xfrm>
          <a:prstGeom prst="round2Diag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Напомните другу победы, которые были в его жизни, людей, которые о нем хорошо отзывались, радости, которые он испытывал.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Можно назвать подруге все ее лучшие качества, предложить ей любимые лакомства, пойти погулять вместе или посмотреть веселый фильм. Главное, чтобы друг чувствовал ваше доверие, поддержку. </a:t>
            </a:r>
            <a:r>
              <a:rPr lang="ru-RU" sz="2400" b="1" dirty="0" smtClean="0">
                <a:solidFill>
                  <a:srgbClr val="FF0000"/>
                </a:solidFill>
              </a:rPr>
              <a:t>Пословица гласит: «Друг познается в беде</a:t>
            </a:r>
            <a:r>
              <a:rPr lang="ru-RU" sz="2400" dirty="0" smtClean="0">
                <a:solidFill>
                  <a:srgbClr val="FF0000"/>
                </a:solidFill>
              </a:rPr>
              <a:t>».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Поддержка друга в трудную минуту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35824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Вышивание «крестиком» помогает успокоиться, сосредоточиться, а выполненная работа доставляет радость </a:t>
            </a:r>
          </a:p>
        </p:txBody>
      </p:sp>
      <p:pic>
        <p:nvPicPr>
          <p:cNvPr id="2050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1714488"/>
            <a:ext cx="4000496" cy="4602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23558" name="Picture 6" descr="C:\Documents and Settings\Admin\Мои документы\Мои рисунки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2000240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64399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помощью, поддержкой многие люди обращаются в храм</a:t>
            </a:r>
          </a:p>
        </p:txBody>
      </p:sp>
      <p:pic>
        <p:nvPicPr>
          <p:cNvPr id="26632" name="Picture 8" descr="C:\Documents and Settings\Admin\Мои документы\Мои рисунки\Новая папка\Рисунок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000240"/>
            <a:ext cx="364333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1214438"/>
          </a:xfrm>
          <a:prstGeom prst="round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819" name="Текст 6"/>
          <p:cNvSpPr>
            <a:spLocks noGrp="1"/>
          </p:cNvSpPr>
          <p:nvPr>
            <p:ph type="body" idx="1"/>
          </p:nvPr>
        </p:nvSpPr>
        <p:spPr>
          <a:xfrm>
            <a:off x="2928938" y="2428875"/>
            <a:ext cx="3214687" cy="642938"/>
          </a:xfrm>
        </p:spPr>
        <p:txBody>
          <a:bodyPr/>
          <a:lstStyle/>
          <a:p>
            <a:pPr algn="ctr" eaLnBrk="1" hangingPunct="1"/>
            <a:r>
              <a:rPr lang="ru-RU" sz="1600" smtClean="0">
                <a:solidFill>
                  <a:srgbClr val="002060"/>
                </a:solidFill>
              </a:rPr>
              <a:t>  </a:t>
            </a:r>
            <a:r>
              <a:rPr lang="en-US" sz="1600" smtClean="0">
                <a:solidFill>
                  <a:srgbClr val="002060"/>
                </a:solidFill>
              </a:rPr>
              <a:t>   </a:t>
            </a:r>
            <a:endParaRPr lang="ru-RU" sz="1500" i="1" smtClean="0">
              <a:solidFill>
                <a:srgbClr val="7030A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0" name="Picture 7" descr="C:\Documents and Settings\Admin\Мои документы\Мои рисунки\Рисунок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572264" y="1357298"/>
            <a:ext cx="2000264" cy="2571768"/>
          </a:xfrm>
          <a:solidFill>
            <a:srgbClr val="FFFFFF">
              <a:shade val="85000"/>
            </a:srgbClr>
          </a:solidFill>
          <a:ln w="88900" cap="sq"/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7" name="Picture 9" descr="C:\Documents and Settings\Admin\Мои документы\Мои рисунки\Рисунок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357554" y="2786058"/>
            <a:ext cx="2214578" cy="2500330"/>
          </a:xfrm>
          <a:solidFill>
            <a:srgbClr val="FFFFFF">
              <a:shade val="85000"/>
            </a:srgbClr>
          </a:solidFill>
          <a:ln w="88900" cap="sq"/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0"/>
            <a:ext cx="864399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Лучшее лекарство от стресса – это спорт </a:t>
            </a:r>
          </a:p>
        </p:txBody>
      </p:sp>
      <p:pic>
        <p:nvPicPr>
          <p:cNvPr id="12" name="Picture 6" descr="C:\Documents and Settings\Admin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1357298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sp>
        <p:nvSpPr>
          <p:cNvPr id="8" name="Rectangle 3" descr="3"/>
          <p:cNvSpPr>
            <a:spLocks noGrp="1" noChangeArrowheads="1"/>
          </p:cNvSpPr>
          <p:nvPr>
            <p:ph idx="1"/>
          </p:nvPr>
        </p:nvSpPr>
        <p:spPr>
          <a:xfrm>
            <a:off x="2571736" y="1785926"/>
            <a:ext cx="3714776" cy="4572032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35824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Прогулки, игры на свежем воздухе снимают перенапряжение, дают положительные эмоции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  <a:prstGeom prst="round2Diag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факультативе «Знатоки русской речи» мы сочиняем сказки.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 верят  в целебную силу сказки, ведь  в сказках  добро всегда побеждает зло. Им нравится сочинять сказочные истории, сказки о дружбе, зависти, интересных необычных приключениях.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Человек, занимающийся  литературным творчеством, меньше подвержен стрессу, так как занят увлекательным делом.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Целебная сила сказки</a:t>
            </a:r>
          </a:p>
        </p:txBody>
      </p:sp>
      <p:pic>
        <p:nvPicPr>
          <p:cNvPr id="11" name="Picture 12" descr="photo_801323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1239143" cy="18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CAM50D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1285884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5716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842968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Психологические аспекты здоровьсберегающей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50" y="1143000"/>
            <a:ext cx="2428875" cy="14287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Демократический стиль руководства, основанный на взаимопонимании и доверии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25" y="3071813"/>
            <a:ext cx="2428875" cy="14287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Приемы педагогической поддержки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" y="3071813"/>
            <a:ext cx="2428875" cy="14287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Принципы воспитательной работы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88" y="5214938"/>
            <a:ext cx="2428875" cy="14287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Наблюдения за мотивацией классных часов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75" y="5214938"/>
            <a:ext cx="2428875" cy="14287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Наблюдения за  состоянием  учащихся 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708525"/>
          </a:xfrm>
          <a:prstGeom prst="round2Diag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Стресс – </a:t>
            </a:r>
            <a:r>
              <a:rPr lang="ru-RU" sz="1400" dirty="0" smtClean="0"/>
              <a:t>колоссальное напряжение всего организма, он подавляет работу иммунной системы. Многие заболевания, обусловленные стрессом, возникают из-за дефицита питательных веществ.</a:t>
            </a:r>
            <a:endParaRPr lang="ru-RU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868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Правильное питание против стресса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105835"/>
            <a:ext cx="8072494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Витамины помогают нам расти спокойными и здоровыми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8" descr="C:\Documents and Settings\Admin\Мои документы\Мои рисунки\Новая папка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14752"/>
            <a:ext cx="27146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9" name="Рисунок 8" descr="jagod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58075"/>
            <a:ext cx="1009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0" name="Рисунок 3" descr="58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24850"/>
            <a:ext cx="933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1" name="Рисунок 9" descr="malina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10775"/>
            <a:ext cx="1038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2" name="Rectangle 12"/>
          <p:cNvSpPr>
            <a:spLocks noChangeArrowheads="1"/>
          </p:cNvSpPr>
          <p:nvPr/>
        </p:nvSpPr>
        <p:spPr bwMode="auto">
          <a:xfrm>
            <a:off x="0" y="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/>
            <a:r>
              <a:rPr lang="ru-RU" sz="2000" b="1">
                <a:solidFill>
                  <a:srgbClr val="B83D68"/>
                </a:solidFill>
                <a:latin typeface="Cambria" pitchFamily="18" charset="0"/>
                <a:cs typeface="Times New Roman" pitchFamily="18" charset="0"/>
              </a:rPr>
              <a:t>Угадай названия 15 продуктов.</a:t>
            </a:r>
          </a:p>
          <a:p>
            <a:pPr algn="ctr" eaLnBrk="0" hangingPunct="0"/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В условиях стресса истощаются запасы кальция и магния, поэтому в рационе ребенка ежедневно должны присутствовать продукты, богатые этими веществами. Школьники должны регулярно есть продукты, содержащие бета – каротин и витамин С.</a:t>
            </a:r>
            <a:endParaRPr lang="ru-RU" sz="2000"/>
          </a:p>
          <a:p>
            <a:pPr eaLnBrk="0" hangingPunct="0"/>
            <a:endParaRPr lang="ru-RU"/>
          </a:p>
        </p:txBody>
      </p:sp>
      <p:sp>
        <p:nvSpPr>
          <p:cNvPr id="41143" name="Rectangle 1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latin typeface="Calibri" pitchFamily="34" charset="0"/>
                <a:cs typeface="Times New Roman" pitchFamily="18" charset="0"/>
              </a:rPr>
              <a:t>        </a:t>
            </a:r>
            <a:endParaRPr lang="ru-RU"/>
          </a:p>
        </p:txBody>
      </p:sp>
      <p:sp>
        <p:nvSpPr>
          <p:cNvPr id="41144" name="Rectangle 14"/>
          <p:cNvSpPr>
            <a:spLocks noChangeArrowheads="1"/>
          </p:cNvSpPr>
          <p:nvPr/>
        </p:nvSpPr>
        <p:spPr bwMode="auto">
          <a:xfrm>
            <a:off x="0" y="955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45" name="Rectangle 15"/>
          <p:cNvSpPr>
            <a:spLocks noChangeArrowheads="1"/>
          </p:cNvSpPr>
          <p:nvPr/>
        </p:nvSpPr>
        <p:spPr bwMode="auto">
          <a:xfrm>
            <a:off x="0" y="1110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4" name="Picture 2" descr="C:\Documents and Settings\Администратор\Мои документы\Мои рисунки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000240"/>
            <a:ext cx="3962400" cy="3859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58180" cy="7143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используемой литературы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88"/>
            <a:ext cx="8472488" cy="5786437"/>
          </a:xfrm>
          <a:prstGeom prst="round2Diag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«Учебный стресс и способы его нейтрализации» (В.В.Онишина, часть 1, М., 2007 г.)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Самоактуализация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личности в процессе учебной деятельности»(В.В.Онишина,  М., 2009 г.)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«Социальная компетентность классного руководителя: режиссура совместных действий» ( под редакцией 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А.Г.Асмолова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Г.У.Солдатовой, М., Учебная книга БИС, 2007 г.)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«Семья. Искусство общения с ребенком». (Под редакцией А.Г. 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М., «Учебная книга БИС», 2008)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«Адаптационные занятия с первоклассниками»(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С.И.Тукачева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Волгоград, «Учитель», 2007 г.)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«Здоровье школьника» (№3 2006 г., М., ул. Ярославская, д.8, корп. 5)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«7 дней» (№ 38 2007 г.,  Издатель ЗАО «Издательство Семь Дней»)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«Круг жизни» (№4 , 2008 г., М., ул. 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Щербаковская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д.53, корп. 16)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«Самозащита» (№5, 2008 г., М., Б. Каретный, д. 17, стр. 2)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«Тайны звезд» (№2, 2008 г.,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№3 2008 г. ООО «Издательство «Бауэр- Логос»)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«Все для женщины» (№38, 2007 г., Издатель ЗАО «</a:t>
            </a:r>
            <a:r>
              <a:rPr lang="ru-RU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Логос-Медиа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г.Москва, ул.Вятская, 49, стр. 1)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 Лиза. Приятного аппетита» (№7 1998 г.,  Учредитель и издатель ЗАО «Издательский дом «Бурда»)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« Лиза. Приятного аппетита» (№1  2002 г.,  Учредитель ЗАО «Издательский дом «Бурда»)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85725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8001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Принципы воспитательной работы с учащимися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1071563"/>
            <a:ext cx="2714625" cy="1643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Безграничная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вера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в ребенка</a:t>
            </a:r>
            <a:r>
              <a:rPr lang="ru-RU" dirty="0">
                <a:solidFill>
                  <a:srgbClr val="002060"/>
                </a:solidFill>
              </a:rPr>
              <a:t> -  к</a:t>
            </a:r>
            <a:r>
              <a:rPr lang="en-US" dirty="0">
                <a:solidFill>
                  <a:srgbClr val="002060"/>
                </a:solidFill>
              </a:rPr>
              <a:t>аждый может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может научиться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всему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50" y="2714625"/>
            <a:ext cx="2714625" cy="1643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Содружество классного руководителя и учащихся.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13" y="2714625"/>
            <a:ext cx="2714625" cy="1643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Небольшой успех сегодня – гарантия победы на завтра.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5000625"/>
            <a:ext cx="2714625" cy="1643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Не предъявлять к детям и самой себе невозможных требований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3" y="5000625"/>
            <a:ext cx="2714625" cy="1643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Настраивать детей и себя на постоянное саморазвитие.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9226" name="Picture 10" descr="C:\Documents and Settings\Admin\Мои документы\Мои рисунки\Новая папка\Рисунок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2857496"/>
            <a:ext cx="235745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15375" cy="85725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8501122" cy="107721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Приемы педагогической поддержки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3143248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Наличие эмоциональных разрядок: шуток, улыбок, афоризмов с комментариями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1500174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Вариативность предлагаемых заданий.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1500174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Нетрадиционные формы проведения занятий: путешествия, соревнования, олимпиады, конкурсы.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4786322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Положительная психологическая атмосфера занятий.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3143248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Разноуровневые задания как способ создания «ситуации успеха».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3143248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Индивидуально ориентированные критерии оценки.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4480" y="4786322"/>
            <a:ext cx="2000264" cy="1000132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Рефлексия как способ осознания ребёнком своего уровня овладением знаниями.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1071563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z="5400" smtClean="0"/>
              <a:t> </a:t>
            </a:r>
            <a:r>
              <a:rPr lang="ru-RU" sz="2000" b="1" smtClean="0">
                <a:solidFill>
                  <a:srgbClr val="FF0000"/>
                </a:solidFill>
              </a:rPr>
              <a:t>Динамика наблюдений за состоянием учащихся 1 «А» класса за  2005/2006,  2 «А» класса за 2006/2007, 3 «А» класса за  2007/2008уч.г., 4 «А» класса  за декабрь 2008г.</a:t>
            </a:r>
          </a:p>
        </p:txBody>
      </p:sp>
      <p:sp>
        <p:nvSpPr>
          <p:cNvPr id="10243" name="Содержимое 12"/>
          <p:cNvSpPr>
            <a:spLocks noGrp="1"/>
          </p:cNvSpPr>
          <p:nvPr>
            <p:ph idx="1"/>
          </p:nvPr>
        </p:nvSpPr>
        <p:spPr>
          <a:xfrm>
            <a:off x="1143000" y="1143000"/>
            <a:ext cx="6357938" cy="407193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79388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	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6" name="Прямоугольник 20"/>
          <p:cNvSpPr>
            <a:spLocks noChangeArrowheads="1"/>
          </p:cNvSpPr>
          <p:nvPr/>
        </p:nvSpPr>
        <p:spPr bwMode="auto">
          <a:xfrm rot="10800000" flipV="1">
            <a:off x="2928938" y="5286375"/>
            <a:ext cx="3143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 15-20б. (обратить внимание на режим)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2857500" y="5357813"/>
            <a:ext cx="142875" cy="1428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2857500" y="5643563"/>
            <a:ext cx="142875" cy="1428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928938" y="5572125"/>
            <a:ext cx="30718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100" dirty="0">
                <a:ea typeface="Calibri" pitchFamily="34" charset="0"/>
                <a:cs typeface="Times New Roman" pitchFamily="18" charset="0"/>
              </a:rPr>
              <a:t>0-15б. (состояние не вызывает тревоги)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2714625" y="5929313"/>
            <a:ext cx="32146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        более 20б. (значительное напряжение </a:t>
            </a:r>
          </a:p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        и ухудшение психического здоровья)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2857500" y="6000750"/>
            <a:ext cx="142875" cy="142875"/>
          </a:xfrm>
          <a:prstGeom prst="rect">
            <a:avLst/>
          </a:prstGeom>
          <a:solidFill>
            <a:srgbClr val="007635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17938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	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53" name="Picture 14" descr="C:\Documents and Settings\Admin\Мои документы\Мои рисунки\Новая папка\Рисунок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1" y="1605480"/>
            <a:ext cx="5072078" cy="33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142875"/>
            <a:ext cx="85725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2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Анкета</a:t>
            </a:r>
            <a:br>
              <a:rPr lang="ru-RU" sz="2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«Расскажи о наших классных часах».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785813"/>
            <a:ext cx="4357688" cy="6072187"/>
          </a:xfrm>
          <a:prstGeom prst="round2DiagRect">
            <a:avLst>
              <a:gd name="adj1" fmla="val 16514"/>
              <a:gd name="adj2" fmla="val 549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1.Тебе нравятся наши классные часы?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Ты всегда с радостью идешь на классные часы? 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чаще  не хочется идти 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бывает по-разному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Если бы  классный руководитель сказал, что завтра на классный час не обязательно приходить всем ученикам, ты пошел бы?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да, пошел бы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знаю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пошел бы домой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4.Тебе нравятся, когда у вас отменяют классные часы?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знаю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Ты хотел бы, чтобы тебе давали больше поручений?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знаю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хотел бы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Ты испытываешь трудности при выполнении заданий, которые дает тебе классный руководитель или твои ребята?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иногда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813"/>
            <a:ext cx="4352925" cy="5857875"/>
          </a:xfrm>
          <a:prstGeom prst="round2Diag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Ты часто рассказываешь о прожитом школьном дне  своим родителям?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рассказываю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редко 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defRPr/>
            </a:pP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Какие классные часы тебе нравятся? Запиши свой ответ.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 тебя в классе много друзей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много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мало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нет друзей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Тебе нравятся твои одноклассники?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нравятся 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Какие праздники в нашем классе тебе понравились? Запиши свой ответ.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</a:t>
            </a: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 чем бы ты хотел поговорить на классном часу?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Как ты относишься к своим поручениям?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выполняю добросовестно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не всегда выполняю</a:t>
            </a:r>
          </a:p>
          <a:p>
            <a:pPr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люблю, когда мне что-то поручают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z="1600" b="1" smtClean="0">
                <a:solidFill>
                  <a:srgbClr val="C00000"/>
                </a:solidFill>
              </a:rPr>
              <a:t> Динамика мотивации учащихся 2 "А" класса 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 за  май 2007 года, 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3 "А" класса за 2007/ 2008 учебный год, 4 « А» класса за декабрь 2008 года  на классных часах.</a:t>
            </a: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1"/>
          </p:nvPr>
        </p:nvSpPr>
        <p:spPr>
          <a:xfrm>
            <a:off x="1357313" y="5429250"/>
            <a:ext cx="7000875" cy="1285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ниже 10б. - негативное отношение к  классным часам 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-10-14б. – низкая мотивация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-15-19б. – положительная мотивация  к классным часам, но привлекает игровая деятельность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-20-24б. – хорошая мотивация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-25-30б. - высокая мотивация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2292" name="Диаграм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6500833" cy="34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1143000" y="5500688"/>
            <a:ext cx="161925" cy="1619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1143000" y="5786438"/>
            <a:ext cx="161925" cy="161925"/>
          </a:xfrm>
          <a:prstGeom prst="rect">
            <a:avLst/>
          </a:prstGeom>
          <a:solidFill>
            <a:srgbClr val="97470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143000" y="6000750"/>
            <a:ext cx="161925" cy="1619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1143000" y="6215063"/>
            <a:ext cx="161925" cy="1619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1143000" y="6429375"/>
            <a:ext cx="161925" cy="16192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121443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Причины стресса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8429625" cy="5357812"/>
          </a:xfrm>
          <a:prstGeom prst="round2DiagRect">
            <a:avLst/>
          </a:prstGeo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«открытия»,</a:t>
            </a:r>
            <a:r>
              <a:rPr lang="ru-RU" sz="2000" b="1" dirty="0" smtClean="0">
                <a:solidFill>
                  <a:srgbClr val="7030A0"/>
                </a:solidFill>
              </a:rPr>
              <a:t> что кто-то умнее, сильнее, успешнее, красивее, богаче,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неуютная обстановка класса,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некорректные высказывания учителей,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обидные выпады одноклассников, ссоры с друзьями,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учебная нагрузка , сложности с учебой,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плохие отметки в школе,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комплекс отличника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родители заставляют посещать спортивные секции, музыкальные школы, хореографические кружки,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конфликты между родителями, развод родителей,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стресс у кого-то из близких, болезнь близкого человека,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перевод в другую школу,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пропажа личных вещей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428625"/>
            <a:ext cx="7424738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1516</Words>
  <PresentationFormat>Экран (4:3)</PresentationFormat>
  <Paragraphs>212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Серпуховский муниципальный район МОУ «Дашковская средняя общеобразовательная школа» Представление опыта работы  классного руководителя 4 «А» класса  Усмановой Валентины Павловны</vt:lpstr>
      <vt:lpstr>       </vt:lpstr>
      <vt:lpstr> </vt:lpstr>
      <vt:lpstr> </vt:lpstr>
      <vt:lpstr> </vt:lpstr>
      <vt:lpstr>  Динамика наблюдений за состоянием учащихся 1 «А» класса за  2005/2006,  2 «А» класса за 2006/2007, 3 «А» класса за  2007/2008уч.г., 4 «А» класса  за декабрь 2008г.</vt:lpstr>
      <vt:lpstr>  Анкета «Расскажи о наших классных часах». </vt:lpstr>
      <vt:lpstr>  Динамика мотивации учащихся 2 "А" класса   за  май 2007 года,  3 "А" класса за 2007/ 2008 учебный год, 4 « А» класса за декабрь 2008 года  на классных часах.</vt:lpstr>
      <vt:lpstr>Причины стресса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31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XP-2009</cp:lastModifiedBy>
  <cp:revision>430</cp:revision>
  <dcterms:modified xsi:type="dcterms:W3CDTF">2010-01-24T17:48:09Z</dcterms:modified>
</cp:coreProperties>
</file>