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6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5549E7-B5E4-423F-9EAC-F0A94E3C16F9}" type="datetimeFigureOut">
              <a:rPr lang="ru-RU" smtClean="0"/>
              <a:pPr/>
              <a:t>29.01.2010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7ACFD-3E7D-4B7A-8FCE-FFCC795AC1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madisoncity.k12.al.us/Faculty2/FoggNathan/index_files/image5601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a4format.ru/index_pic.php?data=photos/41f10d68.jpg&amp;percenta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4format.ru/index_pic.php?data=photos/41f157aa.jpg&amp;percenta=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a4format.ru/index_pic.php?data=photos/41f117f7.jpg&amp;percenta=0.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4format.ru/index_pic.php?data=photos/41f28cd6.jpg&amp;percenta=1.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a4format.ru/index_pic.php?data=photos/41f14d1a.jpg&amp;percenta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a4format.ru/index_pic.php?data=photos/41f14ac3.jpg&amp;percenta=0.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4format.ru/index_pic.php?data=photos/41f14922.jpg&amp;percenta=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a4format.ru/index_pic.php?data=photos/41f11a80.jpg&amp;percenta=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booksite.ru/arhiv/vystavki/novemb01/bel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4format.ru/index_pic.php?data=photos/41f29033.jpg&amp;percenta=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a4format.ru/index_pic.php?data=photos/41f1450e.jpg&amp;percenta=0.8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19400"/>
            <a:ext cx="8858280" cy="27527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Роль художественной детали в </a:t>
            </a:r>
            <a:r>
              <a:rPr lang="ru-RU" sz="2800" dirty="0" smtClean="0"/>
              <a:t>романе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9907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М.Ю.Лермонтов</a:t>
            </a:r>
            <a:br>
              <a:rPr lang="ru-RU" sz="5300" dirty="0" smtClean="0"/>
            </a:br>
            <a:r>
              <a:rPr lang="ru-RU" sz="5300" dirty="0" smtClean="0"/>
              <a:t>«Герой нашего времени»</a:t>
            </a:r>
            <a:endParaRPr lang="ru-RU" dirty="0"/>
          </a:p>
        </p:txBody>
      </p:sp>
      <p:pic>
        <p:nvPicPr>
          <p:cNvPr id="13320" name="Picture 8" descr="http://www.madisoncity.k12.al.us/Faculty2/FoggNathan/index_files/image560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634393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/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Значение романа «Герой нашего времени» в последующем развитии русской литературы огромно. В это произведение Лермонтов впервые в «истории души человеческой» вскрыл такие глубинные пласты, которые не только уравнивали ее с «историей народа», но и показывали ее </a:t>
            </a:r>
            <a:r>
              <a:rPr lang="ru-RU" dirty="0" err="1" smtClean="0"/>
              <a:t>приобщенность</a:t>
            </a:r>
            <a:r>
              <a:rPr lang="ru-RU" dirty="0" smtClean="0"/>
              <a:t> к духовной истории человечества через ее личностно-родовую значимость. В отдельной личности высвечивались не только ее конкретно-временные социально-исторические признаки, но и всечеловеческие с помощью ярких художественных  деталей.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Композиционное построение романа</a:t>
            </a:r>
          </a:p>
          <a:p>
            <a:r>
              <a:rPr lang="ru-RU" i="1" dirty="0" smtClean="0"/>
              <a:t>Пейзаж как художественная деталь в романе</a:t>
            </a:r>
          </a:p>
          <a:p>
            <a:r>
              <a:rPr lang="ru-RU" dirty="0" smtClean="0"/>
              <a:t>Речь и психологические портреты героев романа как</a:t>
            </a:r>
            <a:r>
              <a:rPr lang="ru-RU" i="1" dirty="0" smtClean="0"/>
              <a:t> </a:t>
            </a:r>
            <a:r>
              <a:rPr lang="ru-RU" dirty="0" smtClean="0"/>
              <a:t>художественная деталь</a:t>
            </a:r>
          </a:p>
          <a:p>
            <a:r>
              <a:rPr lang="ru-RU" dirty="0" smtClean="0"/>
              <a:t>Художественная деталь в портретах героев</a:t>
            </a:r>
          </a:p>
          <a:p>
            <a:pPr>
              <a:buNone/>
            </a:pPr>
            <a:r>
              <a:rPr lang="ru-RU" dirty="0" smtClean="0"/>
              <a:t>   (</a:t>
            </a:r>
            <a:r>
              <a:rPr lang="ru-RU" i="1" dirty="0" smtClean="0"/>
              <a:t>Образы горцев черкесов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dirty="0" smtClean="0"/>
              <a:t>(</a:t>
            </a:r>
            <a:r>
              <a:rPr lang="ru-RU" i="1" dirty="0" smtClean="0"/>
              <a:t>Образ </a:t>
            </a:r>
            <a:r>
              <a:rPr lang="ru-RU" i="1" dirty="0" err="1" smtClean="0"/>
              <a:t>Вулича</a:t>
            </a:r>
            <a:r>
              <a:rPr lang="ru-RU" i="1" dirty="0" smtClean="0"/>
              <a:t> в романе)</a:t>
            </a:r>
          </a:p>
          <a:p>
            <a:r>
              <a:rPr lang="ru-RU" i="1" dirty="0" smtClean="0"/>
              <a:t>Заключение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Композиционное построение романа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57298"/>
            <a:ext cx="314327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200" b="1" dirty="0" smtClean="0">
                <a:solidFill>
                  <a:prstClr val="black"/>
                </a:solidFill>
              </a:rPr>
              <a:t>1) </a:t>
            </a:r>
            <a:r>
              <a:rPr lang="ru-RU" sz="1200" dirty="0" smtClean="0">
                <a:solidFill>
                  <a:prstClr val="black"/>
                </a:solidFill>
              </a:rPr>
              <a:t>Роман состоит из пяти рассказов</a:t>
            </a:r>
          </a:p>
          <a:p>
            <a:pPr marL="274320" lvl="0" indent="-274320" algn="just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200" dirty="0" smtClean="0">
                <a:solidFill>
                  <a:prstClr val="black"/>
                </a:solidFill>
              </a:rPr>
              <a:t>и повестей. В единое целое</a:t>
            </a:r>
          </a:p>
          <a:p>
            <a:pPr marL="274320" lvl="0" indent="-274320" algn="just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200" dirty="0" smtClean="0">
                <a:solidFill>
                  <a:prstClr val="black"/>
                </a:solidFill>
              </a:rPr>
              <a:t>объединяет их не только один</a:t>
            </a:r>
          </a:p>
          <a:p>
            <a:pPr marL="274320" lvl="0" indent="-274320" algn="just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200" dirty="0" smtClean="0">
                <a:solidFill>
                  <a:prstClr val="black"/>
                </a:solidFill>
              </a:rPr>
              <a:t>герой, но и одна идея. </a:t>
            </a:r>
            <a:endParaRPr lang="ru-RU" sz="40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786322"/>
            <a:ext cx="3138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200" dirty="0" smtClean="0">
                <a:solidFill>
                  <a:prstClr val="black"/>
                </a:solidFill>
              </a:rPr>
              <a:t>      </a:t>
            </a:r>
            <a:r>
              <a:rPr lang="ru-RU" sz="1200" b="1" dirty="0" smtClean="0">
                <a:solidFill>
                  <a:prstClr val="black"/>
                </a:solidFill>
              </a:rPr>
              <a:t> 4) </a:t>
            </a:r>
            <a:r>
              <a:rPr lang="ru-RU" sz="1200" dirty="0" smtClean="0">
                <a:solidFill>
                  <a:prstClr val="black"/>
                </a:solidFill>
              </a:rPr>
              <a:t>Расположение частей романа, </a:t>
            </a:r>
            <a:r>
              <a:rPr lang="ru-RU" sz="1200" u="sng" dirty="0" smtClean="0">
                <a:solidFill>
                  <a:prstClr val="black"/>
                </a:solidFill>
              </a:rPr>
              <a:t>нарушающее хронологический порядок</a:t>
            </a:r>
            <a:r>
              <a:rPr lang="ru-RU" sz="1200" dirty="0" smtClean="0">
                <a:solidFill>
                  <a:prstClr val="black"/>
                </a:solidFill>
              </a:rPr>
              <a:t>, дает возможность сильнее заинтересовать читателей Печориным и его судьбой, постепенно раскрыть во всей противоречивости и сложности его характер. Каждая последующая часть дополняет и в чем-то изменяет представление о Печорине.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429132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2) </a:t>
            </a:r>
            <a:r>
              <a:rPr lang="ru-RU" sz="1200" dirty="0" smtClean="0"/>
              <a:t>Лермонтов </a:t>
            </a:r>
            <a:r>
              <a:rPr lang="ru-RU" sz="1200" b="1" dirty="0" smtClean="0"/>
              <a:t>подчинил композицию </a:t>
            </a:r>
            <a:r>
              <a:rPr lang="ru-RU" sz="1200" dirty="0" smtClean="0"/>
              <a:t>одной мысли: </a:t>
            </a:r>
            <a:r>
              <a:rPr lang="ru-RU" sz="1200" u="sng" dirty="0" smtClean="0"/>
              <a:t>возможно глубже и полнее раскрыть образ героя своего времени, проследить историю его внутренней жизни. </a:t>
            </a:r>
            <a:r>
              <a:rPr lang="ru-RU" sz="1200" dirty="0" smtClean="0"/>
              <a:t>Каждая из повестей и каждый из рассказов представляют какой-либо эпизод из жизни главного героя. Это позволяет увидеть Печорина во взаимоотношениях с различными людьми.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5001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3) </a:t>
            </a:r>
            <a:r>
              <a:rPr lang="ru-RU" sz="1200" u="sng" dirty="0" smtClean="0"/>
              <a:t>«Эпизодическая отрывочность» </a:t>
            </a:r>
            <a:r>
              <a:rPr lang="ru-RU" sz="1200" dirty="0" smtClean="0"/>
              <a:t>построения романа подчеркивает, что Печорин человек, странствующий по жизни, встречающийся со многими людьми, но проходящий мимо них.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5143512"/>
            <a:ext cx="228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5) </a:t>
            </a:r>
            <a:r>
              <a:rPr lang="ru-RU" sz="1200" dirty="0" smtClean="0"/>
              <a:t>Стремясь к наибольшей объективности и достоверности, Лермонтов поручает повествование рассказчикам: странствующему офицеру, Максиму </a:t>
            </a:r>
            <a:r>
              <a:rPr lang="ru-RU" sz="1200" dirty="0" err="1" smtClean="0"/>
              <a:t>Максимычу</a:t>
            </a:r>
            <a:r>
              <a:rPr lang="ru-RU" sz="1200" dirty="0" smtClean="0"/>
              <a:t> и самому Печорину.</a:t>
            </a:r>
          </a:p>
        </p:txBody>
      </p:sp>
      <p:pic>
        <p:nvPicPr>
          <p:cNvPr id="15" name="Picture 2" descr="Картинка 12 из 26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85992"/>
            <a:ext cx="3357586" cy="2113906"/>
          </a:xfrm>
          <a:prstGeom prst="rect">
            <a:avLst/>
          </a:prstGeom>
          <a:noFill/>
        </p:spPr>
      </p:pic>
      <p:pic>
        <p:nvPicPr>
          <p:cNvPr id="16" name="Picture 4" descr="Картинка 12 из 2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714620"/>
            <a:ext cx="1714512" cy="2449303"/>
          </a:xfrm>
          <a:prstGeom prst="rect">
            <a:avLst/>
          </a:prstGeom>
          <a:noFill/>
        </p:spPr>
      </p:pic>
      <p:pic>
        <p:nvPicPr>
          <p:cNvPr id="17" name="Picture 8" descr="Картинка 12 из 26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143116"/>
            <a:ext cx="163814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Пейзаж как художественная деталь в </a:t>
            </a:r>
            <a:r>
              <a:rPr lang="ru-RU" sz="3600" i="1" dirty="0" smtClean="0"/>
              <a:t>романе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3714744" y="1500174"/>
            <a:ext cx="5217772" cy="507209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300" dirty="0" smtClean="0"/>
              <a:t>Краткое, выразительное описание природы раскрывает душевное смятение Печорина, возвращающегося с дуэли: </a:t>
            </a:r>
            <a:r>
              <a:rPr lang="ru-RU" sz="4300" b="1" dirty="0" smtClean="0"/>
              <a:t>«Солнце казалось мне тускло, лучи его меня не грели». </a:t>
            </a:r>
          </a:p>
          <a:p>
            <a:pPr algn="just"/>
            <a:r>
              <a:rPr lang="ru-RU" sz="4300" dirty="0" smtClean="0"/>
              <a:t>В классическом описании </a:t>
            </a:r>
            <a:r>
              <a:rPr lang="ru-RU" sz="4300" dirty="0" err="1" smtClean="0"/>
              <a:t>Койшаурской</a:t>
            </a:r>
            <a:r>
              <a:rPr lang="ru-RU" sz="4300" dirty="0" smtClean="0"/>
              <a:t> долины все точно и конкретно. Такие эпитеты, как </a:t>
            </a:r>
            <a:r>
              <a:rPr lang="ru-RU" sz="4300" b="1" dirty="0" smtClean="0"/>
              <a:t>«голубоватый туман»</a:t>
            </a:r>
            <a:r>
              <a:rPr lang="ru-RU" sz="4300" dirty="0" smtClean="0"/>
              <a:t>, </a:t>
            </a:r>
            <a:r>
              <a:rPr lang="ru-RU" sz="4300" b="1" dirty="0" smtClean="0"/>
              <a:t>«теплые лучи утра», «румяный блеск»</a:t>
            </a:r>
            <a:r>
              <a:rPr lang="ru-RU" sz="4300" dirty="0" smtClean="0"/>
              <a:t>, помогают яснее представить картину зарождающегося дня. В описании только два сравнения: сравнение рек с двумя серебряными нитями и сравнение темно-синей горы с грозовой тучей. Иногда Лермонтов пользуется и метафорой </a:t>
            </a:r>
            <a:r>
              <a:rPr lang="ru-RU" sz="4300" b="1" dirty="0" smtClean="0"/>
              <a:t>(«Казбек в своей белой кардинальской шапке...»).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5" descr=" Вид Пятигор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571612"/>
            <a:ext cx="3274563" cy="221457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 Развалины близ селения Караагач в Кахет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20" y="3857628"/>
            <a:ext cx="3286148" cy="242329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Речь и психологические портреты героев романа как</a:t>
            </a:r>
            <a:r>
              <a:rPr lang="ru-RU" i="1" dirty="0" smtClean="0"/>
              <a:t> </a:t>
            </a:r>
            <a:r>
              <a:rPr lang="ru-RU" dirty="0" smtClean="0"/>
              <a:t>художественная деталь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6248" y="1428736"/>
            <a:ext cx="4714908" cy="542926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Лермонтов остается большим художником слова и в лирических описаниях, и в повествовании, и в диалоге, и в исполненных сарказма сценах. Речь героев прекрасно их характеризует. </a:t>
            </a:r>
          </a:p>
          <a:p>
            <a:pPr algn="just"/>
            <a:r>
              <a:rPr lang="ru-RU" u="sng" dirty="0" smtClean="0"/>
              <a:t>Речь Печорина</a:t>
            </a:r>
            <a:r>
              <a:rPr lang="ru-RU" dirty="0" smtClean="0"/>
              <a:t>, культурного дворянина, мало отличается от речи автора романа, человека того же круга. «Тамань» и «Фаталист» близки по языку к «Бэле». </a:t>
            </a:r>
          </a:p>
          <a:p>
            <a:pPr algn="just"/>
            <a:r>
              <a:rPr lang="ru-RU" u="sng" dirty="0" smtClean="0"/>
              <a:t>Речь Максима </a:t>
            </a:r>
            <a:r>
              <a:rPr lang="ru-RU" u="sng" dirty="0" err="1" smtClean="0"/>
              <a:t>Максимыча</a:t>
            </a:r>
            <a:r>
              <a:rPr lang="ru-RU" u="sng" dirty="0" smtClean="0"/>
              <a:t> </a:t>
            </a:r>
            <a:r>
              <a:rPr lang="ru-RU" dirty="0" smtClean="0"/>
              <a:t>отличается от речевой манеры «странствующего офицера» и Печорина. Это речь простого, малообразованного человека. В ней встречаются военные слова и выражения. Лермонтов внес эту военную лексику в речь Максима </a:t>
            </a:r>
            <a:r>
              <a:rPr lang="ru-RU" dirty="0" err="1" smtClean="0"/>
              <a:t>Максимыча</a:t>
            </a:r>
            <a:r>
              <a:rPr lang="ru-RU" dirty="0" smtClean="0"/>
              <a:t>, чтобы подчеркнуть, что он типичный старый служака. </a:t>
            </a:r>
          </a:p>
          <a:p>
            <a:pPr algn="just"/>
            <a:r>
              <a:rPr lang="ru-RU" u="sng" dirty="0" smtClean="0"/>
              <a:t>Речь Грушницкого </a:t>
            </a:r>
            <a:r>
              <a:rPr lang="ru-RU" dirty="0" smtClean="0"/>
              <a:t>автор характеризует словами Печорина: «Говорил он скоро и вычурно: он из тех людей, которые на все случаи жизни имеют готовые пышные фразы». Его речь служит ширмой духовного убожества и пустоты, раскрывает ничтожество человека, живущего не своими мыслями.</a:t>
            </a:r>
            <a:endParaRPr lang="ru-RU" dirty="0"/>
          </a:p>
        </p:txBody>
      </p:sp>
      <p:pic>
        <p:nvPicPr>
          <p:cNvPr id="5" name="Picture 6" descr="Картинка 12 из 2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98"/>
            <a:ext cx="3286148" cy="2281191"/>
          </a:xfrm>
          <a:prstGeom prst="rect">
            <a:avLst/>
          </a:prstGeom>
          <a:noFill/>
        </p:spPr>
      </p:pic>
      <p:pic>
        <p:nvPicPr>
          <p:cNvPr id="7" name="Picture 8" descr="Картинка 12 из 2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670767"/>
            <a:ext cx="2071702" cy="3044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142852"/>
            <a:ext cx="4948052" cy="51881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В повести «Максим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» автор единственный раз сталкивается с Печориным и точно рисует его психологический портрет. Он подбирает детали, обращает внимание на мелочи и в результате создает портрет человека незаурядного, загадочного, противоречивого. Таких сложных людей, как Печорин, лучше всего можно понять, следя за их мыслями, зная мотивы их поступков. Поэтому Лермонтов заставляет Печорина самого рассказывать о себе.</a:t>
            </a:r>
          </a:p>
          <a:p>
            <a:pPr algn="just"/>
            <a:r>
              <a:rPr lang="ru-RU" dirty="0" smtClean="0"/>
              <a:t>«Журнал Печорина» раскрывает трагедию человека одаренного, активного, но обреченного на вынужденную бездеятельность. В дневнике Печорин очень честен. Поэтому он вызывает сострадание. «Журнал Печорина» чрезвычайно важен для его характеристики. Здесь мы узнаем и об остром, наблюдательном уме (стоит вспомнить великолепные характеристики Грушницкого, Вернера, «водяного общества»), и о его способности к литературному труду (он описывает свою поездку в Тамань, происшествие с </a:t>
            </a:r>
            <a:r>
              <a:rPr lang="ru-RU" dirty="0" err="1" smtClean="0"/>
              <a:t>Вуличем</a:t>
            </a:r>
            <a:r>
              <a:rPr lang="ru-RU" dirty="0" smtClean="0"/>
              <a:t>), и о его тонком восприятии красот природы.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Картинка 12 из 2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810024" cy="2857520"/>
          </a:xfrm>
          <a:prstGeom prst="rect">
            <a:avLst/>
          </a:prstGeom>
          <a:noFill/>
        </p:spPr>
      </p:pic>
      <p:pic>
        <p:nvPicPr>
          <p:cNvPr id="6" name="Picture 6" descr="Картинка 12 из 2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4067515" cy="2571768"/>
          </a:xfrm>
          <a:prstGeom prst="rect">
            <a:avLst/>
          </a:prstGeom>
          <a:noFill/>
        </p:spPr>
      </p:pic>
      <p:pic>
        <p:nvPicPr>
          <p:cNvPr id="7" name="Picture 2" descr="Картинка 12 из 26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4357694"/>
            <a:ext cx="2786082" cy="226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Художественная деталь в портретах второстепенных героев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Второстепенные персонажи романа, играя служебную роль к отношению главного герою, имеют и самостоятельное значение. Почти каждый из них представляет собой яркую типическую фигуру. Эту двоякую роль персонажей </a:t>
            </a:r>
            <a:r>
              <a:rPr lang="ru-RU" dirty="0" err="1" smtClean="0"/>
              <a:t>лермонтовского</a:t>
            </a:r>
            <a:r>
              <a:rPr lang="ru-RU" dirty="0" smtClean="0"/>
              <a:t> романа отметил еще Белинский. Здесь «все лица, - писал критик, - каждое столько интересно само по себе, так полно образованное – становится вокруг одного лица, составляют с ним одно лицо …».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Образы горцев черкесов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57752" y="1571612"/>
            <a:ext cx="4000528" cy="48577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 создании образов черкесов, автор отходит от романтической традиции их изображения как «детей природы». Бэла, Казбич, </a:t>
            </a:r>
            <a:r>
              <a:rPr lang="ru-RU" dirty="0" err="1" smtClean="0"/>
              <a:t>Азамат</a:t>
            </a:r>
            <a:r>
              <a:rPr lang="ru-RU" dirty="0" smtClean="0"/>
              <a:t> – сложные, противоречивые характеры. Рисуя их ярко выраженные общечеловеческие качества, силу страстей, цельность натуры Лермонтов показывает и их ограниченность, обусловленную патриархальной неразвитостью жизни. Их гармония со средой, которой так не хватает Печорину, основывается на силе обычаев, устоев, а не на развитом сознании, в чем одна из причин ее хрупкости в столкновении с «цивилизацией».</a:t>
            </a:r>
          </a:p>
          <a:p>
            <a:endParaRPr lang="ru-RU" dirty="0"/>
          </a:p>
        </p:txBody>
      </p:sp>
      <p:pic>
        <p:nvPicPr>
          <p:cNvPr id="18434" name="Picture 2" descr="Картинка 4 из 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571612"/>
            <a:ext cx="2143140" cy="3198715"/>
          </a:xfrm>
          <a:prstGeom prst="rect">
            <a:avLst/>
          </a:prstGeom>
          <a:noFill/>
        </p:spPr>
      </p:pic>
      <p:pic>
        <p:nvPicPr>
          <p:cNvPr id="5" name="Picture 4" descr="Картинка 12 из 2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571612"/>
            <a:ext cx="2286016" cy="3214710"/>
          </a:xfrm>
          <a:prstGeom prst="rect">
            <a:avLst/>
          </a:prstGeom>
          <a:noFill/>
        </p:spPr>
      </p:pic>
      <p:pic>
        <p:nvPicPr>
          <p:cNvPr id="18436" name="Picture 4" descr="Картинка 3 из 6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857628"/>
            <a:ext cx="3428992" cy="270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</a:t>
            </a:r>
            <a:r>
              <a:rPr lang="ru-RU" dirty="0" err="1" smtClean="0"/>
              <a:t>Вулича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7448382" cy="5045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Вулич</a:t>
            </a:r>
            <a:r>
              <a:rPr lang="ru-RU" dirty="0" smtClean="0"/>
              <a:t> – поручик-бретер, с которым Печорин встретился в казачьей станице. Нарисовав романтико-психологический портрет человека с предположительно необычным прошлым, с тщательно скрываемыми под внешним спокойствием глубокими страстями, автор углубляет эту характеристику </a:t>
            </a:r>
            <a:r>
              <a:rPr lang="ru-RU" dirty="0" err="1" smtClean="0"/>
              <a:t>Вулича</a:t>
            </a:r>
            <a:r>
              <a:rPr lang="ru-RU" dirty="0" smtClean="0"/>
              <a:t>: «была только одна страсть, которой он не таил: страсть к игре». Страсть к игре, неудача, упрямство, с которым он каждый раз начинал все сначала с надеждой выиграть, обличает в </a:t>
            </a:r>
            <a:r>
              <a:rPr lang="ru-RU" dirty="0" err="1" smtClean="0"/>
              <a:t>Вуличе</a:t>
            </a:r>
            <a:r>
              <a:rPr lang="ru-RU" dirty="0" smtClean="0"/>
              <a:t> что-то родственное Печорину, с его страстной игрой как своей собственной, так и чужой жизнью.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</TotalTime>
  <Words>971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 М.Ю.Лермонтов «Герой нашего времени»</vt:lpstr>
      <vt:lpstr>Содержание:</vt:lpstr>
      <vt:lpstr>Композиционное построение романа</vt:lpstr>
      <vt:lpstr>Пейзаж как художественная деталь в романе </vt:lpstr>
      <vt:lpstr>Речь и психологические портреты героев романа как художественная деталь </vt:lpstr>
      <vt:lpstr>Слайд 6</vt:lpstr>
      <vt:lpstr>Художественная деталь в портретах второстепенных героев </vt:lpstr>
      <vt:lpstr>Образы горцев черкесов</vt:lpstr>
      <vt:lpstr>Образ Вулича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М.Ю.Лермонтов «Герой нашего времени»</dc:title>
  <dc:creator>Компьютер</dc:creator>
  <cp:lastModifiedBy>Учитель</cp:lastModifiedBy>
  <cp:revision>17</cp:revision>
  <dcterms:created xsi:type="dcterms:W3CDTF">2010-01-24T10:20:10Z</dcterms:created>
  <dcterms:modified xsi:type="dcterms:W3CDTF">2010-01-29T08:39:32Z</dcterms:modified>
</cp:coreProperties>
</file>