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3D4A8"/>
    <a:srgbClr val="DEC2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E0D735-06E1-4FA3-9F83-4123E74C45BF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E9D80E-C993-453D-BDF5-7E6E105D9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DB2F5-4B14-4C67-BAD7-01514FA514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64B80-EFEC-4096-866D-395B2588D1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E07F5-FE90-4B3C-AFC5-5A697647E1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771456-4BC8-4F16-B523-2E753EE797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26776B-631C-4E72-B735-BC9AEAAB86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BA9F2-0CF1-424A-AA5A-2A90D468FC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0B5EB-3AB0-4496-80E0-70417222B7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8628-1F35-4526-A102-387619C1D03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5F95-7FE5-42EE-8753-AD988F9C3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5E57-F66D-466C-9628-A2BB7441A96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2BBB-EF0E-4516-BA17-EA6A312D1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E19D-6142-4BBE-9663-53D9211B325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6853-8002-4D1B-8CCC-B0784756F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1A8B-21E0-4E16-80A4-D676C402C55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D638-6D32-43E9-8245-D7FC7A7BD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B0E3-60EA-44FF-86C3-DC2573ADC90B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9F7C-E5DE-4C6F-B917-114FFFCD3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928D-5D22-4420-9E41-11AE6DF819D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DB84-59AA-4B90-AA7D-F8E6CB7D1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04FC-FDF4-4F30-8591-1B927E71A51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A430-9158-4E23-AF9E-D34EB34E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EB27-9CFA-4E80-AE2D-2C99209F7A1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F71A-3882-4898-918F-F43FA5E39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B1E2-9186-4862-8EE2-394B49AB0A1E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D2FB-B726-4C05-AD77-558650CC5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AAF5-C52F-4831-AB7D-8A60478ABB8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2A9D-B311-4E05-A9F2-A35CDCF8C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A3F5-F840-4435-9940-3F00195A5B0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2B7A-A8F8-402C-BC2D-CAA5B486D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4508A-ED48-4576-87B1-1E699126826F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1742A7-FFC6-4BB1-AEA4-1F7140469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8" y="1357313"/>
            <a:ext cx="5200650" cy="2071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 РАЗМНОЖАЮТСЯ ЖИВОТНЫЕ?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4000500"/>
            <a:ext cx="4214813" cy="20716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Учитель биологии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Казакова Светлана Александровна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МОУ «Лицей»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г. Протвино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00313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357688"/>
            <a:ext cx="27384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714375"/>
            <a:ext cx="25717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ОПЛОДОТВОРЕНИЕ</a:t>
            </a:r>
          </a:p>
        </p:txBody>
      </p:sp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928688" y="4857750"/>
            <a:ext cx="7572375" cy="1214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</a:rPr>
              <a:t>Зигота – оплодотворенная яйцеклетка, из которой развивается новый организм.</a:t>
            </a:r>
          </a:p>
        </p:txBody>
      </p:sp>
      <p:pic>
        <p:nvPicPr>
          <p:cNvPr id="27651" name="Picture 4" descr="оплодртвор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785938"/>
            <a:ext cx="4252912" cy="2867025"/>
          </a:xfrm>
        </p:spPr>
      </p:pic>
      <p:sp>
        <p:nvSpPr>
          <p:cNvPr id="27652" name="Содержимое 3"/>
          <p:cNvSpPr txBox="1">
            <a:spLocks/>
          </p:cNvSpPr>
          <p:nvPr/>
        </p:nvSpPr>
        <p:spPr bwMode="auto">
          <a:xfrm>
            <a:off x="4800600" y="1752600"/>
            <a:ext cx="4038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Слияние мужской половой клетки (сперматозоида) с женской (яйцом, яйцеклеткой), приводящее к образованию зиготы.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ОПЛОДОТВОРЕНИЕ</a:t>
            </a: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00063" y="2143125"/>
            <a:ext cx="4040187" cy="639763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НАРУЖНОЕ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43125"/>
            <a:ext cx="4041775" cy="639763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ВНУТРЕННЕЕ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00125" y="3000375"/>
            <a:ext cx="3000375" cy="30718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(половые клетки сливаются вне организма)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РЫБЫ, ЗЕМНОВОДНЫЕ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76500" y="1500188"/>
            <a:ext cx="1166813" cy="714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H="1" flipV="1">
            <a:off x="5715000" y="1500188"/>
            <a:ext cx="1166813" cy="714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7"/>
          <p:cNvSpPr>
            <a:spLocks noGrp="1"/>
          </p:cNvSpPr>
          <p:nvPr>
            <p:ph sz="half" idx="2"/>
          </p:nvPr>
        </p:nvSpPr>
        <p:spPr>
          <a:xfrm>
            <a:off x="5214938" y="3071813"/>
            <a:ext cx="3000375" cy="30718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(половые клетки сливаются внутри половых органов особи)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ПТИЦЫ,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МЛЕКОПИТАЮЩИЕ,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РЕПТИЛИИ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РАЗМНОЖЕНИЕ И РАЗВИТИЕ РЕЧНОГО ОКУНЯ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357313"/>
            <a:ext cx="5989638" cy="4525962"/>
          </a:xfrm>
        </p:spPr>
      </p:pic>
      <p:sp>
        <p:nvSpPr>
          <p:cNvPr id="31747" name="WordArt 8"/>
          <p:cNvSpPr>
            <a:spLocks noChangeArrowheads="1" noChangeShapeType="1" noTextEdit="1"/>
          </p:cNvSpPr>
          <p:nvPr/>
        </p:nvSpPr>
        <p:spPr bwMode="auto">
          <a:xfrm>
            <a:off x="357188" y="6072188"/>
            <a:ext cx="83200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оплодотворенная икринка ––&gt; зародыш ––&gt; личинка ––&gt; малек ––&gt; взрослая особь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ФОРМЫ </a:t>
            </a:r>
            <a:r>
              <a:rPr lang="ru-RU" sz="4000" b="1" dirty="0" smtClean="0">
                <a:solidFill>
                  <a:schemeClr val="bg1"/>
                </a:solidFill>
              </a:rPr>
              <a:t>ПОЛОВОГО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РАЗМНОЖЕНИЯ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ГЕРМАФРОДИТИЗМ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357188" y="1928813"/>
            <a:ext cx="4040187" cy="63976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</a:rPr>
              <a:t>ВИНОГРАДНАЯ УЛИТКА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Особи, которые в своем организме способны воспроизводить два типа гамет(мужские и женские), называются обоеполыми (или </a:t>
            </a:r>
            <a:r>
              <a:rPr lang="ru-RU" sz="2800" b="1" smtClean="0">
                <a:solidFill>
                  <a:srgbClr val="FFFF00"/>
                </a:solidFill>
              </a:rPr>
              <a:t>гермафродитами).</a:t>
            </a:r>
          </a:p>
        </p:txBody>
      </p:sp>
      <p:pic>
        <p:nvPicPr>
          <p:cNvPr id="33796" name="Picture 5" descr="чер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786063"/>
            <a:ext cx="3319462" cy="2571750"/>
          </a:xfrm>
          <a:ln>
            <a:solidFill>
              <a:srgbClr val="008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ПОЛОВОЕ РАЗМНОЖЕНИЕ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Способ размножения в    органическом мире, осуществляемый с помощью     	половых клеток – гамет. </a:t>
            </a:r>
          </a:p>
          <a:p>
            <a:pPr algn="ctr">
              <a:buFont typeface="Arial" charset="0"/>
              <a:buNone/>
            </a:pPr>
            <a:endParaRPr lang="ru-RU" sz="4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ФОРМЫ БЕСПОЛОГО РАЗМНОЖЕНИЯ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ПОЧКОВАНИЕ ПРЕСНОВОДНОЙ </a:t>
            </a:r>
            <a:r>
              <a:rPr lang="ru-RU" b="1" smtClean="0">
                <a:solidFill>
                  <a:srgbClr val="FFFF00"/>
                </a:solidFill>
              </a:rPr>
              <a:t>ГИДРЫ</a:t>
            </a: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3584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27146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000250"/>
            <a:ext cx="3967162" cy="32146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smtClean="0">
                <a:solidFill>
                  <a:schemeClr val="bg1"/>
                </a:solidFill>
              </a:rPr>
              <a:t>При бесполом размножении новые организмы развиваются из клеток или частей материнского тела. 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785813" y="5143500"/>
            <a:ext cx="7610475" cy="12858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В бесполом размножении принимает участие только один родительский организм.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ФОРМЫ БЕСПОЛОГО РАЗМНОЖЕНИЯ</a:t>
            </a:r>
            <a:endParaRPr lang="ru-RU" sz="3600" smtClean="0"/>
          </a:p>
        </p:txBody>
      </p:sp>
      <p:pic>
        <p:nvPicPr>
          <p:cNvPr id="3686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071688"/>
            <a:ext cx="7500937" cy="1744662"/>
          </a:xfrm>
        </p:spPr>
      </p:pic>
      <p:sp>
        <p:nvSpPr>
          <p:cNvPr id="36867" name="WordArt 20"/>
          <p:cNvSpPr>
            <a:spLocks noChangeArrowheads="1" noChangeShapeType="1" noTextEdit="1"/>
          </p:cNvSpPr>
          <p:nvPr/>
        </p:nvSpPr>
        <p:spPr bwMode="auto">
          <a:xfrm>
            <a:off x="2843213" y="4581525"/>
            <a:ext cx="341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Деление амёбы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БЕСПОЛОЕ РАЗМНОЖЕНИЕ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    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FF00"/>
                </a:solidFill>
              </a:rPr>
              <a:t>Способ размножения в  органическом мире, осуществляемый с помощью     клеток или частей материнского организма.</a:t>
            </a:r>
          </a:p>
          <a:p>
            <a:pPr algn="ctr">
              <a:buFont typeface="Arial" charset="0"/>
              <a:buNone/>
            </a:pPr>
            <a:endParaRPr lang="ru-RU" sz="4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РАЗМНОЖЕНИЕ ЖИВОТНЫХ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ПОЛОВОЕ</a:t>
            </a:r>
            <a:r>
              <a:rPr lang="ru-RU" b="1" dirty="0" smtClean="0">
                <a:solidFill>
                  <a:srgbClr val="FFFF00"/>
                </a:solidFill>
              </a:rPr>
              <a:t>		          </a:t>
            </a:r>
            <a:r>
              <a:rPr lang="ru-RU" sz="2800" b="1" dirty="0" smtClean="0">
                <a:solidFill>
                  <a:srgbClr val="FFFF00"/>
                </a:solidFill>
              </a:rPr>
              <a:t>БЕСПОЛОЕ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раздельнополые       обоеполые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самки        самцы      гермафродиты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мужские           женские          мужские и женские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гаметы                </a:t>
            </a:r>
            <a:r>
              <a:rPr lang="ru-RU" sz="2000" b="1" dirty="0" err="1" smtClean="0">
                <a:solidFill>
                  <a:schemeClr val="bg2"/>
                </a:solidFill>
              </a:rPr>
              <a:t>гаметы</a:t>
            </a:r>
            <a:r>
              <a:rPr lang="ru-RU" sz="2000" b="1" dirty="0" smtClean="0">
                <a:solidFill>
                  <a:schemeClr val="bg2"/>
                </a:solidFill>
              </a:rPr>
              <a:t>                     </a:t>
            </a:r>
            <a:r>
              <a:rPr lang="ru-RU" sz="2000" b="1" dirty="0" err="1" smtClean="0">
                <a:solidFill>
                  <a:schemeClr val="bg2"/>
                </a:solidFill>
              </a:rPr>
              <a:t>гаметы</a:t>
            </a:r>
            <a:r>
              <a:rPr lang="ru-RU" sz="2000" b="1" dirty="0" smtClean="0">
                <a:solidFill>
                  <a:schemeClr val="bg2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	  </a:t>
            </a:r>
            <a:r>
              <a:rPr lang="ru-RU" sz="2800" b="1" dirty="0" smtClean="0">
                <a:solidFill>
                  <a:srgbClr val="FFFF00"/>
                </a:solidFill>
              </a:rPr>
              <a:t>два организма			один организм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		</a:t>
            </a:r>
            <a:r>
              <a:rPr lang="ru-RU" sz="2400" b="1" dirty="0" smtClean="0">
                <a:solidFill>
                  <a:schemeClr val="bg2"/>
                </a:solidFill>
              </a:rPr>
              <a:t>образование   зиготы  	         деление клеток  тела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</a:rPr>
              <a:t>НОВЫЙ ОРГАНИЗМ		     НОВЫЙ ОРГАНИЗМ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786063" y="1214438"/>
            <a:ext cx="428625" cy="4286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357938" y="1214438"/>
            <a:ext cx="428625" cy="4286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071688" y="1928813"/>
            <a:ext cx="285750" cy="2762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29313" y="3357563"/>
            <a:ext cx="2001837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H="1" flipV="1">
            <a:off x="3857625" y="1928813"/>
            <a:ext cx="285750" cy="2762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85019" y="2785269"/>
            <a:ext cx="5715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535237" y="2820988"/>
            <a:ext cx="500063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465637" y="2820988"/>
            <a:ext cx="500063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929063" y="4429125"/>
            <a:ext cx="642937" cy="5000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000919" y="4356894"/>
            <a:ext cx="428625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643981" y="4428332"/>
            <a:ext cx="428625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2321720" y="4964906"/>
            <a:ext cx="214312" cy="1428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2570956" y="5430044"/>
            <a:ext cx="142875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6858794" y="4999832"/>
            <a:ext cx="142875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930231" y="5357019"/>
            <a:ext cx="142875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FF00"/>
                </a:solidFill>
              </a:rPr>
              <a:t>В половом размножении принимают участие две родительские особи.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	Оплодотворенная яйцеклетка- зигота, несет наследственные признаки обоих родителей.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	Потомство лучше приспосабливается к условиям окружающей среды и более жизнеспособно.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	В бесполом размножении принимает участие одна особь, потомство несет признаки одного родителя.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ЦЕЛЬ УРОКА: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СФОРМИРОВАТЬ ПОНЯТИЯ О ФОРМАХ РАЗМНОЖЕНИЯ ЖИВОТНЫХ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(БЕСПОЛОМ И ПОЛОВОМ)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>
          <a:xfrm>
            <a:off x="714375" y="1928813"/>
            <a:ext cx="7743825" cy="2370137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ОТГАДАЙТЕ ЗАГАДКИ</a:t>
            </a:r>
          </a:p>
        </p:txBody>
      </p:sp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857375"/>
            <a:ext cx="4040187" cy="3951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Даже по железной крыше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Ходит тихо, тише мыши.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На охоту ночью выйдет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И как днем все видит.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Часто спит, а после сна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Умывается она.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3" y="5286375"/>
            <a:ext cx="4041775" cy="6397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FF00"/>
                </a:solidFill>
              </a:rPr>
              <a:t>КОШКА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71688"/>
            <a:ext cx="4041775" cy="2692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85750" y="5572125"/>
            <a:ext cx="4040188" cy="6397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FF00"/>
                </a:solidFill>
              </a:rPr>
              <a:t>ГУСЬ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928813"/>
            <a:ext cx="4041775" cy="3951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По лужку он важно бродит.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Из воды сухим выходит.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Носит красные ботинки.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Дарит мягкие перинки.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2928937" cy="38877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785938"/>
            <a:ext cx="4040187" cy="3951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Ныряет, плавает отлично!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По травке прыгает комично.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У жабы – лучшая подружка.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Ответьте: кто это?</a:t>
            </a:r>
          </a:p>
        </p:txBody>
      </p:sp>
      <p:sp>
        <p:nvSpPr>
          <p:cNvPr id="19459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5357813"/>
            <a:ext cx="4041775" cy="639762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FF00"/>
                </a:solidFill>
              </a:rPr>
              <a:t>ЛЯГУШКА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85938"/>
            <a:ext cx="4041775" cy="31781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ОТГАДАЙТЕ ЗАГАДКИ</a:t>
            </a:r>
            <a:endParaRPr lang="ru-RU" smtClean="0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71500" y="5286375"/>
            <a:ext cx="4040188" cy="6397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FF00"/>
                </a:solidFill>
              </a:rPr>
              <a:t>КАМБАЛА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1928813"/>
            <a:ext cx="4041775" cy="3951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Вот так рыба – просто чудо!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Очень плоская, как блюдо.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Оба  глаза на спине,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И живет на самом дне.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Очень странные дела.</a:t>
            </a: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Это  рыба…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000250"/>
            <a:ext cx="4040188" cy="26654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Сколько родителей у этих животных?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357688" y="2071688"/>
            <a:ext cx="925512" cy="928687"/>
          </a:xfrm>
        </p:spPr>
        <p:txBody>
          <a:bodyPr/>
          <a:lstStyle/>
          <a:p>
            <a:pPr algn="ctr"/>
            <a:r>
              <a:rPr lang="ru-RU" sz="600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85938"/>
            <a:ext cx="3214687" cy="2022475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71450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000375" y="4071938"/>
            <a:ext cx="3357563" cy="22479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ПОЛОВОЕ РАЗМНОЖЕНИЕ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000125"/>
            <a:ext cx="2571750" cy="2540000"/>
          </a:xfrm>
        </p:spPr>
      </p:pic>
      <p:pic>
        <p:nvPicPr>
          <p:cNvPr id="235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3786188"/>
            <a:ext cx="3071812" cy="2320925"/>
          </a:xfrm>
        </p:spPr>
      </p:pic>
      <p:pic>
        <p:nvPicPr>
          <p:cNvPr id="23556" name="Picture 6" descr="мужчина и женщ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12875"/>
            <a:ext cx="348615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4138613"/>
            <a:ext cx="1743075" cy="5429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388" y="1646238"/>
            <a:ext cx="1749425" cy="547687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0013" y="1706563"/>
            <a:ext cx="1743075" cy="54927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2438" y="4779963"/>
            <a:ext cx="1751012" cy="547687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00925" y="2425700"/>
            <a:ext cx="1749425" cy="54292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38925" y="1352550"/>
            <a:ext cx="1749425" cy="54292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РАЗДЕЛЬНОПОЛЫЕ ОРГАНИЗМЫ</a:t>
            </a:r>
            <a:endParaRPr lang="ru-RU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ПОЛОВЫЕ КЛЕТКИ -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ГАМЕТЫ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4038600" cy="39116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МУЖСКИЕ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СПЕРМАТОЗОИД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2143125"/>
            <a:ext cx="3852863" cy="384016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ЖЕНСКИЕ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ЯЙЦЕКЛЕТКА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10800000" flipV="1">
            <a:off x="2476500" y="1500188"/>
            <a:ext cx="1166813" cy="714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H="1" flipV="1">
            <a:off x="5429250" y="1571625"/>
            <a:ext cx="1166813" cy="714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12" descr="спермотозо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857500"/>
            <a:ext cx="11541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яйцекле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00375"/>
            <a:ext cx="1762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286125" y="3929063"/>
            <a:ext cx="357188" cy="428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86688" y="3929063"/>
            <a:ext cx="357187" cy="428625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 flipV="1">
            <a:off x="3643313" y="3714750"/>
            <a:ext cx="288925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21"/>
          <p:cNvSpPr>
            <a:spLocks noChangeShapeType="1"/>
          </p:cNvSpPr>
          <p:nvPr/>
        </p:nvSpPr>
        <p:spPr bwMode="auto">
          <a:xfrm>
            <a:off x="7786688" y="4572000"/>
            <a:ext cx="2873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7716044" y="4571207"/>
            <a:ext cx="42862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334</Words>
  <PresentationFormat>Экран (4:3)</PresentationFormat>
  <Paragraphs>111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Wingdings</vt:lpstr>
      <vt:lpstr>Times New Roman</vt:lpstr>
      <vt:lpstr>Тема Office</vt:lpstr>
      <vt:lpstr>КАК РАЗМНОЖАЮТСЯ ЖИВОТНЫЕ?</vt:lpstr>
      <vt:lpstr>ЦЕЛЬ УРОКА:</vt:lpstr>
      <vt:lpstr>ОТГАДАЙТЕ ЗАГАДКИ</vt:lpstr>
      <vt:lpstr>ОТГАДАЙТЕ ЗАГАДКИ</vt:lpstr>
      <vt:lpstr>ОТГАДАЙТЕ ЗАГАДКИ</vt:lpstr>
      <vt:lpstr>ОТГАДАЙТЕ ЗАГАДКИ</vt:lpstr>
      <vt:lpstr>Сколько родителей у этих животных?</vt:lpstr>
      <vt:lpstr>ПОЛОВОЕ РАЗМНОЖЕНИЕ</vt:lpstr>
      <vt:lpstr>ПОЛОВЫЕ КЛЕТКИ -  ГАМЕТЫ</vt:lpstr>
      <vt:lpstr>ОПЛОДОТВОРЕНИЕ</vt:lpstr>
      <vt:lpstr>ОПЛОДОТВОРЕНИЕ</vt:lpstr>
      <vt:lpstr>РАЗМНОЖЕНИЕ И РАЗВИТИЕ РЕЧНОГО ОКУНЯ</vt:lpstr>
      <vt:lpstr>ФОРМЫ ПОЛОВОГО РАЗМНОЖЕНИЯ ГЕРМАФРОДИТИЗМ</vt:lpstr>
      <vt:lpstr>ПОЛОВОЕ РАЗМНОЖЕНИЕ</vt:lpstr>
      <vt:lpstr>ФОРМЫ БЕСПОЛОГО РАЗМНОЖЕНИЯ</vt:lpstr>
      <vt:lpstr>ФОРМЫ БЕСПОЛОГО РАЗМНОЖЕНИЯ</vt:lpstr>
      <vt:lpstr>БЕСПОЛОЕ РАЗМНОЖЕНИЕ</vt:lpstr>
      <vt:lpstr>РАЗМНОЖЕНИЕ ЖИВОТНЫХ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РАЗМНОЖАЮТСЯ ЖИВОТНЫЕ?</dc:title>
  <cp:lastModifiedBy>User</cp:lastModifiedBy>
  <cp:revision>31</cp:revision>
  <dcterms:modified xsi:type="dcterms:W3CDTF">2011-01-19T19:49:36Z</dcterms:modified>
</cp:coreProperties>
</file>