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76" r:id="rId3"/>
    <p:sldId id="268" r:id="rId4"/>
    <p:sldId id="261" r:id="rId5"/>
    <p:sldId id="269" r:id="rId6"/>
    <p:sldId id="270" r:id="rId7"/>
    <p:sldId id="271" r:id="rId8"/>
    <p:sldId id="259" r:id="rId9"/>
    <p:sldId id="272" r:id="rId10"/>
    <p:sldId id="273" r:id="rId11"/>
    <p:sldId id="274" r:id="rId12"/>
    <p:sldId id="260" r:id="rId13"/>
    <p:sldId id="275" r:id="rId14"/>
    <p:sldId id="267" r:id="rId15"/>
    <p:sldId id="265" r:id="rId16"/>
    <p:sldId id="257" r:id="rId17"/>
    <p:sldId id="266" r:id="rId18"/>
    <p:sldId id="258" r:id="rId19"/>
    <p:sldId id="263" r:id="rId20"/>
    <p:sldId id="256" r:id="rId21"/>
    <p:sldId id="26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EB89CC0-AB1A-4C96-84B6-321126448D43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80DD9D3-CEA7-4578-84B2-678DD32C7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90949B-68A6-457C-B942-18BB660ED853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A211-26DF-4D51-B98E-68166EA718CE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A1DA-2515-4B3B-A982-9DBE44C09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5C91-D092-4E87-BFF3-AA868825E4B7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0CF5-6833-467D-B90A-646D2AB17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F95F-24B8-46E3-BDBE-37BD69BF9F47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D5C9-C61F-4748-9133-726F6EB9F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90B7-6DB5-4A37-A41A-26B1698EE1BB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A38C-AF2A-4D3B-AFF2-D40AA8646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D2F2-EB1F-45CD-A92D-431483AD8DD8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B2C1-7F9E-48CD-A70E-46F62126B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B1EE-0F39-4850-8D6B-060FF946BBE9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9090-E495-4418-BBC8-B56C94EF0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4415-2C7B-4C93-8DC2-6F06B5A04BD7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0E4A-22B2-46A6-A8F9-68E9BF112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5200-F2D4-4DAE-9552-BAE1774E87FA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C0F4-7BCC-4650-8560-19FBBA646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EFAB-D2A2-4B7D-897F-18E3921DD780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7DA7-3EF7-4683-9869-C632A6C8B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5EF1-5BF6-4521-A7C5-CBCBA3335A1A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0B0B-0085-4D0A-9635-B07A58E12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991F-ADDF-4531-B091-7F1E8399B162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B842-938B-4C79-988E-1B9DE69A8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46508-0A92-4B9E-97ED-29C9B8DEB8E0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0B5F46-7C58-48A2-93E9-7725D41A8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5860963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Декабристы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Сибири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00538" y="4714875"/>
            <a:ext cx="48434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 глубине сибирских руд</a:t>
            </a:r>
          </a:p>
          <a:p>
            <a:r>
              <a:rPr lang="ru-RU" sz="2400"/>
              <a:t>Храните гордое терпенье, </a:t>
            </a:r>
          </a:p>
          <a:p>
            <a:r>
              <a:rPr lang="ru-RU" sz="2400"/>
              <a:t>Не пропадёт ваш скорбный труд</a:t>
            </a:r>
          </a:p>
          <a:p>
            <a:r>
              <a:rPr lang="ru-RU" sz="2400"/>
              <a:t>И дум высокое стремленье.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ttp://decemb.hobby.ru/galery/img/dec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0"/>
            <a:ext cx="43719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2286000" y="5715000"/>
            <a:ext cx="505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Портрет Е.П. Нарышкиной</a:t>
            </a:r>
            <a:r>
              <a:rPr lang="ru-RU" sz="2400">
                <a:latin typeface="Times New Roman" pitchFamily="18" charset="0"/>
              </a:rPr>
              <a:t>. 1832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Давыдова Александра Иван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385762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2000250" y="5214938"/>
            <a:ext cx="5357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ДАВЫДОВА</a:t>
            </a:r>
            <a:r>
              <a:rPr lang="ru-RU" sz="2400">
                <a:latin typeface="Times New Roman" pitchFamily="18" charset="0"/>
              </a:rPr>
              <a:t> (Потапова) Александра Ивановна (1802 - 1895)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Фон-Визина Наталья Дмитрие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0"/>
            <a:ext cx="4071938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Прямоугольник 10"/>
          <p:cNvSpPr>
            <a:spLocks noChangeArrowheads="1"/>
          </p:cNvSpPr>
          <p:nvPr/>
        </p:nvSpPr>
        <p:spPr bwMode="auto">
          <a:xfrm>
            <a:off x="1928813" y="5357813"/>
            <a:ext cx="5357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ФОН-ВИЗИНА</a:t>
            </a:r>
            <a:r>
              <a:rPr lang="ru-RU" sz="2400">
                <a:latin typeface="Times New Roman" pitchFamily="18" charset="0"/>
              </a:rPr>
              <a:t> (Апухтина) Наталья Дмитриевна (1.4.1803/05 — 10.10.1869)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Юшневская Мария Казимир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0"/>
            <a:ext cx="39655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000250" y="5500688"/>
            <a:ext cx="5357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ЮШНЕВСКАЯ</a:t>
            </a:r>
            <a:r>
              <a:rPr lang="ru-RU" sz="2400">
                <a:latin typeface="Times New Roman" pitchFamily="18" charset="0"/>
              </a:rPr>
              <a:t> (Круликовская) Мария Казимировна (1790 - 1863)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1857375" y="3357563"/>
            <a:ext cx="5786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ЕНТАЛЬЦЕВА</a:t>
            </a:r>
            <a:r>
              <a:rPr lang="ru-RU" sz="2400">
                <a:latin typeface="Times New Roman" pitchFamily="18" charset="0"/>
              </a:rPr>
              <a:t> (Лисовская) Александра Васильевна (1790 - 24.07.1858),</a:t>
            </a:r>
          </a:p>
        </p:txBody>
      </p:sp>
      <p:pic>
        <p:nvPicPr>
          <p:cNvPr id="16387" name="Picture 6" descr="Ентальцева Александра Василье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21431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ОЛ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814387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0313" y="6072188"/>
            <a:ext cx="4251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Вид Петровского завода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1" descr="http://decemb.hobby.ru/galery/img/dec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3" descr="http://decemb.hobby.ru/galery/img/dec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786063"/>
            <a:ext cx="5000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Прямоугольник 4"/>
          <p:cNvSpPr>
            <a:spLocks noChangeArrowheads="1"/>
          </p:cNvSpPr>
          <p:nvPr/>
        </p:nvSpPr>
        <p:spPr bwMode="auto">
          <a:xfrm>
            <a:off x="0" y="471487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Петровский завод: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 заводские постройки у плотины.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 1831 - 1839 </a:t>
            </a:r>
            <a:r>
              <a:rPr lang="ru-RU" sz="2000" dirty="0">
                <a:latin typeface="+mj-lt"/>
              </a:rPr>
              <a:t>гг.</a:t>
            </a:r>
            <a:endParaRPr lang="ru-RU" sz="2000" dirty="0"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16450" y="500063"/>
            <a:ext cx="4562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Главный и дворовый фасад </a:t>
            </a:r>
          </a:p>
          <a:p>
            <a:pPr algn="ctr"/>
            <a:r>
              <a:rPr lang="ru-RU" sz="2000"/>
              <a:t>тюрьмы декабристов </a:t>
            </a:r>
          </a:p>
          <a:p>
            <a:pPr algn="ctr"/>
            <a:r>
              <a:rPr lang="ru-RU" sz="2000"/>
              <a:t>в Петровском заводе. 1831 – 1839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ОЛ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5"/>
            <a:ext cx="51323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E:\ОЛЯ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1071563"/>
            <a:ext cx="3074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Камера Волконских,</a:t>
            </a:r>
          </a:p>
          <a:p>
            <a:pPr algn="ctr"/>
            <a:r>
              <a:rPr lang="ru-RU" sz="2400"/>
              <a:t>выделенная им в </a:t>
            </a:r>
          </a:p>
          <a:p>
            <a:pPr algn="ctr"/>
            <a:r>
              <a:rPr lang="ru-RU" sz="2400"/>
              <a:t>Петровском заводе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94363" y="5929313"/>
            <a:ext cx="32083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Камера семьи Розен</a:t>
            </a:r>
          </a:p>
          <a:p>
            <a:pPr algn="ctr"/>
            <a:r>
              <a:rPr lang="ru-RU" sz="2400"/>
              <a:t>в Петровском заводе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1" descr="http://decemb.hobby.ru/galery/img/dec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90713" y="5286375"/>
            <a:ext cx="52085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Неизвестный художник-декабрист. </a:t>
            </a:r>
          </a:p>
          <a:p>
            <a:pPr algn="ctr"/>
            <a:r>
              <a:rPr lang="ru-RU" sz="2400"/>
              <a:t>Вид Тобольска. 1830-е гг.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http://baikalvisa.ru/img/gallery/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643188" y="52863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j-lt"/>
              </a:rPr>
              <a:t>Усадьба декабриста князя Сергея Григорьевича Волконского в Иркутске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25"/>
            <a:ext cx="91440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РАЗРЯДЫ НАКАЗАНИЯ (29/VI.1826)</a:t>
            </a:r>
          </a:p>
          <a:p>
            <a:pPr algn="ctr">
              <a:defRPr/>
            </a:pPr>
            <a:r>
              <a:rPr lang="ru-RU" sz="2400" u="sng" dirty="0" smtClean="0"/>
              <a:t>«Вне разрядов» </a:t>
            </a:r>
            <a:r>
              <a:rPr lang="ru-RU" sz="2400" dirty="0" smtClean="0"/>
              <a:t>- </a:t>
            </a:r>
            <a:r>
              <a:rPr lang="ru-RU" sz="2400" dirty="0"/>
              <a:t>четвертование </a:t>
            </a:r>
          </a:p>
          <a:p>
            <a:pPr algn="ctr">
              <a:defRPr/>
            </a:pPr>
            <a:r>
              <a:rPr lang="en-US" sz="2400" u="sng" dirty="0" smtClean="0"/>
              <a:t>I</a:t>
            </a:r>
            <a:r>
              <a:rPr lang="ru-RU" sz="2400" u="sng" dirty="0" smtClean="0"/>
              <a:t> разряд</a:t>
            </a:r>
            <a:r>
              <a:rPr lang="ru-RU" sz="2400" dirty="0" smtClean="0"/>
              <a:t> - </a:t>
            </a:r>
            <a:r>
              <a:rPr lang="ru-RU" sz="2400" dirty="0"/>
              <a:t>смертная казнь (отсечение головы) </a:t>
            </a:r>
          </a:p>
          <a:p>
            <a:pPr algn="ctr">
              <a:defRPr/>
            </a:pPr>
            <a:r>
              <a:rPr lang="en-US" sz="2400" u="sng" dirty="0" smtClean="0"/>
              <a:t>II</a:t>
            </a:r>
            <a:r>
              <a:rPr lang="ru-RU" sz="2400" u="sng" dirty="0" smtClean="0"/>
              <a:t> разряд</a:t>
            </a:r>
            <a:r>
              <a:rPr lang="ru-RU" sz="2400" dirty="0" smtClean="0"/>
              <a:t> - </a:t>
            </a:r>
            <a:r>
              <a:rPr lang="ru-RU" sz="2400" dirty="0"/>
              <a:t>политическая смерть, т.е. </a:t>
            </a:r>
            <a:r>
              <a:rPr lang="ru-RU" sz="2400" dirty="0"/>
              <a:t>положить голову на                    плаху, затем ссылка на вечную каторгу </a:t>
            </a:r>
          </a:p>
          <a:p>
            <a:pPr algn="ctr">
              <a:defRPr/>
            </a:pPr>
            <a:r>
              <a:rPr lang="ru-RU" sz="2400" dirty="0" smtClean="0"/>
              <a:t> </a:t>
            </a:r>
            <a:r>
              <a:rPr lang="en-US" sz="2400" u="sng" dirty="0" smtClean="0"/>
              <a:t>III</a:t>
            </a:r>
            <a:r>
              <a:rPr lang="ru-RU" sz="2400" u="sng" dirty="0" smtClean="0"/>
              <a:t> разряд</a:t>
            </a:r>
            <a:r>
              <a:rPr lang="ru-RU" sz="2400" dirty="0" smtClean="0"/>
              <a:t> - </a:t>
            </a:r>
            <a:r>
              <a:rPr lang="ru-RU" sz="2400" dirty="0"/>
              <a:t>вечная каторга </a:t>
            </a:r>
          </a:p>
          <a:p>
            <a:pPr algn="ctr">
              <a:defRPr/>
            </a:pPr>
            <a:r>
              <a:rPr lang="en-US" sz="2400" u="sng" dirty="0" smtClean="0"/>
              <a:t>IV </a:t>
            </a:r>
            <a:r>
              <a:rPr lang="ru-RU" sz="2400" u="sng" dirty="0" smtClean="0"/>
              <a:t>разряд</a:t>
            </a:r>
            <a:r>
              <a:rPr lang="ru-RU" sz="2400" dirty="0" smtClean="0"/>
              <a:t> - </a:t>
            </a:r>
            <a:r>
              <a:rPr lang="ru-RU" sz="2400" dirty="0"/>
              <a:t>каторга на 15 лет, поселение </a:t>
            </a:r>
          </a:p>
          <a:p>
            <a:pPr algn="ctr">
              <a:defRPr/>
            </a:pPr>
            <a:r>
              <a:rPr lang="en-US" sz="2400" u="sng" dirty="0" smtClean="0"/>
              <a:t>V</a:t>
            </a:r>
            <a:r>
              <a:rPr lang="ru-RU" sz="2400" u="sng" dirty="0" smtClean="0"/>
              <a:t> разряд</a:t>
            </a:r>
            <a:r>
              <a:rPr lang="ru-RU" sz="2400" dirty="0" smtClean="0"/>
              <a:t> - </a:t>
            </a:r>
            <a:r>
              <a:rPr lang="ru-RU" sz="2400" dirty="0"/>
              <a:t>каторга на 10 лет, поселение </a:t>
            </a:r>
          </a:p>
          <a:p>
            <a:pPr algn="ctr">
              <a:defRPr/>
            </a:pPr>
            <a:r>
              <a:rPr lang="en-US" sz="2400" u="sng" dirty="0" smtClean="0"/>
              <a:t>VI</a:t>
            </a:r>
            <a:r>
              <a:rPr lang="ru-RU" sz="2400" u="sng" dirty="0" smtClean="0"/>
              <a:t> разряд</a:t>
            </a:r>
            <a:r>
              <a:rPr lang="ru-RU" sz="2400" dirty="0" smtClean="0"/>
              <a:t> - </a:t>
            </a:r>
            <a:r>
              <a:rPr lang="ru-RU" sz="2400" dirty="0"/>
              <a:t>каторга на 6 лет, поселение </a:t>
            </a:r>
          </a:p>
          <a:p>
            <a:pPr algn="ctr">
              <a:defRPr/>
            </a:pPr>
            <a:r>
              <a:rPr lang="en-US" sz="2400" u="sng" dirty="0" smtClean="0"/>
              <a:t>VII </a:t>
            </a:r>
            <a:r>
              <a:rPr lang="ru-RU" sz="2400" u="sng" dirty="0" smtClean="0"/>
              <a:t>разряд</a:t>
            </a:r>
            <a:r>
              <a:rPr lang="ru-RU" sz="2400" dirty="0" smtClean="0"/>
              <a:t> - </a:t>
            </a:r>
            <a:r>
              <a:rPr lang="ru-RU" sz="2400" dirty="0"/>
              <a:t>каторга на 4 года, поселение </a:t>
            </a:r>
          </a:p>
          <a:p>
            <a:pPr algn="ctr">
              <a:defRPr/>
            </a:pPr>
            <a:r>
              <a:rPr lang="en-US" sz="2400" u="sng" dirty="0" smtClean="0"/>
              <a:t>VIII </a:t>
            </a:r>
            <a:r>
              <a:rPr lang="ru-RU" sz="2400" u="sng" dirty="0" smtClean="0"/>
              <a:t>разряд</a:t>
            </a:r>
            <a:r>
              <a:rPr lang="ru-RU" sz="2400" dirty="0" smtClean="0"/>
              <a:t> - </a:t>
            </a:r>
            <a:r>
              <a:rPr lang="ru-RU" sz="2400" dirty="0"/>
              <a:t>ссылка на поселение </a:t>
            </a:r>
          </a:p>
          <a:p>
            <a:pPr algn="ctr">
              <a:defRPr/>
            </a:pPr>
            <a:r>
              <a:rPr lang="en-US" sz="2400" u="sng" dirty="0" smtClean="0"/>
              <a:t>IX </a:t>
            </a:r>
            <a:r>
              <a:rPr lang="ru-RU" sz="2400" u="sng" dirty="0" smtClean="0"/>
              <a:t>разряд</a:t>
            </a:r>
            <a:r>
              <a:rPr lang="ru-RU" sz="2400" dirty="0" smtClean="0"/>
              <a:t> - </a:t>
            </a:r>
            <a:r>
              <a:rPr lang="ru-RU" sz="2400" dirty="0"/>
              <a:t>ссылка в Сибирь </a:t>
            </a:r>
          </a:p>
          <a:p>
            <a:pPr algn="ctr">
              <a:defRPr/>
            </a:pPr>
            <a:r>
              <a:rPr lang="en-US" sz="2400" u="sng" dirty="0" smtClean="0"/>
              <a:t>X</a:t>
            </a:r>
            <a:r>
              <a:rPr lang="ru-RU" sz="2400" u="sng" dirty="0" smtClean="0"/>
              <a:t> разряд</a:t>
            </a:r>
            <a:r>
              <a:rPr lang="ru-RU" sz="2400" dirty="0" smtClean="0"/>
              <a:t> - </a:t>
            </a:r>
            <a:r>
              <a:rPr lang="ru-RU" sz="2400" dirty="0"/>
              <a:t>лишение чинов, дворянства и запись в солдаты </a:t>
            </a:r>
          </a:p>
          <a:p>
            <a:pPr algn="ctr">
              <a:defRPr/>
            </a:pPr>
            <a:r>
              <a:rPr lang="ru-RU" sz="2400" dirty="0"/>
              <a:t>                    с выслугою </a:t>
            </a:r>
          </a:p>
          <a:p>
            <a:pPr algn="ctr">
              <a:defRPr/>
            </a:pPr>
            <a:r>
              <a:rPr lang="en-US" sz="2400" u="sng" dirty="0" smtClean="0"/>
              <a:t>XI</a:t>
            </a:r>
            <a:r>
              <a:rPr lang="ru-RU" sz="2400" u="sng" dirty="0" smtClean="0"/>
              <a:t> разряд</a:t>
            </a:r>
            <a:r>
              <a:rPr lang="ru-RU" sz="2400" dirty="0" smtClean="0"/>
              <a:t> - </a:t>
            </a:r>
            <a:r>
              <a:rPr lang="ru-RU" sz="2400" dirty="0"/>
              <a:t>лишение чинов и запись в солдаты с выслугою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1" descr="http://decemb.hobby.ru/galery/img/dec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500812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4563" y="5072063"/>
            <a:ext cx="5448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Церковь и могила А.Г.Муравьёвой </a:t>
            </a:r>
          </a:p>
          <a:p>
            <a:pPr algn="ctr"/>
            <a:r>
              <a:rPr lang="ru-RU" sz="2400"/>
              <a:t>в Петровском заводе. 1834 – 1839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ОЛ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26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E:\ОЛЯ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0363" y="3786188"/>
            <a:ext cx="49736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5715000"/>
            <a:ext cx="3198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Памятники </a:t>
            </a:r>
          </a:p>
          <a:p>
            <a:pPr algn="ctr"/>
            <a:r>
              <a:rPr lang="ru-RU" sz="2400"/>
              <a:t>Муравьёву и Вольфу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1714500"/>
            <a:ext cx="3622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Надгробия декабристов</a:t>
            </a:r>
          </a:p>
          <a:p>
            <a:pPr algn="ctr"/>
            <a:r>
              <a:rPr lang="ru-RU" sz="2400"/>
              <a:t>в Тобольске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:\ОЛ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40020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030413" y="5572125"/>
            <a:ext cx="5991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Памятный знак на месте казни декабристов: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Пестеля, Рылеева, Бестужева-Рюмина,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Муравьёва-Апостола, Каховского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071688" y="5143500"/>
            <a:ext cx="5522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ТРУБЕЦКАЯ (Лаваль) Екатерина  </a:t>
            </a:r>
          </a:p>
          <a:p>
            <a:pPr algn="ctr"/>
            <a:r>
              <a:rPr lang="ru-RU" sz="2800">
                <a:latin typeface="Times New Roman" pitchFamily="18" charset="0"/>
              </a:rPr>
              <a:t>Ивановна (1800-1854)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Волконская Мария Николае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0"/>
            <a:ext cx="4071937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000250" y="5572125"/>
            <a:ext cx="5572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ВОЛКОНСКАЯ</a:t>
            </a:r>
            <a:r>
              <a:rPr lang="ru-RU" sz="2400">
                <a:latin typeface="Times New Roman" pitchFamily="18" charset="0"/>
              </a:rPr>
              <a:t> (Раевская) Мария Николаевна (25.12.1805/7 - 10.08.1863)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Муравьева Александра Григорье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0"/>
            <a:ext cx="4079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857375" y="5357813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МУРАВЬЕВА</a:t>
            </a:r>
            <a:r>
              <a:rPr lang="ru-RU" sz="2400">
                <a:latin typeface="Times New Roman" pitchFamily="18" charset="0"/>
              </a:rPr>
              <a:t> (Чернышева) Александра Григорьевна (1804 - 22.11.1832)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Анненкова Прасковья Егор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391001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000250" y="5357813"/>
            <a:ext cx="5500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АННЕНКОВА</a:t>
            </a:r>
            <a:r>
              <a:rPr lang="ru-RU" sz="2400">
                <a:latin typeface="Times New Roman" pitchFamily="18" charset="0"/>
              </a:rPr>
              <a:t> (Гебль) Прасковья (Полина) Егоровна (09.06.1800 - 14.09.1876)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Ивашева Камилла Петр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4071937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10"/>
          <p:cNvSpPr>
            <a:spLocks noChangeArrowheads="1"/>
          </p:cNvSpPr>
          <p:nvPr/>
        </p:nvSpPr>
        <p:spPr bwMode="auto">
          <a:xfrm>
            <a:off x="1857375" y="5357813"/>
            <a:ext cx="5857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ИВАШЕВА</a:t>
            </a:r>
            <a:r>
              <a:rPr lang="ru-RU" sz="2400">
                <a:latin typeface="Times New Roman" pitchFamily="18" charset="0"/>
              </a:rPr>
              <a:t> (Ле Дантю) Камилла Петровна (17.06.1808 - 30.12.1839)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озен Анна Василье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0"/>
            <a:ext cx="39655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28813" y="5286375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РОЗЕН</a:t>
            </a:r>
            <a:r>
              <a:rPr lang="ru-RU" sz="2400">
                <a:latin typeface="Times New Roman" pitchFamily="18" charset="0"/>
              </a:rPr>
              <a:t> (Малиновская) Анна Васильевна (22.12.1797 — 24.12.1883)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</TotalTime>
  <Words>361</Words>
  <PresentationFormat>Экран (4:3)</PresentationFormat>
  <Paragraphs>58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Сидоренко О.Н.</dc:creator>
  <cp:lastModifiedBy>Your User Name</cp:lastModifiedBy>
  <cp:revision>36</cp:revision>
  <dcterms:modified xsi:type="dcterms:W3CDTF">2010-11-25T05:06:26Z</dcterms:modified>
</cp:coreProperties>
</file>