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1" r:id="rId1"/>
  </p:sldMasterIdLst>
  <p:notesMasterIdLst>
    <p:notesMasterId r:id="rId12"/>
  </p:notesMasterIdLst>
  <p:sldIdLst>
    <p:sldId id="257" r:id="rId2"/>
    <p:sldId id="302" r:id="rId3"/>
    <p:sldId id="301" r:id="rId4"/>
    <p:sldId id="303" r:id="rId5"/>
    <p:sldId id="282" r:id="rId6"/>
    <p:sldId id="288" r:id="rId7"/>
    <p:sldId id="290" r:id="rId8"/>
    <p:sldId id="291" r:id="rId9"/>
    <p:sldId id="297" r:id="rId10"/>
    <p:sldId id="299" r:id="rId11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6809" autoAdjust="0"/>
  </p:normalViewPr>
  <p:slideViewPr>
    <p:cSldViewPr>
      <p:cViewPr varScale="1">
        <p:scale>
          <a:sx n="91" d="100"/>
          <a:sy n="91" d="100"/>
        </p:scale>
        <p:origin x="-468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047E157E-8DCB-4F70-A0AF-5EB586A91DD4}" type="datetime1">
              <a:rPr kumimoji="0" lang="ru-RU" smtClean="0">
                <a:solidFill>
                  <a:srgbClr val="FFFFFF"/>
                </a:solidFill>
              </a:rPr>
              <a:pPr algn="ctr"/>
              <a:t>14.01.2011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0A0-C266-4798-8C8F-B9F91E9DA37E}" type="slidenum">
              <a:rPr kumimoji="0" lang="ru-RU" smtClean="0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14.01.2011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8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05980"/>
            <a:ext cx="1905000" cy="4388644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14.01.2011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14.01.2011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ru-RU" smtClean="0"/>
              <a:pPr/>
              <a:t>14.01.2011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2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14.01.2011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14.01.2011</a:t>
            </a:fld>
            <a:endParaRPr kumimoji="0"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ru-RU" smtClean="0"/>
              <a:pPr/>
              <a:t>14.01.2011</a:t>
            </a:fld>
            <a:endParaRPr kumimoji="0"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14.01.2011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ru-RU" smtClean="0"/>
              <a:pPr/>
              <a:t>14.01.2011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E4606EA6-EFEA-4C30-9264-4F9291A5780D}" type="datetime1">
              <a:rPr lang="ru-RU" smtClean="0"/>
              <a:pPr/>
              <a:t>14.01.2011</a:t>
            </a:fld>
            <a:endParaRPr kumimoji="0"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pPr algn="ctr"/>
            <a:fld id="{8F82E0A0-C266-4798-8C8F-B9F91E9DA37E}" type="slidenum">
              <a:rPr kumimoji="0" lang="ru-RU" sz="28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1" y="0"/>
            <a:ext cx="9143999" cy="10753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1394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606EA6-EFEA-4C30-9264-4F9291A5780D}" type="datetime1">
              <a:rPr lang="ru-RU" smtClean="0"/>
              <a:pPr/>
              <a:t>14.01.2011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7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   Александр Иванович Куприн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(1870 – 1938)</a:t>
            </a:r>
            <a:endParaRPr lang="ru-RU" sz="8000" b="1" dirty="0" smtClean="0"/>
          </a:p>
          <a:p>
            <a:endParaRPr lang="ru-RU" sz="8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1008534-A0003BF9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203598"/>
            <a:ext cx="3024336" cy="3643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4300"/>
            <a:ext cx="8472518" cy="938297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  ДОМАШНЯЯ    РАБОТА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42988"/>
            <a:ext cx="8929718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sz="2300" b="1" smtClean="0">
                <a:solidFill>
                  <a:srgbClr val="FF0000"/>
                </a:solidFill>
                <a:latin typeface="Times New Roman" pitchFamily="18" charset="0"/>
              </a:rPr>
              <a:t>Домашнее задание (на выбор):</a:t>
            </a:r>
          </a:p>
          <a:p>
            <a:r>
              <a:rPr sz="2300" b="1" smtClean="0">
                <a:solidFill>
                  <a:srgbClr val="FF0000"/>
                </a:solidFill>
                <a:latin typeface="Times New Roman" pitchFamily="18" charset="0"/>
              </a:rPr>
              <a:t>1 вариант</a:t>
            </a:r>
          </a:p>
          <a:p>
            <a:r>
              <a:rPr sz="2300" b="1" smtClean="0">
                <a:latin typeface="Times New Roman" pitchFamily="18" charset="0"/>
              </a:rPr>
              <a:t>После долгой разлуки встретилась Вера со своей подругой и рассказывает ей забавный случай из своей жизни. (Творческий пересказ от лица Веры).</a:t>
            </a:r>
          </a:p>
          <a:p>
            <a:r>
              <a:rPr sz="2300" b="1" smtClean="0">
                <a:solidFill>
                  <a:srgbClr val="FF0000"/>
                </a:solidFill>
                <a:latin typeface="Times New Roman" pitchFamily="18" charset="0"/>
              </a:rPr>
              <a:t>2 вариант</a:t>
            </a:r>
          </a:p>
          <a:p>
            <a:r>
              <a:rPr sz="2300" b="1" smtClean="0">
                <a:latin typeface="Times New Roman" pitchFamily="18" charset="0"/>
              </a:rPr>
              <a:t>Творческий пересказ от лица Алмазова( садовника, профессора)</a:t>
            </a:r>
          </a:p>
          <a:p>
            <a:r>
              <a:rPr sz="2300" b="1" smtClean="0">
                <a:solidFill>
                  <a:srgbClr val="FF0000"/>
                </a:solidFill>
                <a:latin typeface="Times New Roman" pitchFamily="18" charset="0"/>
              </a:rPr>
              <a:t>3 вариант.</a:t>
            </a:r>
          </a:p>
          <a:p>
            <a:r>
              <a:rPr sz="2300" b="1" smtClean="0">
                <a:latin typeface="Times New Roman" pitchFamily="18" charset="0"/>
              </a:rPr>
              <a:t>Чем для  меня  интересен рассказ А. Куприна «Куст сирени»</a:t>
            </a:r>
          </a:p>
          <a:p>
            <a:r>
              <a:rPr sz="2300" b="1" smtClean="0">
                <a:solidFill>
                  <a:srgbClr val="FF0000"/>
                </a:solidFill>
                <a:latin typeface="Times New Roman" pitchFamily="18" charset="0"/>
              </a:rPr>
              <a:t>Примечание: задание выполняется письменно, жанр свободный (рассказ, стихотворение, дневниковые записи и т.д.)</a:t>
            </a:r>
            <a:endParaRPr sz="23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9154"/>
            <a:ext cx="9001156" cy="1768216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</a:rPr>
              <a:t>«  Любовью  </a:t>
            </a:r>
            <a:br>
              <a:rPr lang="ru-RU" sz="50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</a:rPr>
              <a:t>         дорожить    умейте  …  » </a:t>
            </a:r>
            <a:endParaRPr lang="ru-RU" sz="5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714494"/>
            <a:ext cx="8022336" cy="171456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248585"/>
            <a:ext cx="91440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sz="5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  (</a:t>
            </a:r>
            <a:r>
              <a:rPr sz="50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По</a:t>
            </a:r>
            <a:r>
              <a:rPr sz="5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 </a:t>
            </a:r>
            <a:r>
              <a:rPr sz="50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рассказу</a:t>
            </a:r>
            <a:r>
              <a:rPr sz="5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 А.  И. </a:t>
            </a:r>
            <a:r>
              <a:rPr sz="50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Куприна</a:t>
            </a:r>
            <a:r>
              <a:rPr sz="5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</a:t>
            </a:r>
          </a:p>
          <a:p>
            <a:pPr>
              <a:defRPr/>
            </a:pPr>
            <a:r>
              <a:rPr sz="5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                        «</a:t>
            </a:r>
            <a:r>
              <a:rPr sz="50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Куст</a:t>
            </a:r>
            <a:r>
              <a:rPr sz="5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 </a:t>
            </a:r>
            <a:r>
              <a:rPr sz="50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сирени</a:t>
            </a:r>
            <a:r>
              <a:rPr sz="5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»)</a:t>
            </a:r>
            <a:endParaRPr lang="ru-RU" sz="5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ru-RU" sz="5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              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Учитель  русского  языка  и  литературы</a:t>
            </a:r>
          </a:p>
          <a:p>
            <a:pPr>
              <a:defRPr/>
            </a:pP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                           МОУ «ЛСОШ № 3»   </a:t>
            </a:r>
            <a:r>
              <a:rPr lang="ru-RU" sz="25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Мололкина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 О. Д.</a:t>
            </a:r>
            <a:endParaRPr sz="25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457200" y="1214428"/>
            <a:ext cx="4040188" cy="5981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142990"/>
            <a:ext cx="9001156" cy="40005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500" b="1" dirty="0" smtClean="0">
                <a:latin typeface="Times New Roman" pitchFamily="18" charset="0"/>
              </a:rPr>
              <a:t>   Любовь – это  бесценный  дар.</a:t>
            </a:r>
          </a:p>
          <a:p>
            <a:pPr>
              <a:buNone/>
            </a:pPr>
            <a:r>
              <a:rPr lang="ru-RU" sz="4500" b="1" dirty="0" smtClean="0">
                <a:latin typeface="Times New Roman" pitchFamily="18" charset="0"/>
              </a:rPr>
              <a:t>Это единственная  вещь, которую  мы  можем  подарить,  и  всё же  она  у  нас  остаётся.</a:t>
            </a:r>
          </a:p>
          <a:p>
            <a:pPr>
              <a:buNone/>
            </a:pPr>
            <a:r>
              <a:rPr lang="ru-RU" sz="4500" b="1" dirty="0" smtClean="0">
                <a:latin typeface="Times New Roman" pitchFamily="18" charset="0"/>
              </a:rPr>
              <a:t>                            Л. Н. Толстой</a:t>
            </a:r>
            <a:endParaRPr lang="ru-RU" sz="4500" b="1" dirty="0">
              <a:latin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8641082" y="1837134"/>
            <a:ext cx="45719" cy="2963466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dirty="0" smtClean="0">
                <a:solidFill>
                  <a:schemeClr val="bg1"/>
                </a:solidFill>
                <a:latin typeface="Times New Roman" pitchFamily="18" charset="0"/>
              </a:rPr>
              <a:t>                Цели  урока</a:t>
            </a:r>
            <a:endParaRPr lang="ru-RU" sz="5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Выявить  позицию  автора в изображении любви: определить  качества  характера,  помогающие  героям  сохранить  и  развить любовь;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Показать   роль  зеркальной    композиции  для   раскрытия  идеи  рассказа;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Развивать  навыки  грамотной  устной  речи, творческие  способности ;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Воспитывать  активную  жизненную  позицию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300"/>
            <a:ext cx="8401080" cy="93829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</a:rPr>
              <a:t>  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 СЛОВАРНАЯ   РАБОТА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79089"/>
            <a:ext cx="90011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sz="3000" b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Педант-тот,  кто  излишне  строг  в  выполнении  формальных  требований;  </a:t>
            </a:r>
          </a:p>
          <a:p>
            <a:pPr>
              <a:buFont typeface="Wingdings" pitchFamily="2" charset="2"/>
              <a:buChar char="v"/>
              <a:defRPr/>
            </a:pPr>
            <a:r>
              <a:rPr sz="3000" b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Ридикюль – ручная  дамская  сумочка (уст.); </a:t>
            </a:r>
          </a:p>
          <a:p>
            <a:pPr>
              <a:buFont typeface="Wingdings" pitchFamily="2" charset="2"/>
              <a:buChar char="v"/>
              <a:defRPr/>
            </a:pPr>
            <a:r>
              <a:rPr sz="3000" b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Ломбард – учреждение  для  выдачи ссуд  под  залог  имущества;</a:t>
            </a:r>
          </a:p>
          <a:p>
            <a:pPr>
              <a:buFont typeface="Wingdings" pitchFamily="2" charset="2"/>
              <a:buChar char="v"/>
              <a:defRPr/>
            </a:pPr>
            <a:r>
              <a:rPr sz="3000" b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 Солитер – крупный   бриллиант, вправленный  в брошь  или  перстень, без  других  камней.</a:t>
            </a:r>
            <a:endParaRPr sz="3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14300"/>
            <a:ext cx="8543956" cy="938297"/>
          </a:xfrm>
        </p:spPr>
        <p:txBody>
          <a:bodyPr>
            <a:noAutofit/>
          </a:bodyPr>
          <a:lstStyle/>
          <a:p>
            <a:r>
              <a:rPr lang="ru-RU" sz="3500" dirty="0" smtClean="0">
                <a:solidFill>
                  <a:schemeClr val="bg1"/>
                </a:solidFill>
                <a:latin typeface="Times New Roman" pitchFamily="18" charset="0"/>
              </a:rPr>
              <a:t>ТРИ  ЧАСТИ  РАССКАЗА  А. Куприна</a:t>
            </a:r>
            <a:br>
              <a:rPr lang="ru-RU" sz="3500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3500" dirty="0" smtClean="0">
                <a:solidFill>
                  <a:schemeClr val="bg1"/>
                </a:solidFill>
                <a:latin typeface="Times New Roman" pitchFamily="18" charset="0"/>
              </a:rPr>
              <a:t>             «КУСТ  СИРЕНИ»</a:t>
            </a:r>
            <a:endParaRPr lang="ru-RU" sz="35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42990"/>
            <a:ext cx="91440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sz="3000" b="1" smtClean="0">
                <a:latin typeface="Times New Roman" pitchFamily="18" charset="0"/>
              </a:rPr>
              <a:t> </a:t>
            </a:r>
            <a:r>
              <a:rPr sz="3300" b="1" smtClean="0">
                <a:latin typeface="Times New Roman" pitchFamily="18" charset="0"/>
              </a:rPr>
              <a:t>1 часть  - «Горе»: возвращение Алмазова</a:t>
            </a:r>
          </a:p>
          <a:p>
            <a:r>
              <a:rPr sz="3300" b="1" smtClean="0">
                <a:latin typeface="Times New Roman" pitchFamily="18" charset="0"/>
              </a:rPr>
              <a:t>                                     домой.</a:t>
            </a:r>
          </a:p>
          <a:p>
            <a:endParaRPr sz="3300" b="1" smtClean="0"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sz="3300" b="1" smtClean="0">
                <a:latin typeface="Times New Roman" pitchFamily="18" charset="0"/>
              </a:rPr>
              <a:t> 2 часть -  «Надежда»:  посещение  оценщика</a:t>
            </a:r>
          </a:p>
          <a:p>
            <a:r>
              <a:rPr sz="3300" b="1" smtClean="0">
                <a:latin typeface="Times New Roman" pitchFamily="18" charset="0"/>
              </a:rPr>
              <a:t>                      и садовника.</a:t>
            </a:r>
          </a:p>
          <a:p>
            <a:endParaRPr sz="3300" b="1" smtClean="0"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sz="3300" b="1" smtClean="0">
                <a:latin typeface="Times New Roman" pitchFamily="18" charset="0"/>
              </a:rPr>
              <a:t>  3 часть -  «Счастье»: благополучный  исход,</a:t>
            </a:r>
          </a:p>
          <a:p>
            <a:r>
              <a:rPr sz="3300" b="1" smtClean="0">
                <a:latin typeface="Times New Roman" pitchFamily="18" charset="0"/>
              </a:rPr>
              <a:t>                        поступление  в  академию.</a:t>
            </a:r>
          </a:p>
          <a:p>
            <a:r>
              <a:rPr sz="3300" b="1" smtClean="0">
                <a:latin typeface="Times New Roman" pitchFamily="18" charset="0"/>
              </a:rPr>
              <a:t>          </a:t>
            </a:r>
            <a:endParaRPr lang="ru-RU" sz="33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4300"/>
            <a:ext cx="8929718" cy="93829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   </a:t>
            </a:r>
            <a:r>
              <a:rPr lang="ru-RU" sz="5000" dirty="0" smtClean="0">
                <a:solidFill>
                  <a:schemeClr val="bg1"/>
                </a:solidFill>
                <a:latin typeface="Times New Roman" pitchFamily="18" charset="0"/>
              </a:rPr>
              <a:t>ЗЕРКАЛЬНАЯ     композиция  -</a:t>
            </a:r>
            <a:endParaRPr lang="ru-RU" sz="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00114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sz="3500" b="1" smtClean="0">
                <a:latin typeface="Times New Roman" pitchFamily="18" charset="0"/>
              </a:rPr>
              <a:t>        </a:t>
            </a:r>
            <a:r>
              <a:rPr sz="5000" b="1" smtClean="0">
                <a:latin typeface="Times New Roman" pitchFamily="18" charset="0"/>
              </a:rPr>
              <a:t>такое   построение  </a:t>
            </a:r>
          </a:p>
          <a:p>
            <a:pPr lvl="0"/>
            <a:r>
              <a:rPr sz="5000" b="1" smtClean="0">
                <a:latin typeface="Times New Roman" pitchFamily="18" charset="0"/>
              </a:rPr>
              <a:t>   произведения,  когда </a:t>
            </a:r>
          </a:p>
          <a:p>
            <a:pPr lvl="0"/>
            <a:r>
              <a:rPr sz="5000" b="1" smtClean="0">
                <a:latin typeface="Times New Roman" pitchFamily="18" charset="0"/>
              </a:rPr>
              <a:t>   начальные  и  конечные</a:t>
            </a:r>
          </a:p>
          <a:p>
            <a:pPr lvl="0"/>
            <a:r>
              <a:rPr sz="5000" b="1" smtClean="0">
                <a:latin typeface="Times New Roman" pitchFamily="18" charset="0"/>
              </a:rPr>
              <a:t>   образы повторяются с </a:t>
            </a:r>
          </a:p>
          <a:p>
            <a:pPr lvl="0"/>
            <a:r>
              <a:rPr sz="5000" b="1" smtClean="0">
                <a:latin typeface="Times New Roman" pitchFamily="18" charset="0"/>
              </a:rPr>
              <a:t>   точностью до наоборот. </a:t>
            </a:r>
          </a:p>
          <a:p>
            <a:pPr lvl="0"/>
            <a:endParaRPr sz="5000" smtClean="0"/>
          </a:p>
          <a:p>
            <a:pPr lvl="0"/>
            <a:endParaRPr sz="5000" smtClean="0"/>
          </a:p>
          <a:p>
            <a:pPr lvl="0"/>
            <a:endParaRPr sz="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Сравнительная характеристика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42990"/>
            <a:ext cx="4040188" cy="667767"/>
          </a:xfrm>
        </p:spPr>
        <p:txBody>
          <a:bodyPr>
            <a:noAutofit/>
          </a:bodyPr>
          <a:lstStyle/>
          <a:p>
            <a:r>
              <a:rPr lang="ru-RU" sz="2500" dirty="0" smtClean="0">
                <a:solidFill>
                  <a:srgbClr val="00B0F0"/>
                </a:solidFill>
                <a:latin typeface="Times New Roman" pitchFamily="18" charset="0"/>
              </a:rPr>
              <a:t>Николай      Алмазов</a:t>
            </a:r>
            <a:endParaRPr lang="ru-RU" sz="2500" dirty="0">
              <a:solidFill>
                <a:srgbClr val="00B0F0"/>
              </a:solidFill>
              <a:latin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44" y="1714494"/>
            <a:ext cx="4500594" cy="3214710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500" b="1" dirty="0" smtClean="0">
                <a:latin typeface="Times New Roman" pitchFamily="18" charset="0"/>
              </a:rPr>
              <a:t>Раздражен,  недоволен.</a:t>
            </a:r>
          </a:p>
          <a:p>
            <a:pPr>
              <a:buFont typeface="Courier New" pitchFamily="49" charset="0"/>
              <a:buChar char="o"/>
            </a:pPr>
            <a:r>
              <a:rPr lang="ru-RU" sz="2500" b="1" dirty="0" smtClean="0">
                <a:latin typeface="Times New Roman" pitchFamily="18" charset="0"/>
              </a:rPr>
              <a:t> Беспомощен пассивен, от  изумления разводит руками, морщит лоб.</a:t>
            </a:r>
          </a:p>
          <a:p>
            <a:pPr>
              <a:buFont typeface="Courier New" pitchFamily="49" charset="0"/>
              <a:buChar char="o"/>
            </a:pPr>
            <a:r>
              <a:rPr lang="ru-RU" sz="2500" b="1" dirty="0" smtClean="0">
                <a:latin typeface="Times New Roman" pitchFamily="18" charset="0"/>
              </a:rPr>
              <a:t> Не  видит  выхода,   не верит в успех. </a:t>
            </a:r>
          </a:p>
          <a:p>
            <a:pPr>
              <a:buFont typeface="Courier New" pitchFamily="49" charset="0"/>
              <a:buChar char="o"/>
            </a:pPr>
            <a:r>
              <a:rPr lang="ru-RU" sz="2500" b="1" dirty="0" smtClean="0">
                <a:latin typeface="Times New Roman" pitchFamily="18" charset="0"/>
              </a:rPr>
              <a:t> Подчиняется  жене, действует по её  плану.</a:t>
            </a:r>
          </a:p>
          <a:p>
            <a:endParaRPr lang="ru-RU" sz="2500" b="1" dirty="0">
              <a:latin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14429"/>
            <a:ext cx="4041775" cy="500066"/>
          </a:xfrm>
        </p:spPr>
        <p:txBody>
          <a:bodyPr>
            <a:normAutofit lnSpcReduction="10000"/>
          </a:bodyPr>
          <a:lstStyle/>
          <a:p>
            <a:r>
              <a:rPr lang="ru-RU" sz="2500" dirty="0" smtClean="0">
                <a:solidFill>
                  <a:srgbClr val="00B0F0"/>
                </a:solidFill>
                <a:latin typeface="Times New Roman" pitchFamily="18" charset="0"/>
              </a:rPr>
              <a:t>Верочка,  жена  его</a:t>
            </a:r>
            <a:endParaRPr lang="ru-RU" sz="2500" dirty="0">
              <a:solidFill>
                <a:srgbClr val="00B0F0"/>
              </a:solidFill>
              <a:latin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4" y="1785932"/>
            <a:ext cx="4714876" cy="3357568"/>
          </a:xfrm>
        </p:spPr>
        <p:txBody>
          <a:bodyPr>
            <a:normAutofit fontScale="850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ru-RU" sz="2900" b="1" dirty="0" smtClean="0">
                <a:latin typeface="Times New Roman" pitchFamily="18" charset="0"/>
              </a:rPr>
              <a:t>Спокойна,  сдержанна,  терпелива, нежна, ласкова.</a:t>
            </a:r>
          </a:p>
          <a:p>
            <a:pPr>
              <a:buFont typeface="Courier New" pitchFamily="49" charset="0"/>
              <a:buChar char="o"/>
            </a:pPr>
            <a:r>
              <a:rPr lang="ru-RU" sz="2900" b="1" dirty="0" smtClean="0">
                <a:latin typeface="Times New Roman" pitchFamily="18" charset="0"/>
              </a:rPr>
              <a:t> Находчива,  активна, деятельна,  точна, быстра.</a:t>
            </a:r>
          </a:p>
          <a:p>
            <a:pPr>
              <a:buFont typeface="Courier New" pitchFamily="49" charset="0"/>
              <a:buChar char="o"/>
            </a:pPr>
            <a:r>
              <a:rPr lang="ru-RU" sz="2900" b="1" dirty="0" smtClean="0">
                <a:latin typeface="Times New Roman" pitchFamily="18" charset="0"/>
              </a:rPr>
              <a:t> Верит  в  успех  дела.</a:t>
            </a:r>
          </a:p>
          <a:p>
            <a:pPr>
              <a:buFont typeface="Courier New" pitchFamily="49" charset="0"/>
              <a:buChar char="o"/>
            </a:pPr>
            <a:r>
              <a:rPr lang="ru-RU" sz="2900" b="1" dirty="0" smtClean="0">
                <a:latin typeface="Times New Roman" pitchFamily="18" charset="0"/>
              </a:rPr>
              <a:t> В  трудной ситуации чувствует  себя  главой  семьи,  ответственной  за мужа, за его будущее</a:t>
            </a:r>
            <a:r>
              <a:rPr lang="ru-RU" sz="2500" b="1" dirty="0" smtClean="0">
                <a:latin typeface="Times New Roman" pitchFamily="18" charset="0"/>
              </a:rPr>
              <a:t>.</a:t>
            </a:r>
            <a:endParaRPr lang="ru-RU" sz="25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14300"/>
            <a:ext cx="8543956" cy="938297"/>
          </a:xfrm>
        </p:spPr>
        <p:txBody>
          <a:bodyPr>
            <a:noAutofit/>
          </a:bodyPr>
          <a:lstStyle/>
          <a:p>
            <a:r>
              <a:rPr lang="ru-RU" sz="3500" dirty="0" smtClean="0">
                <a:solidFill>
                  <a:schemeClr val="bg1"/>
                </a:solidFill>
                <a:latin typeface="Times New Roman" pitchFamily="18" charset="0"/>
              </a:rPr>
              <a:t>    «Сирень теперь будет навсегда </a:t>
            </a:r>
            <a:br>
              <a:rPr lang="ru-RU" sz="3500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3500" dirty="0" smtClean="0">
                <a:solidFill>
                  <a:schemeClr val="bg1"/>
                </a:solidFill>
                <a:latin typeface="Times New Roman" pitchFamily="18" charset="0"/>
              </a:rPr>
              <a:t>                      моим   любимым цветком"</a:t>
            </a:r>
            <a:endParaRPr lang="ru-RU" sz="35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140588"/>
            <a:ext cx="878687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sz="3100" b="1" smtClean="0">
              <a:latin typeface="Times New Roman" pitchFamily="18" charset="0"/>
            </a:endParaRPr>
          </a:p>
          <a:p>
            <a:endParaRPr sz="3100" b="1" smtClean="0">
              <a:latin typeface="Times New Roman" pitchFamily="18" charset="0"/>
            </a:endParaRPr>
          </a:p>
        </p:txBody>
      </p:sp>
      <p:pic>
        <p:nvPicPr>
          <p:cNvPr id="4" name="Рисунок 3" descr="Сирень в корзин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1071552"/>
            <a:ext cx="7215238" cy="40719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418</Words>
  <Application>Microsoft Office PowerPoint</Application>
  <PresentationFormat>Экран (16:9)</PresentationFormat>
  <Paragraphs>62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Модульная</vt:lpstr>
      <vt:lpstr>   Александр Иванович Куприн</vt:lpstr>
      <vt:lpstr>  «  Любовью            дорожить    умейте  …  » </vt:lpstr>
      <vt:lpstr>Слайд 3</vt:lpstr>
      <vt:lpstr>                Цели  урока</vt:lpstr>
      <vt:lpstr>      СЛОВАРНАЯ   РАБОТА</vt:lpstr>
      <vt:lpstr>ТРИ  ЧАСТИ  РАССКАЗА  А. Куприна              «КУСТ  СИРЕНИ»</vt:lpstr>
      <vt:lpstr>   ЗЕРКАЛЬНАЯ     композиция  -</vt:lpstr>
      <vt:lpstr>Сравнительная характеристика</vt:lpstr>
      <vt:lpstr>    «Сирень теперь будет навсегда                        моим   любимым цветком"</vt:lpstr>
      <vt:lpstr>  ДОМАШНЯЯ    РАБОТА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2010-02-26T14:27:24Z</dcterms:created>
  <dcterms:modified xsi:type="dcterms:W3CDTF">2011-01-14T16:56:07Z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