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58" r:id="rId4"/>
    <p:sldId id="286" r:id="rId5"/>
    <p:sldId id="256" r:id="rId6"/>
    <p:sldId id="257" r:id="rId7"/>
    <p:sldId id="270" r:id="rId8"/>
    <p:sldId id="271" r:id="rId9"/>
    <p:sldId id="289" r:id="rId10"/>
    <p:sldId id="290" r:id="rId11"/>
    <p:sldId id="292" r:id="rId12"/>
    <p:sldId id="293" r:id="rId13"/>
    <p:sldId id="269" r:id="rId14"/>
    <p:sldId id="263" r:id="rId15"/>
    <p:sldId id="259" r:id="rId16"/>
    <p:sldId id="265" r:id="rId17"/>
    <p:sldId id="267" r:id="rId18"/>
    <p:sldId id="278" r:id="rId19"/>
    <p:sldId id="279" r:id="rId20"/>
    <p:sldId id="280" r:id="rId21"/>
    <p:sldId id="283" r:id="rId22"/>
    <p:sldId id="268" r:id="rId23"/>
    <p:sldId id="282" r:id="rId24"/>
    <p:sldId id="281" r:id="rId25"/>
    <p:sldId id="284" r:id="rId26"/>
    <p:sldId id="287" r:id="rId27"/>
    <p:sldId id="294" r:id="rId28"/>
    <p:sldId id="288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FF"/>
    <a:srgbClr val="FFCCFF"/>
    <a:srgbClr val="6666FF"/>
    <a:srgbClr val="FFFF66"/>
    <a:srgbClr val="9FFF9F"/>
    <a:srgbClr val="006600"/>
    <a:srgbClr val="CC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6527" autoAdjust="0"/>
  </p:normalViewPr>
  <p:slideViewPr>
    <p:cSldViewPr>
      <p:cViewPr varScale="1">
        <p:scale>
          <a:sx n="74" d="100"/>
          <a:sy n="74" d="100"/>
        </p:scale>
        <p:origin x="-39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8BEF-6CB4-4969-A9FB-B8BBE0B35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86AEA-7915-4BE2-B4EC-2B944D800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2488F-DB4A-43B9-92F6-D0751A288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2F83-D80B-448A-9937-69822ABA9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F2F50-77ED-45F2-9D74-ED4BFC0DA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D16E4-9594-4F58-BF8B-A70E20FA2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FC782-373E-4F74-B7DE-5D4AAF72F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4B9E-B363-4503-BF3D-58EF0202F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33E56-E2EB-4153-8332-1C515C770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2512A-E42C-41F1-A4D4-6F9A6515C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A0A73-1FD3-46B4-ABC8-62C398D47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04451-3E7A-443F-8918-E7A9AF305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50000">
              <a:srgbClr val="FFBDFF"/>
            </a:gs>
            <a:gs pos="100000">
              <a:srgbClr val="6666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F91362-F0F4-4EB5-AD4A-1F9728D6F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 spd="med">
    <p:whee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11%20&#1052;&#1077;&#1085;&#1091;&#1101;&#1090;.wm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44;&#1086;%20&#1095;&#1077;&#1075;&#1086;%20&#1076;&#1086;&#1096;&#1077;&#1083;%20&#1087;&#1088;&#1086;&#1075;&#1088;&#1077;&#1089;&#1089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45;&#1053;&#1040;\&#1060;&#1054;&#1053;&#1054;&#1043;&#1056;&#1040;&#1052;&#1052;&#1040;\&#1063;&#1045;&#1056;&#1045;&#1055;&#1040;&#1061;&#1040;%20&#1058;&#1054;&#1056;&#1058;&#1048;&#1051;&#1051;&#1040;%20+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0;&#1080;&#1085;&#1086;&#1096;&#1083;&#1103;&#1075;&#1077;&#1088;&#1099;%20-%20&#1055;&#1077;&#1089;&#1085;&#1103;%20&#1050;&#1088;&#1072;&#1089;&#1085;&#1086;&#1081;%20&#1096;&#1072;&#1087;&#1086;&#1095;&#1082;&#1080;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1;&#1045;&#1053;&#1040;\&#1060;&#1054;&#1053;&#1054;&#1043;&#1056;&#1040;&#1052;&#1052;&#1040;\&#1080;&#1075;&#1088;&#1072;%20-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0;&#1088;&#1091;&#1095;&#1091;%20&#1087;&#1077;&#1076;&#1072;&#1083;&#1080;%20&#1082;&#1088;&#1091;&#1095;&#1091;.mp3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43;&#1086;&#1083;&#1091;&#1073;&#1086;&#1081;%20&#1074;&#1072;&#1075;&#1086;&#1085;.mp3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4;&#1093;%20&#1088;&#1072;&#1085;&#1086;%20&#1074;&#1089;&#1090;&#1072;&#1077;&#1090;%20&#1086;&#1093;&#1088;&#1072;&#1085;&#1072;.mp3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45;&#1053;&#1040;\&#1060;&#1054;&#1053;&#1054;&#1043;&#1056;&#1040;&#1052;&#1052;&#1040;\&#1056;&#1040;&#1057;&#1057;&#1050;&#1040;&#1046;&#1048;%20&#1057;&#1053;&#1045;&#1043;&#1059;&#1056;&#1054;&#1063;&#1050;&#1040;%20+.mp3" TargetMode="Externa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40;%20&#1084;&#1086;&#1078;&#1077;&#1090;%20&#1073;&#1099;&#1090;&#1100;%20&#1074;&#1086;&#1088;&#1086;&#1085;&#1072;.mp3" TargetMode="Externa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40;&#1085;&#1090;&#1086;&#1096;&#1082;&#1072;.mp3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3;&#1080;&#1095;&#1077;&#1075;&#1086;%20&#1085;&#1072;%20&#1089;&#1074;&#1077;&#1090;&#1077;%20&#1083;&#1091;&#1095;&#1096;&#1077;%20&#1085;&#1077;&#1090;&#1091;.mp3" TargetMode="Externa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63;&#1091;&#1085;&#1075;&#1072;-&#1095;&#1072;&#1085;&#1075;&#1072;.mp3" TargetMode="Externa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0;&#1072;&#1073;&#1099;%20&#1085;&#1077;%20&#1073;&#1099;&#1083;&#1086;%20&#1079;&#1080;&#1084;&#1099;.mp3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5;&#1077;&#1089;&#1085;&#1103;%20&#1063;&#1077;&#1073;&#1091;&#1088;&#1072;&#1096;&#1082;&#1080;.mp3" TargetMode="Externa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9;&#1083;&#1099;&#1073;&#1082;&#1072;.mp3" TargetMode="Externa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5;&#1077;&#1089;&#1085;&#1103;%20&#1082;&#1086;&#1090;&#1072;%20&#1052;&#1072;&#1090;&#1088;&#1086;&#1089;&#1082;&#1080;&#1085;&#1072;.mp3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0;&#1054;&#1051;&#1054;&#1050;&#1054;&#1051;&#1040;%20%20&#1055;&#1056;&#1048;&#1050;&#1051;%20&#1069;&#1051;&#1045;&#1050;&#1058;&#1056;&#1054;&#1053;&#1048;&#1050;&#1040;.mp3" TargetMode="Externa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45;&#1053;&#1040;\&#1060;&#1054;&#1053;&#1054;&#1043;&#1056;&#1040;&#1052;&#1052;&#1040;\&#1083;&#1077;&#1074;%20&#1080;%20&#1073;&#1088;&#1072;&#1076;&#1086;&#1073;&#1088;&#1077;&#1081;.mp3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8;&#1072;&#1085;&#1075;&#1086;.mp3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1;&#1045;&#1042;%20&#1048;%20&#1041;&#1056;&#1040;&#1044;&#1054;&#1041;&#1056;&#1045;&#1049;%20+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56;&#1045;&#1047;&#1045;&#1053;&#1058;&#1040;&#1062;&#1048;&#1048;\&#1052;&#1059;&#1047;&#1067;&#1050;&#1040;%20&#1042;%20&#1050;&#1048;&#1053;&#1054;&#1060;&#1048;&#1051;&#1068;&#1052;&#1040;&#1061;%205%20&#1050;&#1051;%20&#1055;&#1040;&#1051;&#1045;&#1053;&#1040;&#1071;%20&#1045;.&#1042;\&#1055;&#1088;&#1077;&#1082;&#1088;&#1072;&#1089;&#1085;&#1086;&#1077;%20&#1076;&#1072;&#1083;&#1077;&#1082;&#1086;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9"/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7848600" cy="533400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Arial"/>
                <a:cs typeface="Arial"/>
              </a:rPr>
              <a:t>МУЗЫКА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Arial"/>
                <a:cs typeface="Arial"/>
              </a:rPr>
              <a:t>В  КИНОФИЛЬМАХ</a:t>
            </a:r>
          </a:p>
        </p:txBody>
      </p:sp>
      <p:pic>
        <p:nvPicPr>
          <p:cNvPr id="4" name="11 Менуэт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о чего дошел прогресс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590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4864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2286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5626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Рисунок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3" y="1122363"/>
            <a:ext cx="4011612" cy="8345487"/>
          </a:xfrm>
          <a:prstGeom prst="rect">
            <a:avLst/>
          </a:prstGeom>
          <a:noFill/>
        </p:spPr>
      </p:pic>
      <p:pic>
        <p:nvPicPr>
          <p:cNvPr id="11272" name="Рисунок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2763" y="1597025"/>
            <a:ext cx="4619625" cy="7156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ЕРЕПАХА ТОРТИЛЛА +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667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57150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7150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8738" y="622300"/>
            <a:ext cx="6351587" cy="55165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Вопрос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7" descr="Вопрос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85787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Вопрос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Вопрос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85787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Киношлягеры - Песня Красной шапоч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590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863" y="854075"/>
            <a:ext cx="4518026" cy="50165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5263" y="596900"/>
            <a:ext cx="5119687" cy="50974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WordArt 4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077200" cy="2819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5787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9966FF"/>
                  </a:outerShdw>
                </a:effectLst>
                <a:latin typeface="Impact"/>
              </a:rPr>
              <a:t>Музыка </a:t>
            </a:r>
          </a:p>
          <a:p>
            <a:pPr algn="ctr"/>
            <a:r>
              <a:rPr lang="ru-RU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9966FF"/>
                  </a:outerShdw>
                </a:effectLst>
                <a:latin typeface="Impact"/>
              </a:rPr>
              <a:t>в мультфильмах</a:t>
            </a:r>
          </a:p>
        </p:txBody>
      </p:sp>
      <p:pic>
        <p:nvPicPr>
          <p:cNvPr id="26626" name="Picture 5" descr="Тигра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810000"/>
            <a:ext cx="34290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276600"/>
            <a:ext cx="26082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гра 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1" name="Picture 49" descr="AD939D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-42863"/>
            <a:ext cx="6115050" cy="6980238"/>
          </a:xfrm>
          <a:prstGeom prst="rect">
            <a:avLst/>
          </a:prstGeom>
          <a:noFill/>
        </p:spPr>
      </p:pic>
      <p:pic>
        <p:nvPicPr>
          <p:cNvPr id="13364" name="Кручу педали кручу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0" y="61722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65" name="Text Box 53"/>
          <p:cNvSpPr txBox="1">
            <a:spLocks noChangeArrowheads="1"/>
          </p:cNvSpPr>
          <p:nvPr/>
        </p:nvSpPr>
        <p:spPr bwMode="auto">
          <a:xfrm>
            <a:off x="6248400" y="20574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«Кручу педали, кручу»</a:t>
            </a:r>
          </a:p>
        </p:txBody>
      </p:sp>
      <p:sp>
        <p:nvSpPr>
          <p:cNvPr id="13366" name="Text Box 54"/>
          <p:cNvSpPr txBox="1">
            <a:spLocks noChangeArrowheads="1"/>
          </p:cNvSpPr>
          <p:nvPr/>
        </p:nvSpPr>
        <p:spPr bwMode="auto">
          <a:xfrm>
            <a:off x="6248400" y="3352800"/>
            <a:ext cx="25908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/>
              <a:t> </a:t>
            </a:r>
            <a:r>
              <a:rPr lang="ru-RU" sz="1800" b="1"/>
              <a:t>м/ф «Кот Леопольд»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64"/>
                </p:tgtEl>
              </p:cMediaNode>
            </p:audio>
          </p:childTnLst>
        </p:cTn>
      </p:par>
    </p:tnLst>
    <p:bldLst>
      <p:bldP spid="13365" grpId="0"/>
      <p:bldP spid="133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3C7F0E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-115888"/>
            <a:ext cx="6310313" cy="6797676"/>
          </a:xfrm>
          <a:prstGeom prst="rect">
            <a:avLst/>
          </a:prstGeom>
          <a:noFill/>
        </p:spPr>
      </p:pic>
      <p:pic>
        <p:nvPicPr>
          <p:cNvPr id="8199" name="Голубой вагон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344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019800" y="166846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Голубой вагон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019800" y="2659063"/>
            <a:ext cx="2895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</a:t>
            </a:r>
            <a:r>
              <a:rPr lang="ru-RU" sz="1800"/>
              <a:t> </a:t>
            </a:r>
            <a:r>
              <a:rPr lang="ru-RU" sz="1800" b="1"/>
              <a:t>«Старуха</a:t>
            </a:r>
            <a:r>
              <a:rPr lang="ru-RU" sz="2800"/>
              <a:t> </a:t>
            </a:r>
            <a:r>
              <a:rPr lang="ru-RU" sz="1800" b="1"/>
              <a:t>Шапокляк</a:t>
            </a:r>
            <a:r>
              <a:rPr lang="ru-RU" sz="2800"/>
              <a:t>»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0908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</p:childTnLst>
        </p:cTn>
      </p:par>
    </p:tnLst>
    <p:bldLst>
      <p:bldP spid="8200" grpId="0"/>
      <p:bldP spid="82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34C800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-42863"/>
            <a:ext cx="6675438" cy="6950076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324600" y="21336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Песня охраны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553200" y="31242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«Бременские музыканты»</a:t>
            </a:r>
          </a:p>
        </p:txBody>
      </p:sp>
      <p:pic>
        <p:nvPicPr>
          <p:cNvPr id="18439" name="Ох рано встает охран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1722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328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  <p:bldLst>
      <p:bldP spid="18437" grpId="0"/>
      <p:bldP spid="184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FCEAE0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109538"/>
            <a:ext cx="6340475" cy="6834187"/>
          </a:xfrm>
          <a:prstGeom prst="rect">
            <a:avLst/>
          </a:prstGeom>
          <a:noFill/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705600" y="2057400"/>
            <a:ext cx="213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Расскажи, Снегурочка, где была?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705600" y="36576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«Ну, погоди»</a:t>
            </a:r>
          </a:p>
        </p:txBody>
      </p:sp>
      <p:pic>
        <p:nvPicPr>
          <p:cNvPr id="6" name="РАССКАЖИ СНЕГУРОЧКА +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6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86" grpId="0"/>
      <p:bldP spid="204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F3EEF8A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261938"/>
            <a:ext cx="6499225" cy="6645275"/>
          </a:xfrm>
          <a:prstGeom prst="rect">
            <a:avLst/>
          </a:prstGeom>
          <a:noFill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934200" y="19050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Пластилиновая ворона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858000" y="327660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«А может быть ворона»</a:t>
            </a:r>
          </a:p>
        </p:txBody>
      </p:sp>
      <p:pic>
        <p:nvPicPr>
          <p:cNvPr id="32775" name="А может быть ворон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34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7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3681" fill="hold"/>
                                        <p:tgtEl>
                                          <p:spTgt spid="32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5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5"/>
                </p:tgtEl>
              </p:cMediaNode>
            </p:audio>
          </p:childTnLst>
        </p:cTn>
      </p:par>
    </p:tnLst>
    <p:bldLst>
      <p:bldP spid="32773" grpId="0"/>
      <p:bldP spid="327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F2DE1DA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414338"/>
            <a:ext cx="6419850" cy="6035675"/>
          </a:xfrm>
          <a:prstGeom prst="rect">
            <a:avLst/>
          </a:prstGeo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553200" y="19812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Антошка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477000" y="2819400"/>
            <a:ext cx="2667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«Веселая карусель»</a:t>
            </a:r>
          </a:p>
        </p:txBody>
      </p:sp>
      <p:pic>
        <p:nvPicPr>
          <p:cNvPr id="33799" name="Антошк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7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3225" fill="hold"/>
                                        <p:tgtEl>
                                          <p:spTgt spid="33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9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9"/>
                </p:tgtEl>
              </p:cMediaNode>
            </p:audio>
          </p:childTnLst>
        </p:cTn>
      </p:par>
    </p:tnLst>
    <p:bldLst>
      <p:bldP spid="33797" grpId="0"/>
      <p:bldP spid="337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0000FF"/>
                </a:solidFill>
              </a:rPr>
              <a:t>КИНО - ИСКУССТВО </a:t>
            </a:r>
            <a:r>
              <a:rPr lang="en-US" sz="4000" b="1">
                <a:solidFill>
                  <a:srgbClr val="0000FF"/>
                </a:solidFill>
                <a:cs typeface="Arial" charset="0"/>
              </a:rPr>
              <a:t>XX</a:t>
            </a:r>
            <a:r>
              <a:rPr lang="ru-RU" sz="4000" b="1">
                <a:solidFill>
                  <a:srgbClr val="0000FF"/>
                </a:solidFill>
                <a:cs typeface="Arial" charset="0"/>
              </a:rPr>
              <a:t> ВЕКА</a:t>
            </a:r>
            <a:endParaRPr lang="en-US" sz="40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4495800" y="1347788"/>
            <a:ext cx="43434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ВЕЛИКИМ НЕМЫМ НАЗЫВАЛИ КИНО, КОГДА ОНО ЕЩЕ НЕ БЫЛО ЗВУКОВЫМ.</a:t>
            </a:r>
          </a:p>
          <a:p>
            <a:pPr algn="ctr">
              <a:spcBef>
                <a:spcPct val="50000"/>
              </a:spcBef>
            </a:pPr>
            <a:r>
              <a:rPr lang="ru-RU" b="1"/>
              <a:t>ЗРИТЕЛИ НЕ МОГЛИ СЛЫШАТЬ С ЭКРАНА НИ ОДНОГО СЛОВА.</a:t>
            </a:r>
            <a:endParaRPr lang="ru-RU" sz="1800" b="1"/>
          </a:p>
          <a:p>
            <a:pPr algn="ctr">
              <a:spcBef>
                <a:spcPct val="50000"/>
              </a:spcBef>
            </a:pPr>
            <a:endParaRPr lang="ru-RU" sz="1800" b="1"/>
          </a:p>
        </p:txBody>
      </p:sp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41910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228600" y="4953000"/>
            <a:ext cx="4114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Ч.Чаплин</a:t>
            </a:r>
          </a:p>
          <a:p>
            <a:pPr algn="ctr">
              <a:spcBef>
                <a:spcPct val="50000"/>
              </a:spcBef>
            </a:pPr>
            <a:r>
              <a:rPr lang="ru-RU" sz="1800" b="1"/>
              <a:t>в фильме «Банк» 1915 г.</a:t>
            </a:r>
          </a:p>
          <a:p>
            <a:pPr algn="ctr">
              <a:spcBef>
                <a:spcPct val="50000"/>
              </a:spcBef>
            </a:pPr>
            <a:r>
              <a:rPr lang="ru-RU" sz="1800"/>
              <a:t>(видео)</a:t>
            </a:r>
          </a:p>
        </p:txBody>
      </p:sp>
      <p:pic>
        <p:nvPicPr>
          <p:cNvPr id="15365" name="Picture 10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724400" y="34290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4724400" y="63246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«Золотая лихорадка» 1925 г.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D35BB69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-42863"/>
            <a:ext cx="6699250" cy="6791326"/>
          </a:xfrm>
          <a:prstGeom prst="rect">
            <a:avLst/>
          </a:prstGeo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477000" y="20574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Ничего на свете лучше нету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400800" y="33528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«Бременские музыканты»</a:t>
            </a:r>
          </a:p>
        </p:txBody>
      </p:sp>
      <p:pic>
        <p:nvPicPr>
          <p:cNvPr id="34823" name="Ничего на свете лучше нету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344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8936" fill="hold"/>
                                        <p:tgtEl>
                                          <p:spTgt spid="34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3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3"/>
                </p:tgtEl>
              </p:cMediaNode>
            </p:audio>
          </p:childTnLst>
        </p:cTn>
      </p:par>
    </p:tnLst>
    <p:bldLst>
      <p:bldP spid="34821" grpId="0"/>
      <p:bldP spid="348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B90E19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-115888"/>
            <a:ext cx="6729413" cy="6950076"/>
          </a:xfrm>
          <a:prstGeom prst="rect">
            <a:avLst/>
          </a:prstGeo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400800" y="2286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Чунга - Чанга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477000" y="33528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«Катерок»</a:t>
            </a:r>
          </a:p>
        </p:txBody>
      </p:sp>
      <p:pic>
        <p:nvPicPr>
          <p:cNvPr id="37895" name="Чунга-чанг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1722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2102" fill="hold"/>
                                        <p:tgtEl>
                                          <p:spTgt spid="37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5"/>
                </p:tgtEl>
              </p:cMediaNode>
            </p:audio>
          </p:childTnLst>
        </p:cTn>
      </p:par>
    </p:tnLst>
    <p:bldLst>
      <p:bldP spid="37893" grpId="0"/>
      <p:bldP spid="378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pic>
        <p:nvPicPr>
          <p:cNvPr id="21508" name="Picture 4" descr="277DB6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-42863"/>
            <a:ext cx="6357938" cy="6894513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19800" y="2438400"/>
            <a:ext cx="2895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Кабы не было зимы</a:t>
            </a:r>
          </a:p>
          <a:p>
            <a:pPr>
              <a:spcBef>
                <a:spcPct val="50000"/>
              </a:spcBef>
            </a:pPr>
            <a:endParaRPr lang="ru-RU" sz="1800" b="1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096000" y="34290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«Зима в Простоквашино»</a:t>
            </a:r>
          </a:p>
        </p:txBody>
      </p:sp>
      <p:pic>
        <p:nvPicPr>
          <p:cNvPr id="21511" name="Кабы не было зимы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258" fill="hold"/>
                                        <p:tgtEl>
                                          <p:spTgt spid="21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1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1"/>
                </p:tgtEl>
              </p:cMediaNode>
            </p:audio>
          </p:childTnLst>
        </p:cTn>
      </p:par>
    </p:tnLst>
    <p:bldLst>
      <p:bldP spid="21509" grpId="0"/>
      <p:bldP spid="215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50877C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36513"/>
            <a:ext cx="6492876" cy="6765925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477000" y="251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Песенка Чебурашки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324600" y="3733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«Чебурашка»</a:t>
            </a:r>
          </a:p>
        </p:txBody>
      </p:sp>
      <p:pic>
        <p:nvPicPr>
          <p:cNvPr id="36871" name="Песня Чебурашки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34400" y="6172200"/>
            <a:ext cx="2587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673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1"/>
                </p:tgtEl>
              </p:cMediaNode>
            </p:audio>
          </p:childTnLst>
        </p:cTn>
      </p:par>
    </p:tnLst>
    <p:bldLst>
      <p:bldP spid="36869" grpId="0"/>
      <p:bldP spid="368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85E33D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261938"/>
            <a:ext cx="6340476" cy="6035675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029200" y="1828800"/>
            <a:ext cx="4557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Улыбка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181600" y="31242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 Крошка Енот»</a:t>
            </a:r>
          </a:p>
        </p:txBody>
      </p:sp>
      <p:pic>
        <p:nvPicPr>
          <p:cNvPr id="35847" name="Улыбк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104" fill="hold"/>
                                        <p:tgtEl>
                                          <p:spTgt spid="35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7"/>
                </p:tgtEl>
              </p:cMediaNode>
            </p:audio>
          </p:childTnLst>
        </p:cTn>
      </p:par>
    </p:tnLst>
    <p:bldLst>
      <p:bldP spid="35845" grpId="0"/>
      <p:bldP spid="358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781800" y="243840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Песня кота Матроскина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6629400" y="35052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м/ф «Зима в Простоквашино»</a:t>
            </a:r>
          </a:p>
        </p:txBody>
      </p:sp>
      <p:pic>
        <p:nvPicPr>
          <p:cNvPr id="38923" name="Песня кота Матроскин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4582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 descr="78F2E2F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9213" y="261938"/>
            <a:ext cx="6278563" cy="63150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3"/>
                </p:tgtEl>
              </p:cMediaNode>
            </p:audio>
          </p:childTnLst>
        </p:cTn>
      </p:par>
    </p:tnLst>
    <p:bldLst>
      <p:bldP spid="38920" grpId="0"/>
      <p:bldP spid="389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6868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C00000"/>
                </a:solidFill>
              </a:rPr>
              <a:t>1</a:t>
            </a:r>
            <a:r>
              <a:rPr lang="ru-RU" sz="1600" b="1"/>
              <a:t>.</a:t>
            </a:r>
            <a:r>
              <a:rPr lang="ru-RU" sz="1600"/>
              <a:t> </a:t>
            </a:r>
            <a:r>
              <a:rPr lang="ru-RU" sz="1600" b="1"/>
              <a:t>Бьют часы на старой башне,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Провожая день вчерашний,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И звонят колокола…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Провожая день вчерашний, 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Бьют часы на старой башне: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Будет, будет даль светла! </a:t>
            </a:r>
            <a:endParaRPr lang="en-US" sz="1600" b="1"/>
          </a:p>
          <a:p>
            <a:pPr>
              <a:spcBef>
                <a:spcPct val="50000"/>
              </a:spcBef>
            </a:pPr>
            <a:endParaRPr lang="en-US" sz="1600" b="1"/>
          </a:p>
          <a:p>
            <a:pPr>
              <a:spcBef>
                <a:spcPct val="50000"/>
              </a:spcBef>
            </a:pPr>
            <a:endParaRPr lang="en-US" sz="1600" b="1"/>
          </a:p>
          <a:p>
            <a:pPr>
              <a:spcBef>
                <a:spcPct val="50000"/>
              </a:spcBef>
            </a:pPr>
            <a:endParaRPr lang="en-US" sz="1600"/>
          </a:p>
          <a:p>
            <a:pPr>
              <a:spcBef>
                <a:spcPct val="50000"/>
              </a:spcBef>
            </a:pPr>
            <a:endParaRPr lang="en-US" sz="1600"/>
          </a:p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C00000"/>
                </a:solidFill>
              </a:rPr>
              <a:t>2</a:t>
            </a:r>
            <a:r>
              <a:rPr lang="ru-RU" sz="1600" b="1"/>
              <a:t>. Бьют часы на старой башне,                                   </a:t>
            </a:r>
            <a:r>
              <a:rPr lang="ru-RU" sz="1600" b="1">
                <a:solidFill>
                  <a:srgbClr val="C00000"/>
                </a:solidFill>
              </a:rPr>
              <a:t>3</a:t>
            </a:r>
            <a:r>
              <a:rPr lang="ru-RU" sz="1600" b="1"/>
              <a:t>. Бьют часы на старой башне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 То, что ночью было страшным,                                   В этом мире должен каждый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 Светом залито дневным.                                             Не спешить, не отставать,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 То, что ночью было страшным,                                   В этом мире должен каждый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 Стало теплым и домашним,                                        Слушать время и отважно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 Стало милым и смешным.                                           В ногу с временем шагать!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              ПРИПЕВ:                                                                             ПРИПЕВ:</a:t>
            </a:r>
          </a:p>
          <a:p>
            <a:pPr>
              <a:spcBef>
                <a:spcPct val="50000"/>
              </a:spcBef>
            </a:pPr>
            <a:endParaRPr lang="ru-RU" sz="1600" b="1"/>
          </a:p>
          <a:p>
            <a:pPr algn="ctr">
              <a:spcBef>
                <a:spcPct val="50000"/>
              </a:spcBef>
            </a:pPr>
            <a:endParaRPr lang="ru-RU" sz="1600" b="1"/>
          </a:p>
        </p:txBody>
      </p:sp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2057400" y="2286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u="sng">
                <a:solidFill>
                  <a:srgbClr val="CC0000"/>
                </a:solidFill>
              </a:rPr>
              <a:t>КОЛОКОЛА</a:t>
            </a:r>
          </a:p>
        </p:txBody>
      </p:sp>
      <p:pic>
        <p:nvPicPr>
          <p:cNvPr id="39939" name="Picture 6" descr="Колокольчик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43600" y="533400"/>
            <a:ext cx="23622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3733800" y="2209800"/>
            <a:ext cx="38100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                           </a:t>
            </a:r>
            <a:r>
              <a:rPr lang="ru-RU" sz="1600" b="1"/>
              <a:t>ПРИПЕВ:           </a:t>
            </a:r>
            <a:r>
              <a:rPr lang="ru-RU" sz="1600"/>
              <a:t>                                                  </a:t>
            </a:r>
            <a:endParaRPr lang="ru-RU" sz="1600" b="1" i="1"/>
          </a:p>
          <a:p>
            <a:r>
              <a:rPr lang="ru-RU" sz="1600"/>
              <a:t>     </a:t>
            </a:r>
            <a:r>
              <a:rPr lang="en-US" sz="1600"/>
              <a:t>  </a:t>
            </a:r>
            <a:r>
              <a:rPr lang="ru-RU" sz="1600" b="1"/>
              <a:t>Бой часов, как ключик золотой,</a:t>
            </a:r>
          </a:p>
          <a:p>
            <a:r>
              <a:rPr lang="ru-RU" sz="1600" b="1"/>
              <a:t>      </a:t>
            </a:r>
            <a:r>
              <a:rPr lang="en-US" sz="1600" b="1"/>
              <a:t> </a:t>
            </a:r>
            <a:r>
              <a:rPr lang="ru-RU" sz="1600" b="1"/>
              <a:t>Двери утра весело открой!</a:t>
            </a:r>
          </a:p>
          <a:p>
            <a:r>
              <a:rPr lang="ru-RU" sz="1600" b="1"/>
              <a:t>      </a:t>
            </a:r>
            <a:r>
              <a:rPr lang="en-US" sz="1600" b="1"/>
              <a:t> </a:t>
            </a:r>
            <a:r>
              <a:rPr lang="ru-RU" sz="1600" b="1"/>
              <a:t>Окна утра настежь распахни!</a:t>
            </a:r>
          </a:p>
          <a:p>
            <a:r>
              <a:rPr lang="ru-RU" sz="1600" b="1"/>
              <a:t>      </a:t>
            </a:r>
            <a:r>
              <a:rPr lang="en-US" sz="1600" b="1"/>
              <a:t> </a:t>
            </a:r>
            <a:r>
              <a:rPr lang="ru-RU" sz="1600" b="1"/>
              <a:t>Сумрак ночи с улиц прогони!</a:t>
            </a:r>
          </a:p>
          <a:p>
            <a:pPr>
              <a:spcBef>
                <a:spcPct val="50000"/>
              </a:spcBef>
            </a:pPr>
            <a:endParaRPr lang="ru-RU" sz="1600" b="1"/>
          </a:p>
        </p:txBody>
      </p:sp>
      <p:pic>
        <p:nvPicPr>
          <p:cNvPr id="39941" name="Picture 8" descr="Колокольчик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934200" y="304800"/>
            <a:ext cx="19812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КОЛОКОЛА  ПРИКЛ ЭЛЕКТРОНИ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33400" y="533400"/>
            <a:ext cx="28956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Жил да был брадобрей,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 земле не найти добрей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Брадобрей стриг и брил зверей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После той чудесной стрижки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Кошки были словно мышки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Даже глупые мартышки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Походили на людей</a:t>
            </a:r>
            <a:endParaRPr lang="ru-RU" sz="1600" b="1"/>
          </a:p>
          <a:p>
            <a:pPr eaLnBrk="0" hangingPunct="0"/>
            <a:endParaRPr lang="ru-RU" sz="1600" b="1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733800" y="152400"/>
            <a:ext cx="294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Лев и брадобрей </a:t>
            </a:r>
            <a:endParaRPr lang="ru-RU" sz="2800" b="1" u="sng">
              <a:solidFill>
                <a:srgbClr val="C00000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810000" y="1905000"/>
            <a:ext cx="34290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 u="sng">
                <a:latin typeface="Times New Roman" pitchFamily="18" charset="0"/>
                <a:cs typeface="Times New Roman" pitchFamily="18" charset="0"/>
              </a:rPr>
              <a:t>Припев:</a:t>
            </a:r>
          </a:p>
          <a:p>
            <a:pPr algn="ctr" eaLnBrk="0" hangingPunct="0"/>
            <a:endParaRPr lang="ru-RU" sz="1600" b="1" u="sng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Это было прошлым летом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середине января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тридесятом коpолевстве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Там где нет в помине короля</a:t>
            </a:r>
            <a:endParaRPr lang="ru-RU" sz="1600" b="1"/>
          </a:p>
          <a:p>
            <a:pPr eaLnBrk="0" hangingPunct="0"/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81000" y="3886200"/>
            <a:ext cx="44958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.Как то раз, встретив льва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Брадобрей оробел сперва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И с трудом подобрав слова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Он сказал весьма учтиво: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"Что бы быть всегда красивым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Надо стричь усы и гриву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год примерно раза два..«</a:t>
            </a:r>
          </a:p>
          <a:p>
            <a:pPr eaLnBrk="0" hangingPunct="0"/>
            <a:endParaRPr lang="ru-RU" sz="1600" b="1"/>
          </a:p>
          <a:p>
            <a:pPr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Припев.</a:t>
            </a:r>
            <a:endParaRPr lang="ru-RU" sz="1800" b="1"/>
          </a:p>
          <a:p>
            <a:pPr eaLnBrk="0" hangingPunct="0"/>
            <a:endParaRPr lang="ru-RU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410200" y="4038600"/>
            <a:ext cx="30480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Что же было потом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ясно всем, кто со львом знаком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Стричь его, что играть с огнем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Продолжать рассказ не будем,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Лев, остриженный как пудель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Съел беднягу словно пудинг</a:t>
            </a:r>
            <a:endParaRPr lang="ru-RU" sz="1600" b="1"/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Съел со всем инвентарем!</a:t>
            </a:r>
          </a:p>
          <a:p>
            <a:pPr eaLnBrk="0" hangingPunct="0"/>
            <a:endParaRPr lang="ru-RU" sz="1600" b="1"/>
          </a:p>
          <a:p>
            <a:pPr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Припев.</a:t>
            </a:r>
            <a:endParaRPr lang="ru-RU" sz="1800" b="1"/>
          </a:p>
          <a:p>
            <a:pPr eaLnBrk="0" hangingPunct="0"/>
            <a:endParaRPr lang="ru-RU"/>
          </a:p>
        </p:txBody>
      </p:sp>
      <p:pic>
        <p:nvPicPr>
          <p:cNvPr id="7" name="лев и брадобр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381000"/>
            <a:ext cx="19653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5"/>
          <p:cNvSpPr txBox="1">
            <a:spLocks noChangeArrowheads="1"/>
          </p:cNvSpPr>
          <p:nvPr/>
        </p:nvSpPr>
        <p:spPr bwMode="auto">
          <a:xfrm rot="-542786">
            <a:off x="5259388" y="2170113"/>
            <a:ext cx="354488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mpir Deco"/>
              </a:rPr>
              <a:t>Работу выполнила</a:t>
            </a:r>
          </a:p>
          <a:p>
            <a:pPr algn="ctr"/>
            <a:r>
              <a:rPr lang="ru-RU" sz="2800" b="1" i="1">
                <a:latin typeface="Ampir Deco"/>
              </a:rPr>
              <a:t>учитель музыки</a:t>
            </a:r>
          </a:p>
          <a:p>
            <a:pPr algn="ctr"/>
            <a:r>
              <a:rPr lang="ru-RU" sz="2800" b="1" i="1">
                <a:latin typeface="Ampir Deco"/>
              </a:rPr>
              <a:t> </a:t>
            </a:r>
            <a:r>
              <a:rPr lang="ru-RU" sz="3600" b="1" i="1">
                <a:latin typeface="Ampir Deco"/>
              </a:rPr>
              <a:t>Пал</a:t>
            </a:r>
            <a:r>
              <a:rPr lang="ru-RU" sz="3600" b="1" i="1">
                <a:latin typeface="Times New Roman" pitchFamily="18" charset="0"/>
                <a:cs typeface="Times New Roman" pitchFamily="18" charset="0"/>
              </a:rPr>
              <a:t>ё</a:t>
            </a:r>
            <a:r>
              <a:rPr lang="ru-RU" sz="3600" b="1" i="1">
                <a:latin typeface="Ampir Deco"/>
              </a:rPr>
              <a:t>ная Е.В.</a:t>
            </a:r>
          </a:p>
          <a:p>
            <a:pPr algn="ctr"/>
            <a:r>
              <a:rPr lang="ru-RU" sz="2400" b="1" i="1">
                <a:latin typeface="Ampir Deco"/>
              </a:rPr>
              <a:t>МОУ ПОКРОВСКАЯ СОШ № 3 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3810000" y="914400"/>
            <a:ext cx="457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Звезда немого кино Чарли Чаплин родился в Англии в семье артистов мюзик-холла и впервые вышел на сцену в 5 лет.</a:t>
            </a:r>
          </a:p>
          <a:p>
            <a:r>
              <a:rPr lang="ru-RU" sz="1800"/>
              <a:t>Во время гастролей по США его заметил режиссер фирмы "Кистоун" и пригласил молодого комика участвовать в съемках. Печальный бродяга с забавными усиками, в нелепом котелке, мешковатых брюках и с тростью, Чарли Чаплин покорил зрителей всего мира. Такие фильмы с его участием, как "Золотая лихорадка" (1925 г.), "Огни большого города" (1931.г.), "Новые времена" (1936 г.) не сходили с экранов кинотеатров.</a:t>
            </a:r>
          </a:p>
          <a:p>
            <a:r>
              <a:rPr lang="ru-RU" sz="1800"/>
              <a:t>Чаплин был одним из основателей кинокомпании "Юнайтед артистс".</a:t>
            </a:r>
          </a:p>
          <a:p>
            <a:r>
              <a:rPr lang="ru-RU" sz="1800"/>
              <a:t> В 1972 г. он был награжден премией «Оскар».</a:t>
            </a:r>
          </a:p>
        </p:txBody>
      </p:sp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228600" y="1447800"/>
            <a:ext cx="34147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457200" y="22860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0066"/>
                </a:solidFill>
              </a:rPr>
              <a:t>ЧАРЛИ ЧАПЛИН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81000" y="54102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1889</a:t>
            </a:r>
            <a:r>
              <a:rPr lang="en-US" b="1"/>
              <a:t> - </a:t>
            </a:r>
            <a:r>
              <a:rPr lang="en-US" sz="2800" b="1"/>
              <a:t>1977</a:t>
            </a:r>
            <a:endParaRPr lang="ru-RU" sz="2800" b="1"/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A04B7D03"/>
          <p:cNvPicPr>
            <a:picLocks noChangeAspect="1" noChangeArrowheads="1"/>
          </p:cNvPicPr>
          <p:nvPr/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 bwMode="auto">
          <a:xfrm>
            <a:off x="3886200" y="228600"/>
            <a:ext cx="5002213" cy="6019800"/>
          </a:xfrm>
          <a:prstGeom prst="rect">
            <a:avLst/>
          </a:prstGeom>
          <a:solidFill>
            <a:srgbClr val="9966FF"/>
          </a:solidFill>
          <a:ln w="38100">
            <a:solidFill>
              <a:srgbClr val="9966FF"/>
            </a:solidFill>
            <a:miter lim="800000"/>
            <a:headEnd/>
            <a:tailEnd/>
          </a:ln>
        </p:spPr>
      </p:pic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457200" y="762000"/>
            <a:ext cx="33528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Воспринимать фильм зрителям помогала музыка.</a:t>
            </a: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Она звучала без остановок от 1-го до последнего кадра.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0" y="4953000"/>
            <a:ext cx="3810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Появилась даже такая профессия</a:t>
            </a:r>
          </a:p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ТАПЕР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5"/>
          <p:cNvSpPr txBox="1">
            <a:spLocks noChangeArrowheads="1"/>
          </p:cNvSpPr>
          <p:nvPr/>
        </p:nvSpPr>
        <p:spPr bwMode="auto">
          <a:xfrm>
            <a:off x="3200400" y="624840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В. Соловьев- Седой</a:t>
            </a:r>
          </a:p>
        </p:txBody>
      </p:sp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304800" y="57912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Д. Шостакович</a:t>
            </a:r>
          </a:p>
        </p:txBody>
      </p:sp>
      <p:grpSp>
        <p:nvGrpSpPr>
          <p:cNvPr id="18435" name="Group 13"/>
          <p:cNvGrpSpPr>
            <a:grpSpLocks/>
          </p:cNvGrpSpPr>
          <p:nvPr/>
        </p:nvGrpSpPr>
        <p:grpSpPr bwMode="auto">
          <a:xfrm>
            <a:off x="381000" y="2362200"/>
            <a:ext cx="8401050" cy="3810000"/>
            <a:chOff x="240" y="1056"/>
            <a:chExt cx="5292" cy="2400"/>
          </a:xfrm>
        </p:grpSpPr>
        <p:pic>
          <p:nvPicPr>
            <p:cNvPr id="615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35" y="1638"/>
              <a:ext cx="1655" cy="1893"/>
            </a:xfrm>
            <a:prstGeom prst="rect">
              <a:avLst/>
            </a:prstGeom>
            <a:noFill/>
          </p:spPr>
        </p:pic>
        <p:pic>
          <p:nvPicPr>
            <p:cNvPr id="615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5" y="1016"/>
              <a:ext cx="1709" cy="1889"/>
            </a:xfrm>
            <a:prstGeom prst="rect">
              <a:avLst/>
            </a:prstGeom>
            <a:noFill/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9" y="1016"/>
              <a:ext cx="1713" cy="1889"/>
            </a:xfrm>
            <a:prstGeom prst="rect">
              <a:avLst/>
            </a:prstGeom>
            <a:noFill/>
          </p:spPr>
        </p:pic>
      </p:grp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6477000" y="58674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Г. Свиридов</a:t>
            </a:r>
          </a:p>
        </p:txBody>
      </p:sp>
      <p:sp>
        <p:nvSpPr>
          <p:cNvPr id="18437" name="Text Box 12"/>
          <p:cNvSpPr txBox="1">
            <a:spLocks noChangeArrowheads="1"/>
          </p:cNvSpPr>
          <p:nvPr/>
        </p:nvSpPr>
        <p:spPr bwMode="auto">
          <a:xfrm>
            <a:off x="533400" y="228600"/>
            <a:ext cx="7924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В 20-е ГОДЫ ТАПЕРАМИ РАБОТАЛИ И ТАКИЕ ИЗВЕСТНЫЕ В БУДУЩЕМ КОМПОЗИТОРЫ, КАК</a:t>
            </a:r>
            <a:endParaRPr lang="en-US" sz="2400" b="1">
              <a:solidFill>
                <a:srgbClr val="CC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2400" b="1"/>
              <a:t> Д.ШОСТАКОВИЧ, </a:t>
            </a:r>
            <a:r>
              <a:rPr lang="en-US" sz="2400" b="1"/>
              <a:t> </a:t>
            </a:r>
            <a:r>
              <a:rPr lang="ru-RU" sz="2400" b="1"/>
              <a:t>Г. СВИРИДОВ, </a:t>
            </a:r>
            <a:endParaRPr lang="en-US" sz="2400" b="1"/>
          </a:p>
          <a:p>
            <a:pPr algn="ctr">
              <a:spcBef>
                <a:spcPct val="50000"/>
              </a:spcBef>
            </a:pPr>
            <a:r>
              <a:rPr lang="ru-RU" sz="2400" b="1"/>
              <a:t>В. СОЛОВЬЕВ – СЕДОЙ.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847725"/>
            <a:ext cx="5248275" cy="5748338"/>
          </a:xfrm>
          <a:prstGeom prst="rect">
            <a:avLst/>
          </a:prstGeom>
          <a:noFill/>
        </p:spPr>
      </p:pic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5791200" y="1905000"/>
            <a:ext cx="3124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Существуют музыкальные фильмы, в которых </a:t>
            </a:r>
            <a:r>
              <a:rPr lang="ru-RU" sz="2400" b="1" u="sng">
                <a:latin typeface="Times New Roman" pitchFamily="18" charset="0"/>
                <a:cs typeface="Times New Roman" pitchFamily="18" charset="0"/>
              </a:rPr>
              <a:t>музыка является главным действующим лицом.</a:t>
            </a:r>
          </a:p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В фильме герои поют и танцуют.</a:t>
            </a: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304800" y="152400"/>
            <a:ext cx="746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0066"/>
                </a:solidFill>
              </a:rPr>
              <a:t>МУЗЫКАЛЬНЫЕ ФИЛЬМЫ</a:t>
            </a:r>
          </a:p>
        </p:txBody>
      </p:sp>
      <p:pic>
        <p:nvPicPr>
          <p:cNvPr id="6" name="Танг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Вопрос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5626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7" descr="Вопрос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5638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8" descr="Вопрос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Вопрос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304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762000" y="1676400"/>
            <a:ext cx="7696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C00000"/>
                </a:solidFill>
                <a:latin typeface="Monotype Corsiva" pitchFamily="66" charset="0"/>
                <a:ea typeface="Batang"/>
                <a:cs typeface="Batang"/>
              </a:rPr>
              <a:t>ПЕСНИ  ИЗ ДЕТСКИХ КИНОФИЛЬМОВ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7"/>
          <p:cNvSpPr txBox="1">
            <a:spLocks noChangeArrowheads="1"/>
          </p:cNvSpPr>
          <p:nvPr/>
        </p:nvSpPr>
        <p:spPr bwMode="auto">
          <a:xfrm>
            <a:off x="2362200" y="188913"/>
            <a:ext cx="411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1"/>
          </a:p>
        </p:txBody>
      </p:sp>
      <p:pic>
        <p:nvPicPr>
          <p:cNvPr id="15" name="ЛЕВ И БРАДОБРЕЙ +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514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304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85787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5638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1138" y="695325"/>
            <a:ext cx="5668962" cy="5595938"/>
          </a:xfrm>
          <a:prstGeom prst="rect">
            <a:avLst/>
          </a:prstGeom>
          <a:noFill/>
        </p:spPr>
      </p:pic>
      <p:pic>
        <p:nvPicPr>
          <p:cNvPr id="21511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екрасное далеко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895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638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2286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Вопрос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85787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1524000" y="838200"/>
            <a:ext cx="6248400" cy="5181600"/>
            <a:chOff x="1981200" y="1828800"/>
            <a:chExt cx="5360988" cy="4203700"/>
          </a:xfrm>
        </p:grpSpPr>
        <p:pic>
          <p:nvPicPr>
            <p:cNvPr id="10247" name="Рисунок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6595" y="2612666"/>
              <a:ext cx="5517895" cy="3516271"/>
            </a:xfrm>
            <a:prstGeom prst="rect">
              <a:avLst/>
            </a:prstGeom>
            <a:noFill/>
          </p:spPr>
        </p:pic>
        <p:pic>
          <p:nvPicPr>
            <p:cNvPr id="10248" name="Рисунок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76595" y="1776872"/>
              <a:ext cx="5517895" cy="9989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1991</TotalTime>
  <Words>495</Words>
  <Application>Microsoft PowerPoint</Application>
  <PresentationFormat>Экран (4:3)</PresentationFormat>
  <Paragraphs>111</Paragraphs>
  <Slides>28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Times New Roman</vt:lpstr>
      <vt:lpstr>Monotype Corsiva</vt:lpstr>
      <vt:lpstr>Batang</vt:lpstr>
      <vt:lpstr>Ampir Deco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 В КИНОФИЛЬМАХ</dc:title>
  <dc:creator>Паленая Е.В.</dc:creator>
  <cp:lastModifiedBy>USER</cp:lastModifiedBy>
  <cp:revision>168</cp:revision>
  <cp:lastPrinted>1601-01-01T00:00:00Z</cp:lastPrinted>
  <dcterms:created xsi:type="dcterms:W3CDTF">1601-01-01T00:00:00Z</dcterms:created>
  <dcterms:modified xsi:type="dcterms:W3CDTF">2011-03-02T13:49:56Z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