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58267E"/>
    <a:srgbClr val="00194C"/>
    <a:srgbClr val="336600"/>
    <a:srgbClr val="CC00CC"/>
    <a:srgbClr val="FFCC00"/>
    <a:srgbClr val="8000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A0DCF-87F7-448A-96A9-3392B15B0503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0C0D-99E9-47D4-A49A-F2E134BE9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10C0D-99E9-47D4-A49A-F2E134BE9FE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война\война 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571768" cy="3369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714612" y="285728"/>
            <a:ext cx="3780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МОУ «РУДЯНСКАЯ СОШ»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928670"/>
            <a:ext cx="5505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8267E"/>
                </a:solidFill>
                <a:latin typeface="Georgia" pitchFamily="18" charset="0"/>
              </a:rPr>
              <a:t>Основы светской этики </a:t>
            </a:r>
            <a:endParaRPr lang="ru-RU" sz="3200" b="1" dirty="0">
              <a:solidFill>
                <a:srgbClr val="58267E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105" y="1857364"/>
            <a:ext cx="52084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Тема :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            </a:t>
            </a:r>
            <a:r>
              <a:rPr lang="ru-RU" sz="3600" b="1" i="1" dirty="0" smtClean="0">
                <a:solidFill>
                  <a:srgbClr val="7030A0"/>
                </a:solidFill>
                <a:latin typeface="Georgia" pitchFamily="18" charset="0"/>
              </a:rPr>
              <a:t>Нравственный</a:t>
            </a:r>
            <a:endParaRPr lang="ru-RU" sz="36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Georgia" pitchFamily="18" charset="0"/>
              </a:rPr>
              <a:t>             поступок</a:t>
            </a:r>
            <a:endParaRPr lang="ru-RU" sz="3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9" name="Рисунок 8" descr="g0205229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89871" y="2611063"/>
            <a:ext cx="4080967" cy="40023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Выполнила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Франтикова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Елена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Валерьевна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учитель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начальных классов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S01718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42" y="3929066"/>
            <a:ext cx="2928958" cy="2277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46738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Если ты видишь,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что устройство общества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дурно, и хочешь исправить его,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 то знай, что для этого есть только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одно средство: то чтобы люди стали лучше.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 А для того, чтобы все люди стали лучше,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в твоей власти только одно: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самому стать лучше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Л.Н.Толстой </a:t>
            </a:r>
            <a:r>
              <a:rPr lang="ru-RU" sz="2000" b="1" i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2" descr="C:\Documents and Settings\Администратор\Мои документы\Мои рисунки\война\pt_07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643074" cy="182858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7" name="Рисунок 6" descr="g0205227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1" y="2571744"/>
            <a:ext cx="4049358" cy="400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война\pt_07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000264" cy="22261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2714620"/>
            <a:ext cx="2959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Лев Николаевич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Толстой 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Рисунок 7" descr="df9413c10db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85728"/>
            <a:ext cx="5929354" cy="5572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1934" y="1071546"/>
            <a:ext cx="4876143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194C"/>
                </a:solidFill>
              </a:rPr>
              <a:t>Неужели  может среди этой 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обаятельной  природы удержаться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в душе человека чувство злобы, мщения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 или страсти истребления себе 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подобных? 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Усилие есть необходимое условие  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нравственного совершенствования.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Человек подобен дроби, числитель есть 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то, что он есть, а знаменатель – то,</a:t>
            </a:r>
          </a:p>
          <a:p>
            <a:r>
              <a:rPr lang="ru-RU" b="1" i="1" dirty="0" smtClean="0">
                <a:solidFill>
                  <a:srgbClr val="00194C"/>
                </a:solidFill>
              </a:rPr>
              <a:t>что он о себе думает. 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</a:rPr>
              <a:t>Чем больше знаменатель,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</a:rPr>
              <a:t>тем меньше дробь.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g0140443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2844" y="3786190"/>
            <a:ext cx="714348" cy="14419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224" y="4143380"/>
            <a:ext cx="495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=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4143380"/>
            <a:ext cx="17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то, что он есть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4572008"/>
            <a:ext cx="1717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то, что он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думает о себе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57290" y="4572008"/>
            <a:ext cx="157163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война\pr_09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43768" y="214290"/>
            <a:ext cx="1714512" cy="223206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724330" y="2571744"/>
            <a:ext cx="24196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Ж.Ж.Руссо,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18 век,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французский  писатель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6476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«Человек от природы добр,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и надо только не мешать развитию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этого врождённого добронравия.»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война\po_02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8596" y="2571744"/>
            <a:ext cx="1514498" cy="2428892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143512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Georgia" pitchFamily="18" charset="0"/>
              </a:rPr>
              <a:t>Омар Хайям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Georgia" pitchFamily="18" charset="0"/>
              </a:rPr>
              <a:t>11 век,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Georgia" pitchFamily="18" charset="0"/>
              </a:rPr>
              <a:t>персидский поэт</a:t>
            </a:r>
            <a:br>
              <a:rPr lang="ru-RU" b="1" i="1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800000"/>
                </a:solidFill>
                <a:latin typeface="Georgia" pitchFamily="18" charset="0"/>
              </a:rPr>
              <a:t>математик, философ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429000"/>
            <a:ext cx="5143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800000"/>
                </a:solidFill>
                <a:latin typeface="Georgia" pitchFamily="18" charset="0"/>
              </a:rPr>
              <a:t>«Благородство и Подлость,</a:t>
            </a:r>
          </a:p>
          <a:p>
            <a:pPr lvl="0" algn="ctr"/>
            <a:r>
              <a:rPr lang="ru-RU" sz="2400" b="1" i="1" dirty="0" smtClean="0">
                <a:solidFill>
                  <a:srgbClr val="800000"/>
                </a:solidFill>
                <a:latin typeface="Georgia" pitchFamily="18" charset="0"/>
              </a:rPr>
              <a:t>Отвага и Страх – </a:t>
            </a:r>
          </a:p>
          <a:p>
            <a:pPr lvl="0" algn="ctr"/>
            <a:r>
              <a:rPr lang="ru-RU" sz="2400" b="1" i="1" dirty="0" smtClean="0">
                <a:solidFill>
                  <a:srgbClr val="800000"/>
                </a:solidFill>
                <a:latin typeface="Georgia" pitchFamily="18" charset="0"/>
              </a:rPr>
              <a:t>Всё с рожденья заложено</a:t>
            </a:r>
          </a:p>
          <a:p>
            <a:pPr lvl="0" algn="ctr"/>
            <a:r>
              <a:rPr lang="ru-RU" sz="2400" b="1" i="1" dirty="0" smtClean="0">
                <a:solidFill>
                  <a:srgbClr val="800000"/>
                </a:solidFill>
                <a:latin typeface="Georgia" pitchFamily="18" charset="0"/>
              </a:rPr>
              <a:t>В наших сердцах»</a:t>
            </a:r>
          </a:p>
        </p:txBody>
      </p:sp>
    </p:spTree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война\pa_37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1771650" cy="228601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2714620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Аристотель,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древнегреческий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философ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785794"/>
            <a:ext cx="578647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«Н</a:t>
            </a:r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е для того мы рассуждаем, чтобы знать, что такое добродетель (нравственность),</a:t>
            </a:r>
          </a:p>
          <a:p>
            <a:pPr lvl="0" algn="ctr"/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а для того, чтобы стать </a:t>
            </a:r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хорошими людьми</a:t>
            </a:r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04" y="4929198"/>
            <a:ext cx="657229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rgbClr val="800000"/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Делать </a:t>
            </a:r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ближним добро – это 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делать то, чего желаешь себе</a:t>
            </a:r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.</a:t>
            </a:r>
          </a:p>
          <a:p>
            <a:endParaRPr lang="ru-RU" sz="2800" b="1" i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3786190"/>
            <a:ext cx="4230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Древнеиндийское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изречение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5072098" cy="15716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800000"/>
                </a:solidFill>
                <a:latin typeface="Georgia" pitchFamily="18" charset="0"/>
              </a:rPr>
              <a:t>Признаки </a:t>
            </a:r>
          </a:p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800000"/>
                </a:solidFill>
                <a:latin typeface="Georgia" pitchFamily="18" charset="0"/>
              </a:rPr>
              <a:t>нравственного поступка</a:t>
            </a:r>
            <a:endParaRPr lang="ru-RU" sz="2800" b="1" dirty="0">
              <a:ln>
                <a:solidFill>
                  <a:srgbClr val="7030A0"/>
                </a:solidFill>
              </a:ln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417623">
            <a:off x="453573" y="2875877"/>
            <a:ext cx="2143140" cy="1285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мотив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786322"/>
            <a:ext cx="2643206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действие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000372"/>
            <a:ext cx="2643206" cy="1285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цель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636"/>
            <a:ext cx="2643206" cy="1143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результат</a:t>
            </a:r>
          </a:p>
        </p:txBody>
      </p:sp>
      <p:sp>
        <p:nvSpPr>
          <p:cNvPr id="7" name="Прямоугольник 6"/>
          <p:cNvSpPr/>
          <p:nvPr/>
        </p:nvSpPr>
        <p:spPr>
          <a:xfrm rot="20354543">
            <a:off x="6612520" y="2738707"/>
            <a:ext cx="2241049" cy="1285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Средства</a:t>
            </a:r>
          </a:p>
          <a:p>
            <a:pPr algn="ctr"/>
            <a:endParaRPr lang="ru-RU" sz="2800" b="1" dirty="0" smtClean="0">
              <a:solidFill>
                <a:srgbClr val="800000"/>
              </a:solidFill>
              <a:latin typeface="Georgia" pitchFamily="18" charset="0"/>
            </a:endParaRPr>
          </a:p>
        </p:txBody>
      </p:sp>
      <p:cxnSp>
        <p:nvCxnSpPr>
          <p:cNvPr id="9" name="Прямая со стрелкой 8"/>
          <p:cNvCxnSpPr>
            <a:endCxn id="3" idx="0"/>
          </p:cNvCxnSpPr>
          <p:nvPr/>
        </p:nvCxnSpPr>
        <p:spPr>
          <a:xfrm rot="10800000" flipV="1">
            <a:off x="1782822" y="2000239"/>
            <a:ext cx="1074666" cy="92953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 rot="5400000">
            <a:off x="4036215" y="2500306"/>
            <a:ext cx="100013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0"/>
          </p:cNvCxnSpPr>
          <p:nvPr/>
        </p:nvCxnSpPr>
        <p:spPr>
          <a:xfrm>
            <a:off x="6216662" y="2000240"/>
            <a:ext cx="1288514" cy="78020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857752" y="2928934"/>
            <a:ext cx="3000396" cy="114300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" idx="0"/>
          </p:cNvCxnSpPr>
          <p:nvPr/>
        </p:nvCxnSpPr>
        <p:spPr>
          <a:xfrm rot="5400000">
            <a:off x="1482308" y="2982514"/>
            <a:ext cx="2786080" cy="82153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1222714216_nature-4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5659">
            <a:off x="439331" y="463114"/>
            <a:ext cx="1033608" cy="1378144"/>
          </a:xfrm>
          <a:prstGeom prst="rect">
            <a:avLst/>
          </a:prstGeom>
        </p:spPr>
      </p:pic>
      <p:pic>
        <p:nvPicPr>
          <p:cNvPr id="40" name="Рисунок 39" descr="g0205270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142844" y="4143378"/>
            <a:ext cx="2500330" cy="2559547"/>
          </a:xfrm>
          <a:prstGeom prst="rect">
            <a:avLst/>
          </a:prstGeom>
        </p:spPr>
      </p:pic>
      <p:pic>
        <p:nvPicPr>
          <p:cNvPr id="45" name="Рисунок 44" descr="g0205270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072322" y="4000504"/>
            <a:ext cx="2071678" cy="2714620"/>
          </a:xfrm>
          <a:prstGeom prst="rect">
            <a:avLst/>
          </a:prstGeom>
        </p:spPr>
      </p:pic>
      <p:pic>
        <p:nvPicPr>
          <p:cNvPr id="47" name="Рисунок 46" descr="1188481972_1187426650835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9" y="4429132"/>
            <a:ext cx="1500198" cy="2001693"/>
          </a:xfrm>
          <a:prstGeom prst="rect">
            <a:avLst/>
          </a:prstGeom>
        </p:spPr>
      </p:pic>
      <p:pic>
        <p:nvPicPr>
          <p:cNvPr id="48" name="Рисунок 47" descr="1206973608_1206897814_2d278d6e844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357166"/>
            <a:ext cx="1161639" cy="1500174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28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«ЧЁРНО – БЕЛЫЙ МИР»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285860"/>
            <a:ext cx="6357982" cy="49292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n>
                  <a:solidFill>
                    <a:schemeClr val="tx1"/>
                  </a:solidFill>
                </a:ln>
              </a:rPr>
              <a:t>ТЕМНАЯ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2143108" y="3750471"/>
            <a:ext cx="492922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1604" y="1571612"/>
            <a:ext cx="2820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Тёмная сторона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жизни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6314" y="1643050"/>
            <a:ext cx="2925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C00"/>
                </a:solidFill>
                <a:latin typeface="Georgia" pitchFamily="18" charset="0"/>
              </a:rPr>
              <a:t>Светлая сторона</a:t>
            </a:r>
          </a:p>
          <a:p>
            <a:pPr algn="ctr"/>
            <a:r>
              <a:rPr lang="ru-RU" sz="2400" b="1" dirty="0" smtClean="0">
                <a:solidFill>
                  <a:srgbClr val="FFCC00"/>
                </a:solidFill>
                <a:latin typeface="Georgia" pitchFamily="18" charset="0"/>
              </a:rPr>
              <a:t>жизни</a:t>
            </a:r>
            <a:endParaRPr lang="ru-RU" sz="2400" b="1" dirty="0">
              <a:solidFill>
                <a:srgbClr val="FFCC00"/>
              </a:solidFill>
              <a:latin typeface="Georgia" pitchFamily="18" charset="0"/>
            </a:endParaRPr>
          </a:p>
        </p:txBody>
      </p:sp>
      <p:pic>
        <p:nvPicPr>
          <p:cNvPr id="15" name="Рисунок 14" descr="picture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3676">
            <a:off x="6923557" y="5132757"/>
            <a:ext cx="814388" cy="833437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Мои рисунки\война\lit-27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2185589" cy="2432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3286124"/>
            <a:ext cx="321467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Иоганн Гёте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18  - 19 века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немецкий писатель,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мыслитель,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естествоиспытатель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5876" y="1142984"/>
            <a:ext cx="672812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Пять свойств.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Пять свойств не ладят с другими пятью.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Внимательно заповедь слушай мою: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Надменностью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336600"/>
                </a:solidFill>
                <a:latin typeface="Georgia" pitchFamily="18" charset="0"/>
              </a:rPr>
              <a:t>Дружба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не может сродниться,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От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Грубости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336600"/>
                </a:solidFill>
                <a:latin typeface="Georgia" pitchFamily="18" charset="0"/>
              </a:rPr>
              <a:t>Вежливость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не родится,</a:t>
            </a:r>
          </a:p>
          <a:p>
            <a:pPr algn="ctr"/>
            <a:r>
              <a:rPr lang="ru-RU" sz="2000" b="1" dirty="0" smtClean="0">
                <a:solidFill>
                  <a:srgbClr val="336600"/>
                </a:solidFill>
                <a:latin typeface="Georgia" pitchFamily="18" charset="0"/>
              </a:rPr>
              <a:t>Величия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мы у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Злодейства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не ищем,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Скупец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не подаст убогим и нищим,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 Для </a:t>
            </a:r>
            <a:r>
              <a:rPr lang="ru-RU" sz="2000" b="1" dirty="0" smtClean="0">
                <a:solidFill>
                  <a:srgbClr val="336600"/>
                </a:solidFill>
                <a:latin typeface="Georgia" pitchFamily="18" charset="0"/>
              </a:rPr>
              <a:t>Веры и Верности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Ложь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не опора.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Всё это усвой – и храни от вора. 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Рисунок 7" descr="g0111667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5786454"/>
            <a:ext cx="7100480" cy="875168"/>
          </a:xfrm>
          <a:prstGeom prst="rect">
            <a:avLst/>
          </a:prstGeom>
        </p:spPr>
      </p:pic>
    </p:spTree>
  </p:cSld>
  <p:clrMapOvr>
    <a:masterClrMapping/>
  </p:clrMapOvr>
  <p:transition spd="med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0178408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52"/>
            <a:ext cx="2428892" cy="309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Documents and Settings\Администратор\Мои документы\Мои рисунки\война\война 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4184980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Documents and Settings\Администратор\Мои документы\Мои рисунки\война\война 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8604"/>
            <a:ext cx="3543879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g0224547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12448">
            <a:off x="5468164" y="3520249"/>
            <a:ext cx="2522931" cy="2971472"/>
          </a:xfrm>
          <a:prstGeom prst="rect">
            <a:avLst/>
          </a:prstGeo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Мои рисунки\война\война 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798" y="3714752"/>
            <a:ext cx="3793418" cy="254953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Администратор\Мои документы\Мои рисунки\война\война 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3407482" cy="2643206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0" name="Picture 4" descr="C:\Documents and Settings\Администратор\Мои документы\Мои рисунки\война\война 0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28604"/>
            <a:ext cx="1457964" cy="181133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C:\Documents and Settings\Администратор\Мои документы\Мои рисунки\война\война 0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214422"/>
            <a:ext cx="273050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Documents and Settings\Администратор\Мои документы\Мои рисунки\война\поступо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071942"/>
            <a:ext cx="2828956" cy="205263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 spd="med"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273</TotalTime>
  <Words>337</Words>
  <PresentationFormat>Экран (4:3)</PresentationFormat>
  <Paragraphs>88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39</cp:revision>
  <dcterms:modified xsi:type="dcterms:W3CDTF">2010-05-02T07:05:10Z</dcterms:modified>
</cp:coreProperties>
</file>