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56" r:id="rId3"/>
    <p:sldId id="257" r:id="rId4"/>
    <p:sldId id="259" r:id="rId5"/>
    <p:sldId id="258" r:id="rId6"/>
    <p:sldId id="268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598" autoAdjust="0"/>
  </p:normalViewPr>
  <p:slideViewPr>
    <p:cSldViewPr>
      <p:cViewPr varScale="1">
        <p:scale>
          <a:sx n="77" d="100"/>
          <a:sy n="77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5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3DB1-A56D-4DD1-8F72-DC75B1387E34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5667-F3A8-4C58-ABC4-E4F7D4AE1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1F053A3-68CF-4EAF-87F7-ACCA7DA6900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0BA766-CA21-453E-B5B4-FA3A33C44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949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УРОК-КОНФЕРЕНЦИЯ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«Международное сотрудничество для решения глобальных проблем человечества»</a:t>
            </a:r>
            <a:b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"International cooperation to address the global problems"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9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6829444" cy="15716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ЗАХОРОНЕНИЕ  ПРОМЫШЛЕННЫХ И МУНИЦИПАЛЬНЫХ ОТХОДОВ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union.makeevka.com/image/184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00372"/>
            <a:ext cx="4572032" cy="3657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newsby.org/news/newsimg/2008/09/2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378618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sz="9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5043494" cy="17481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РАДИОАКТИВНОГО ЗАГРЯЗНЕНИЯ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ОКРУЖАЮЩЕЙ СРЕДЫ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old.topnews.ru/upload/news/2007/10/90936051/9093605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00504"/>
            <a:ext cx="3238500" cy="247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ртинка 4 из 1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2357454" cy="328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а 6 из 1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71612"/>
            <a:ext cx="2952478" cy="421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</a:t>
            </a:r>
            <a:endParaRPr lang="ru-RU" sz="9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КЛИМАТА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4" name="Picture 6" descr="http://lh6.ggpht.com/_b6DAfwnAYDo/STKpVX3uCxI/AAAAAAAAAJE/LsY8bQD7rzY/s800/fish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250033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736"/>
            <a:ext cx="3881448" cy="343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i024.radikal.ru/0909/2a/a8129bab20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500570"/>
            <a:ext cx="31432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ГЛОБАЛЬНЫЕ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человечества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571480"/>
            <a:ext cx="8072494" cy="592935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мире все мы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находимся на одном корабле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стоит занимать позицию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«счастливчиков», собравшихся на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носу тонущего корабля и потешающихся над беднягами,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оставшимися на уходящей 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воду корме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Небел</a:t>
            </a:r>
            <a:b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глобальных проблем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человечества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проблемы тесно взаимосвязаны;</a:t>
            </a:r>
          </a:p>
          <a:p>
            <a:pPr algn="just"/>
            <a:r>
              <a:rPr lang="ru-RU" dirty="0" smtClean="0"/>
              <a:t>имеют планетарный, общемировой характер, затрагивают интересы всех народов мира; </a:t>
            </a:r>
          </a:p>
          <a:p>
            <a:r>
              <a:rPr lang="ru-RU" dirty="0" smtClean="0"/>
              <a:t>угрожают деградацией всему человечеству;</a:t>
            </a:r>
          </a:p>
          <a:p>
            <a:r>
              <a:rPr lang="ru-RU" dirty="0" smtClean="0"/>
              <a:t>нуждаются в неотложных и эффективных решениях;</a:t>
            </a:r>
          </a:p>
          <a:p>
            <a:r>
              <a:rPr lang="ru-RU" dirty="0" smtClean="0"/>
              <a:t>требуют для своего решения коллективных усилий всех государств, совместных действий народов.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знаем о глобальных проблемах человечества?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00174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1240">
            <a:off x="1097275" y="4350826"/>
            <a:ext cx="287526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7719">
            <a:off x="5324425" y="5196246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255488" cy="14287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Глобальных проблем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человечества</a:t>
            </a:r>
            <a:endParaRPr lang="ru-RU" dirty="0"/>
          </a:p>
        </p:txBody>
      </p:sp>
      <p:sp>
        <p:nvSpPr>
          <p:cNvPr id="7" name="Oval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18" y="3357562"/>
            <a:ext cx="1357322" cy="1000132"/>
          </a:xfrm>
          <a:prstGeom prst="ellipse">
            <a:avLst/>
          </a:prstGeom>
          <a:solidFill>
            <a:srgbClr val="40404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28596" y="1643050"/>
            <a:ext cx="4014789" cy="4286280"/>
          </a:xfrm>
          <a:custGeom>
            <a:avLst/>
            <a:gdLst>
              <a:gd name="G0" fmla="+- 3882 0 0"/>
              <a:gd name="G1" fmla="+- 21600 0 3882"/>
              <a:gd name="G2" fmla="+- 21600 0 38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882" y="10800"/>
                </a:moveTo>
                <a:cubicBezTo>
                  <a:pt x="3882" y="14621"/>
                  <a:pt x="6979" y="17718"/>
                  <a:pt x="10800" y="17718"/>
                </a:cubicBezTo>
                <a:cubicBezTo>
                  <a:pt x="14621" y="17718"/>
                  <a:pt x="17718" y="14621"/>
                  <a:pt x="17718" y="10800"/>
                </a:cubicBezTo>
                <a:cubicBezTo>
                  <a:pt x="17718" y="6979"/>
                  <a:pt x="14621" y="3882"/>
                  <a:pt x="10800" y="3882"/>
                </a:cubicBezTo>
                <a:cubicBezTo>
                  <a:pt x="6979" y="3882"/>
                  <a:pt x="3882" y="6979"/>
                  <a:pt x="3882" y="1080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i="1" dirty="0" smtClean="0"/>
              <a:t>development  problems</a:t>
            </a:r>
            <a:endParaRPr lang="en-US" sz="16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9" y="2714621"/>
            <a:ext cx="1785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i="1" dirty="0" smtClean="0"/>
              <a:t>problems of survival</a:t>
            </a:r>
            <a:endParaRPr lang="ru-RU" sz="1600" i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267744" y="1628800"/>
            <a:ext cx="1571625" cy="10382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1571612"/>
            <a:ext cx="3285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problem of preserving peace</a:t>
            </a:r>
          </a:p>
          <a:p>
            <a:pPr algn="r"/>
            <a:endParaRPr lang="en-US" sz="14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en-US" sz="1400" i="1" dirty="0" smtClean="0"/>
              <a:t>environmental problem</a:t>
            </a:r>
            <a:endParaRPr lang="ru-RU" sz="1400" i="1" dirty="0" smtClean="0"/>
          </a:p>
          <a:p>
            <a:pPr algn="r"/>
            <a:r>
              <a:rPr lang="en-US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86124"/>
            <a:ext cx="14478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714876" y="3244334"/>
            <a:ext cx="385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i="1" dirty="0" smtClean="0"/>
          </a:p>
          <a:p>
            <a:endParaRPr lang="en-US" sz="1400" i="1" dirty="0" smtClean="0"/>
          </a:p>
          <a:p>
            <a:endParaRPr lang="en-US" sz="1400" i="1" dirty="0" smtClean="0"/>
          </a:p>
          <a:p>
            <a:r>
              <a:rPr lang="en-US" sz="1400" i="1" dirty="0" smtClean="0"/>
              <a:t>the problem of raw materials and energy</a:t>
            </a:r>
          </a:p>
          <a:p>
            <a:endParaRPr lang="en-US" sz="1400" i="1" dirty="0" smtClean="0"/>
          </a:p>
          <a:p>
            <a:endParaRPr lang="ru-RU" sz="14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3286124"/>
            <a:ext cx="578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                                            </a:t>
            </a:r>
          </a:p>
          <a:p>
            <a:r>
              <a:rPr lang="en-US" sz="1400" i="1" dirty="0" smtClean="0"/>
              <a:t>                  </a:t>
            </a:r>
          </a:p>
          <a:p>
            <a:endParaRPr lang="en-US" sz="1400" i="1" dirty="0" smtClean="0"/>
          </a:p>
          <a:p>
            <a:endParaRPr lang="en-US" sz="1400" i="1" dirty="0" smtClean="0"/>
          </a:p>
          <a:p>
            <a:r>
              <a:rPr lang="en-US" sz="1400" i="1" dirty="0" smtClean="0"/>
              <a:t>          </a:t>
            </a:r>
          </a:p>
          <a:p>
            <a:r>
              <a:rPr lang="en-US" sz="1400" i="1" dirty="0" smtClean="0"/>
              <a:t>           the problem of backwardness of developing countries</a:t>
            </a:r>
            <a:endParaRPr lang="ru-RU" sz="1400" i="1" dirty="0" smtClean="0"/>
          </a:p>
          <a:p>
            <a:endParaRPr lang="ru-RU" sz="1400" i="1" dirty="0" smtClean="0"/>
          </a:p>
          <a:p>
            <a:r>
              <a:rPr lang="en-US" sz="1400" i="1" dirty="0" smtClean="0"/>
              <a:t>                               demographic problem</a:t>
            </a:r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5072074"/>
            <a:ext cx="1928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/>
          </a:p>
          <a:p>
            <a:r>
              <a:rPr lang="en-US" sz="1400" i="1" dirty="0" smtClean="0"/>
              <a:t>food problem</a:t>
            </a:r>
            <a:endParaRPr 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5715016"/>
            <a:ext cx="5525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                                 </a:t>
            </a:r>
            <a:r>
              <a:rPr lang="en-US" sz="1400" i="1" dirty="0" smtClean="0"/>
              <a:t>problem of Oceans and outer space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3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3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3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42852"/>
            <a:ext cx="9286908" cy="6715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1300" b="1" i="1" dirty="0" smtClean="0"/>
              <a:t/>
            </a:r>
            <a:br>
              <a:rPr lang="en-US" sz="1300" b="1" i="1" dirty="0" smtClean="0"/>
            </a:br>
            <a:r>
              <a:rPr lang="en-US" sz="1300" b="1" i="1" dirty="0" smtClean="0"/>
              <a:t>                                       </a:t>
            </a:r>
            <a:r>
              <a:rPr lang="en-US" sz="1300" b="1" dirty="0" smtClean="0"/>
              <a:t>                   </a:t>
            </a:r>
            <a:br>
              <a:rPr lang="en-US" sz="13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        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	</a:t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en-US" dirty="0" smtClean="0"/>
              <a:t>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</a:t>
            </a:r>
            <a:r>
              <a:rPr lang="ru-RU" dirty="0" err="1" smtClean="0"/>
              <a:t>ГПч</a:t>
            </a:r>
            <a:r>
              <a:rPr lang="ru-RU" dirty="0" smtClean="0"/>
              <a:t>                       </a:t>
            </a:r>
            <a:br>
              <a:rPr lang="ru-RU" dirty="0" smtClean="0"/>
            </a:br>
            <a:r>
              <a:rPr lang="ru-RU" sz="4000" dirty="0" smtClean="0"/>
              <a:t> </a:t>
            </a:r>
            <a:r>
              <a:rPr lang="ru-RU" sz="1300" dirty="0" smtClean="0"/>
              <a:t>демографическая  </a:t>
            </a:r>
            <a:r>
              <a:rPr lang="ru-RU" dirty="0" smtClean="0"/>
              <a:t>  </a:t>
            </a:r>
            <a:r>
              <a:rPr lang="en-US" dirty="0" smtClean="0"/>
              <a:t>         </a:t>
            </a:r>
            <a:r>
              <a:rPr lang="ru-RU" dirty="0" smtClean="0"/>
              <a:t> </a:t>
            </a:r>
            <a:r>
              <a:rPr lang="ru-RU" sz="1400" dirty="0" smtClean="0"/>
              <a:t>продовольственная</a:t>
            </a:r>
            <a:r>
              <a:rPr lang="ru-RU" dirty="0" smtClean="0"/>
              <a:t>      </a:t>
            </a:r>
            <a:r>
              <a:rPr lang="ru-RU" sz="1300" dirty="0" smtClean="0"/>
              <a:t>энергетическая и сырьевая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b="1" dirty="0" smtClean="0"/>
              <a:t>                           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  </a:t>
            </a:r>
            <a:r>
              <a:rPr lang="ru-RU" dirty="0" smtClean="0"/>
              <a:t>                           </a:t>
            </a:r>
            <a:r>
              <a:rPr lang="ru-RU" sz="1800" b="1" u="sng" dirty="0" smtClean="0"/>
              <a:t>экологическая   </a:t>
            </a:r>
            <a:r>
              <a:rPr lang="ru-RU" sz="1800" b="1" dirty="0" smtClean="0"/>
              <a:t> 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800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10800000" flipV="1">
            <a:off x="1214414" y="785794"/>
            <a:ext cx="1785950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>
            <a:off x="4786314" y="714356"/>
            <a:ext cx="1643074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928662" y="142873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15206" y="150017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142845" y="1857365"/>
            <a:ext cx="1571635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РОСТ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НАСЕЛЕНИЯ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2000240"/>
            <a:ext cx="2000264" cy="15001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растущие масштабы вовлечения ресурсов в производство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000232" y="1643050"/>
            <a:ext cx="43577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928662" y="250030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928934"/>
            <a:ext cx="2071670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РОСТ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ПОТРЕБНОСТЕЙ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143372" y="171448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072728" y="999314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000364" y="2143116"/>
            <a:ext cx="2714644" cy="1143008"/>
          </a:xfrm>
          <a:prstGeom prst="roundRect">
            <a:avLst>
              <a:gd name="adj" fmla="val 144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  2/3 населения мира ощущает нехватку продуктов питания 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85918" y="2357430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214546" y="314324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1000100" y="385762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4357694"/>
            <a:ext cx="2143108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РОСТ    </a:t>
            </a:r>
            <a:br>
              <a:rPr lang="ru-RU" b="1" i="1" dirty="0" smtClean="0"/>
            </a:br>
            <a:r>
              <a:rPr lang="ru-RU" b="1" i="1" dirty="0" smtClean="0"/>
              <a:t>ПОТРЕБЛЕНИЯ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7286644" y="3571876"/>
            <a:ext cx="188595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4071942"/>
            <a:ext cx="1714512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ИСТОЩЕНИЕ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РЕСУРСОВ</a:t>
            </a: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4214810" y="335756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3714752"/>
            <a:ext cx="3214710" cy="15001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   расширение с/</a:t>
            </a:r>
            <a:r>
              <a:rPr lang="ru-RU" b="1" i="1" dirty="0" err="1" smtClean="0"/>
              <a:t>х</a:t>
            </a:r>
            <a:r>
              <a:rPr lang="ru-RU" b="1" i="1" dirty="0" smtClean="0"/>
              <a:t> угодий,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повышение биологической продуктивности с/</a:t>
            </a:r>
            <a:r>
              <a:rPr lang="ru-RU" b="1" i="1" dirty="0" err="1" smtClean="0"/>
              <a:t>х</a:t>
            </a:r>
            <a:r>
              <a:rPr lang="ru-RU" b="1" i="1" dirty="0" smtClean="0"/>
              <a:t> угодий</a:t>
            </a:r>
            <a:endParaRPr lang="ru-RU" dirty="0"/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>
            <a:off x="928662" y="5143512"/>
            <a:ext cx="1285884" cy="928694"/>
          </a:xfrm>
          <a:prstGeom prst="bentConnector3">
            <a:avLst>
              <a:gd name="adj1" fmla="val 555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0800000" flipV="1">
            <a:off x="6500826" y="5000636"/>
            <a:ext cx="1428760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285984" y="471488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072198" y="45005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2714612" y="5429264"/>
            <a:ext cx="3571900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  ДЕГРАДАЦИЯ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ОКРУЖАЮЩЕЙ СРЕДЫ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cxnSp>
        <p:nvCxnSpPr>
          <p:cNvPr id="52" name="Прямая со стрелкой 51"/>
          <p:cNvCxnSpPr>
            <a:endCxn id="47" idx="0"/>
          </p:cNvCxnSpPr>
          <p:nvPr/>
        </p:nvCxnSpPr>
        <p:spPr>
          <a:xfrm rot="5400000">
            <a:off x="4393406" y="5322106"/>
            <a:ext cx="214314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4394199" y="617856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14300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СКАНДИНАВИИ</a:t>
            </a:r>
            <a:endParaRPr lang="ru-RU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3614734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ЛОНДОНСКИЙ СМОГ</a:t>
            </a: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КИСЛОТНЫЕ ОСАДКИ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Картинка 19 из 4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club.ncstu.ru/photo/nob/water/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85926"/>
            <a:ext cx="4572032" cy="305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109782"/>
          </a:xfrm>
        </p:spPr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секретарь Африканского союза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2786058"/>
            <a:ext cx="5643602" cy="264320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ВЫВОДА ЭКОЛОГИЧЕСКИ ВРЕДНЫХ ПРЕДПРИЯТИЙ В СЛАБОРАЗВИТЫЕ СТРАНЫ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ЛЕСНОГО ПОКРОВА ПЛАНЕТЫ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ИСТОЩЕНИЕ СЫРЬЯ </a:t>
            </a:r>
          </a:p>
          <a:p>
            <a:endParaRPr lang="ru-RU" dirty="0" smtClean="0"/>
          </a:p>
        </p:txBody>
      </p:sp>
      <p:pic>
        <p:nvPicPr>
          <p:cNvPr id="13314" name="Picture 2" descr="normal_002.jpg (400×23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357586" cy="194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resourcesinvest.ru/assets/images/about_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72050"/>
            <a:ext cx="285752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://nksandeep.files.wordpress.com/2009/03/20070511_deforest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2857500" cy="269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651</TotalTime>
  <Words>173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УРОК-КОНФЕРЕНЦИЯ  «Международное сотрудничество для решения глобальных проблем человечества» "International cooperation to address the global problems" </vt:lpstr>
      <vt:lpstr> ГЛОБАЛЬНЫЕ ПРОБЛЕМы человечества</vt:lpstr>
      <vt:lpstr>В современном мире все мы находимся на одном корабле И не стоит занимать позицию «счастливчиков», собравшихся на  носу тонущего корабля и потешающихся над беднягами, оставшимися на уходящей  под воду корме   Б. Небел   </vt:lpstr>
      <vt:lpstr>Особенности глобальных проблем человечества</vt:lpstr>
      <vt:lpstr>Что мы знаем о глобальных проблемах человечества?</vt:lpstr>
      <vt:lpstr>Модель Глобальных проблем человечества</vt:lpstr>
      <vt:lpstr>                                                                                                                                                                                                                                   ГПч                         демографическая              продовольственная      энергетическая и сырьевая                                                                                              экологическая      </vt:lpstr>
      <vt:lpstr>СТРАНЫ СКАНДИНАВИИ</vt:lpstr>
      <vt:lpstr>Генеральный секретарь Африканского союза</vt:lpstr>
      <vt:lpstr>США</vt:lpstr>
      <vt:lpstr>Россия</vt:lpstr>
      <vt:lpstr>Япония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ПРОБЛЕМЫ СОВРЕМЕННОСТИ</dc:title>
  <dc:creator>User</dc:creator>
  <cp:lastModifiedBy>User</cp:lastModifiedBy>
  <cp:revision>89</cp:revision>
  <dcterms:created xsi:type="dcterms:W3CDTF">2009-11-14T13:11:56Z</dcterms:created>
  <dcterms:modified xsi:type="dcterms:W3CDTF">2011-01-20T18:09:29Z</dcterms:modified>
</cp:coreProperties>
</file>