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3" r:id="rId3"/>
    <p:sldId id="286" r:id="rId4"/>
    <p:sldId id="280" r:id="rId5"/>
    <p:sldId id="284" r:id="rId6"/>
    <p:sldId id="257" r:id="rId7"/>
    <p:sldId id="267" r:id="rId8"/>
    <p:sldId id="290" r:id="rId9"/>
    <p:sldId id="294" r:id="rId10"/>
    <p:sldId id="273" r:id="rId11"/>
    <p:sldId id="291" r:id="rId12"/>
    <p:sldId id="287" r:id="rId13"/>
    <p:sldId id="258" r:id="rId14"/>
    <p:sldId id="262" r:id="rId15"/>
    <p:sldId id="264" r:id="rId16"/>
    <p:sldId id="266" r:id="rId17"/>
    <p:sldId id="256" r:id="rId18"/>
    <p:sldId id="272" r:id="rId19"/>
    <p:sldId id="275" r:id="rId20"/>
    <p:sldId id="261" r:id="rId21"/>
    <p:sldId id="265" r:id="rId22"/>
    <p:sldId id="277" r:id="rId23"/>
    <p:sldId id="278" r:id="rId24"/>
    <p:sldId id="296" r:id="rId25"/>
  </p:sldIdLst>
  <p:sldSz cx="8504238" cy="63277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84"/>
      </p:cViewPr>
      <p:guideLst>
        <p:guide orient="horz" pos="1993"/>
        <p:guide pos="2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 статье\Untitled0_files\slide0003_image006.gif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04" r="3372" b="32469"/>
          <a:stretch>
            <a:fillRect/>
          </a:stretch>
        </p:blipFill>
        <p:spPr bwMode="auto">
          <a:xfrm>
            <a:off x="1" y="244497"/>
            <a:ext cx="8504238" cy="222286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" y="2413780"/>
            <a:ext cx="850423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Изготовление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макета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деревни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7700" y="4557713"/>
            <a:ext cx="4741863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Алябьева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Александровна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Алябьева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Тамара Васильевна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640" r="25746" b="11648"/>
          <a:stretch>
            <a:fillRect/>
          </a:stretch>
        </p:blipFill>
        <p:spPr>
          <a:xfrm>
            <a:off x="712936" y="328521"/>
            <a:ext cx="6829548" cy="481779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43050" y="5521325"/>
            <a:ext cx="532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Окна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3968" b="11082"/>
          <a:stretch>
            <a:fillRect/>
          </a:stretch>
        </p:blipFill>
        <p:spPr>
          <a:xfrm>
            <a:off x="574653" y="217031"/>
            <a:ext cx="7609433" cy="53127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639888" y="5414963"/>
            <a:ext cx="5224462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Наличники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30188"/>
            <a:ext cx="1547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246063"/>
            <a:ext cx="22256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2198688"/>
            <a:ext cx="16827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598488" y="2217738"/>
            <a:ext cx="90011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sz="600" u="sng">
                <a:latin typeface="Times New Roman" pitchFamily="18" charset="0"/>
              </a:rPr>
              <a:t>|o   </a:t>
            </a:r>
            <a:r>
              <a:rPr lang="ru-RU" sz="600" u="sng">
                <a:latin typeface="Times New Roman" pitchFamily="18" charset="0"/>
              </a:rPr>
              <a:t>о   б|</a:t>
            </a:r>
            <a:r>
              <a:rPr lang="ru-RU" sz="600">
                <a:latin typeface="Times New Roman" pitchFamily="18" charset="0"/>
              </a:rPr>
              <a:t>~</a:t>
            </a:r>
          </a:p>
        </p:txBody>
      </p:sp>
      <p:pic>
        <p:nvPicPr>
          <p:cNvPr id="1434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3000" y="1717675"/>
            <a:ext cx="57308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025" y="3432175"/>
            <a:ext cx="17668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8213" y="3109913"/>
            <a:ext cx="20367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4400" y="3378200"/>
            <a:ext cx="1879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025" y="5038725"/>
            <a:ext cx="7469188" cy="965200"/>
          </a:xfrm>
          <a:prstGeom prst="rect">
            <a:avLst/>
          </a:prstGeom>
        </p:spPr>
        <p:txBody>
          <a:bodyPr lIns="0" tIns="0" rIns="0" bIns="0"/>
          <a:lstStyle/>
          <a:p>
            <a:pPr marL="304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4000" spc="1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Основные группы </a:t>
            </a:r>
            <a:r>
              <a:rPr lang="ru" sz="4000" spc="1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наличников</a:t>
            </a:r>
            <a:endParaRPr lang="ru" sz="4000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5" y="4810125"/>
            <a:ext cx="241300" cy="84138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600" spc="100">
                <a:latin typeface="Times New Roman"/>
              </a:rPr>
              <a:t>152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grayscl/>
            <a:lum bright="-20000"/>
          </a:blip>
          <a:srcRect l="26946" r="5684" b="43615"/>
          <a:stretch>
            <a:fillRect/>
          </a:stretch>
        </p:blipFill>
        <p:spPr>
          <a:xfrm>
            <a:off x="172888" y="645664"/>
            <a:ext cx="7963639" cy="42863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4288" y="5092700"/>
            <a:ext cx="8137526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10953" b="12460"/>
          <a:stretch>
            <a:fillRect/>
          </a:stretch>
        </p:blipFill>
        <p:spPr>
          <a:xfrm>
            <a:off x="735749" y="324189"/>
            <a:ext cx="6947250" cy="44470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146675"/>
            <a:ext cx="7548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10784" b="12455"/>
          <a:stretch>
            <a:fillRect/>
          </a:stretch>
        </p:blipFill>
        <p:spPr>
          <a:xfrm>
            <a:off x="381102" y="450011"/>
            <a:ext cx="7846394" cy="41759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36638" y="4932363"/>
            <a:ext cx="6408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27138" b="18572"/>
          <a:stretch>
            <a:fillRect/>
          </a:stretch>
        </p:blipFill>
        <p:spPr>
          <a:xfrm>
            <a:off x="961754" y="270609"/>
            <a:ext cx="6774280" cy="49635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62025" y="5038725"/>
            <a:ext cx="71612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0" y="377769"/>
            <a:ext cx="7445708" cy="4556947"/>
          </a:xfrm>
          <a:prstGeom prst="cloudCallout">
            <a:avLst>
              <a:gd name="adj1" fmla="val -17069"/>
              <a:gd name="adj2" fmla="val 54642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l="2274" r="20413" b="27139"/>
          <a:stretch>
            <a:fillRect/>
          </a:stretch>
        </p:blipFill>
        <p:spPr>
          <a:xfrm>
            <a:off x="1058530" y="484927"/>
            <a:ext cx="6574729" cy="461029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4675" y="5253038"/>
            <a:ext cx="6386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мельницы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1058528" y="0"/>
            <a:ext cx="6774282" cy="61603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96850" y="4368800"/>
            <a:ext cx="76358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algn="ctr"/>
            <a:r>
              <a:rPr lang="ru-RU" sz="4000">
                <a:latin typeface="Times New Roman" pitchFamily="18" charset="0"/>
              </a:rPr>
              <a:t>Церковь Иоанна Златоуста 1665 г. в селе Саунино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226" r="35216" b="22565"/>
          <a:stretch>
            <a:fillRect/>
          </a:stretch>
        </p:blipFill>
        <p:spPr>
          <a:xfrm>
            <a:off x="1252080" y="0"/>
            <a:ext cx="6193628" cy="52008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4449763"/>
            <a:ext cx="774223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3600" spc="100" dirty="0">
                <a:latin typeface="Times New Roman"/>
              </a:rPr>
              <a:t>Колокольня в селе Верх-Язьва Красновишерского района. Конец XVII в.</a:t>
            </a:r>
            <a:endParaRPr lang="ru" sz="3600" spc="1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3414"/>
          <a:stretch>
            <a:fillRect/>
          </a:stretch>
        </p:blipFill>
        <p:spPr>
          <a:xfrm>
            <a:off x="247700" y="484926"/>
            <a:ext cx="7982471" cy="39243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122488" y="4824413"/>
            <a:ext cx="4645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5927" b="5845"/>
          <a:stretch>
            <a:fillRect/>
          </a:stretch>
        </p:blipFill>
        <p:spPr>
          <a:xfrm>
            <a:off x="-586" y="596729"/>
            <a:ext cx="8504825" cy="4388852"/>
          </a:xfrm>
          <a:prstGeom prst="rect">
            <a:avLst/>
          </a:prstGeom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28261" b="34036"/>
          <a:stretch>
            <a:fillRect/>
          </a:stretch>
        </p:blipFill>
        <p:spPr>
          <a:xfrm>
            <a:off x="47607" y="699244"/>
            <a:ext cx="8500650" cy="38041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928813" y="4932363"/>
            <a:ext cx="4646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Колокольня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rcRect l="7188" r="16284" b="61805"/>
          <a:stretch>
            <a:fillRect/>
          </a:stretch>
        </p:blipFill>
        <p:spPr>
          <a:xfrm>
            <a:off x="226616" y="1288615"/>
            <a:ext cx="8034656" cy="20895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22488" y="4129088"/>
            <a:ext cx="47418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Деревня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3693" t="13389" r="21207" b="40417"/>
          <a:stretch>
            <a:fillRect/>
          </a:stretch>
        </p:blipFill>
        <p:spPr>
          <a:xfrm>
            <a:off x="139025" y="752822"/>
            <a:ext cx="8365213" cy="23574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36725" y="4125913"/>
            <a:ext cx="4741863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8000" y="400050"/>
            <a:ext cx="71040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>
              <a:cs typeface="Arial" charset="0"/>
            </a:endParaRP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Бодэ А.Б.Деревянное зодчество русского Севера: архитектурная сокровишница Поонежья / А.Б. Бодэ. - М.: КомКнига, 2005. -204  с: ил.</a:t>
            </a: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Бубнов Е.Н. Русское деревянное зодчество Урала.- М.: Ствойиздат, 1988.-188с.: ил.</a:t>
            </a: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Деревянный дом. - М.: Стройинформ,2006.-(Застройщик).-574 с.:ил.</a:t>
            </a: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русской архитектуры: Учебник для вузов/Ред. Ю. С.  Ушакова и др.-2-е изд., перераб. и доп. - СПб.: Стройиздат СПб.,1994.-600 с.: ил.</a:t>
            </a: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Кожевников И.П., Шумов А.П. Сто деревянных домов:(Жилые и садовые домики).- М.: Экология,1992. - 191 с.:ил.</a:t>
            </a:r>
          </a:p>
          <a:p>
            <a:pPr algn="just" eaLnBrk="0" hangingPunct="0"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Маковецкий И.В. Памятники народного зодчества русского севера.- Изд-во академии наук СССР.- М.,1955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Мочалова М. П. На полуденную сторону:0 народных традициях в южно-урал. зодчестве. –Челябинск: Юж.-Урал. кн. изд-во, 1978.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Мочалова М.П. Деревянное зодчество старого Челябинска.-Челябинск:     Юж.-Урал. кн. изд-во, 1973.-53 с.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Ополовников А.В. Кижи. Изд. 2-е.- М.- Стройиздат,1976.- 159 с.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Ополовников А.В. Русский Север.- М., Стройиздат,1977.-255 с.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Ополовников А.В.0стровский Г.С. Русь деревянная: образы русского деревянного зодчества/А. В. Ополовников, Г.С. Островский, М.: Дет. лит., 1970.-199 с. </a:t>
            </a:r>
          </a:p>
          <a:p>
            <a:pPr algn="just" eaLnBrk="0" hangingPunct="0">
              <a:buFont typeface="Calibri" pitchFamily="34" charset="0"/>
              <a:buAutoNum type="arabicPeriod"/>
            </a:pPr>
            <a:endParaRPr lang="ru-RU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76" y="163452"/>
            <a:ext cx="6898849" cy="51892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8913" y="5414963"/>
            <a:ext cx="7546975" cy="48101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4000" spc="100" dirty="0">
                <a:latin typeface="Times New Roman"/>
              </a:rPr>
              <a:t>Дом 50-х годов </a:t>
            </a:r>
            <a:r>
              <a:rPr lang="ru" sz="4000" spc="200" dirty="0">
                <a:latin typeface="Times New Roman"/>
              </a:rPr>
              <a:t>XX</a:t>
            </a:r>
            <a:r>
              <a:rPr lang="ru" sz="4000" spc="100" dirty="0">
                <a:latin typeface="Times New Roman"/>
              </a:rPr>
              <a:t> 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913" y="4768850"/>
            <a:ext cx="249237" cy="87313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600" spc="100">
                <a:latin typeface="Times New Roman"/>
              </a:rPr>
              <a:t>126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20644" b="2315"/>
          <a:stretch>
            <a:fillRect/>
          </a:stretch>
        </p:blipFill>
        <p:spPr>
          <a:xfrm>
            <a:off x="1155305" y="0"/>
            <a:ext cx="6600629" cy="4796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513" y="4824413"/>
            <a:ext cx="73548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3200" spc="100" dirty="0">
                <a:latin typeface="Times New Roman"/>
              </a:rPr>
              <a:t>Односрубная изба в деревне Липовское Рекевского района</a:t>
            </a:r>
            <a:endParaRPr lang="ru" sz="3200" spc="1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r="19789"/>
          <a:stretch>
            <a:fillRect/>
          </a:stretch>
        </p:blipFill>
        <p:spPr>
          <a:xfrm>
            <a:off x="-13532" y="217030"/>
            <a:ext cx="8493766" cy="57865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646113"/>
            <a:ext cx="79121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20950"/>
            <a:ext cx="3836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063" y="3752850"/>
            <a:ext cx="41259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943"/>
          <a:stretch>
            <a:fillRect/>
          </a:stretch>
        </p:blipFill>
        <p:spPr>
          <a:xfrm>
            <a:off x="-1511" y="1556511"/>
            <a:ext cx="8455442" cy="24646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7938" y="4379913"/>
            <a:ext cx="60134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/>
            <a:r>
              <a:rPr lang="ru-RU" sz="900" b="1" i="1">
                <a:latin typeface="Times New Roman" pitchFamily="18" charset="0"/>
              </a:rPr>
              <a:t>70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446213" y="4503738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Фрагмент дома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 l="2936"/>
          <a:stretch>
            <a:fillRect/>
          </a:stretch>
        </p:blipFill>
        <p:spPr>
          <a:xfrm>
            <a:off x="1" y="158755"/>
            <a:ext cx="8390988" cy="5231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58863" y="5307013"/>
            <a:ext cx="5999162" cy="696912"/>
          </a:xfrm>
          <a:prstGeom prst="rect">
            <a:avLst/>
          </a:prstGeom>
        </p:spPr>
        <p:txBody>
          <a:bodyPr lIns="0" tIns="0" rIns="0" bIns="0"/>
          <a:lstStyle/>
          <a:p>
            <a:pPr marL="304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4000" spc="100" dirty="0">
                <a:latin typeface="Times New Roman"/>
              </a:rPr>
              <a:t>Основные группы </a:t>
            </a:r>
            <a:r>
              <a:rPr lang="ru" sz="4000" spc="100" dirty="0">
                <a:latin typeface="Times New Roman"/>
              </a:rPr>
              <a:t>крылец</a:t>
            </a:r>
            <a:endParaRPr lang="ru" sz="7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1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0" y="966788"/>
            <a:ext cx="836453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55700" y="4824413"/>
            <a:ext cx="609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домов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225</Words>
  <Application>Microsoft Office PowerPoint</Application>
  <PresentationFormat>Произвольный</PresentationFormat>
  <Paragraphs>42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2011-03-26T19:05:27Z</dcterms:modified>
</cp:coreProperties>
</file>