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Приспособленность организмов к среде обитания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643446"/>
            <a:ext cx="3429024" cy="12858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Тартынская</a:t>
            </a:r>
            <a:r>
              <a:rPr lang="ru-RU" dirty="0" smtClean="0"/>
              <a:t> Т.В.,</a:t>
            </a:r>
          </a:p>
          <a:p>
            <a:r>
              <a:rPr lang="ru-RU" dirty="0" smtClean="0"/>
              <a:t> учитель биологии</a:t>
            </a:r>
          </a:p>
          <a:p>
            <a:r>
              <a:rPr lang="ru-RU" dirty="0" smtClean="0"/>
              <a:t> МОУ «Гимназия Логос»</a:t>
            </a:r>
          </a:p>
          <a:p>
            <a:r>
              <a:rPr lang="ru-RU" dirty="0" smtClean="0"/>
              <a:t> г. Кимры</a:t>
            </a:r>
            <a:endParaRPr lang="ru-RU" dirty="0"/>
          </a:p>
        </p:txBody>
      </p:sp>
      <p:pic>
        <p:nvPicPr>
          <p:cNvPr id="4" name="Рисунок 3" descr="клоп предост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4143404" cy="3043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Приспособительное поведение</a:t>
            </a:r>
            <a:endParaRPr lang="ru-RU" dirty="0"/>
          </a:p>
        </p:txBody>
      </p:sp>
      <p:pic>
        <p:nvPicPr>
          <p:cNvPr id="3" name="Рисунок 2" descr="злые гус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28614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злая ко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321471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злая жаб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328614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злой ко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071942"/>
            <a:ext cx="314327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кун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714620"/>
            <a:ext cx="300039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Приспособительное поведение</a:t>
            </a:r>
            <a:endParaRPr lang="ru-RU" dirty="0"/>
          </a:p>
        </p:txBody>
      </p:sp>
      <p:pic>
        <p:nvPicPr>
          <p:cNvPr id="3" name="Рисунок 2" descr="жук-бомбард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292895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гремучая зме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857628"/>
            <a:ext cx="3357586" cy="244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сатур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071546"/>
            <a:ext cx="3500462" cy="250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гусеница гарп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143380"/>
            <a:ext cx="342902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1428728" y="3500438"/>
            <a:ext cx="178595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Жук</a:t>
            </a:r>
            <a:r>
              <a:rPr lang="ru-RU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бомбардир</a:t>
            </a:r>
            <a:endParaRPr lang="ru-RU" sz="1600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3643314"/>
            <a:ext cx="192882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сатурния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6357958"/>
            <a:ext cx="164307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Гремучая </a:t>
            </a:r>
            <a:r>
              <a:rPr lang="ru-RU" sz="160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змея</a:t>
            </a:r>
            <a:endParaRPr lang="ru-RU" sz="1600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6429396"/>
            <a:ext cx="171451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Гусеница гарпии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рсу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142984"/>
            <a:ext cx="328614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Приспособительное поведение</a:t>
            </a:r>
            <a:endParaRPr lang="ru-RU" dirty="0"/>
          </a:p>
        </p:txBody>
      </p:sp>
      <p:pic>
        <p:nvPicPr>
          <p:cNvPr id="4" name="Рисунок 3" descr="бурундук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321471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ё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786190"/>
            <a:ext cx="335758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медвед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857628"/>
            <a:ext cx="3643338" cy="2714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ойка с желуде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214554"/>
            <a:ext cx="271464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Забота о потомстве</a:t>
            </a:r>
            <a:endParaRPr lang="ru-RU" dirty="0"/>
          </a:p>
        </p:txBody>
      </p:sp>
      <p:pic>
        <p:nvPicPr>
          <p:cNvPr id="3" name="Рисунок 2" descr="жаба-повиту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3357587" cy="254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птенцы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84"/>
            <a:ext cx="381000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тюлень с детёныш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50046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медведица и медвежон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071942"/>
            <a:ext cx="392909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Физиологические адаптации</a:t>
            </a:r>
            <a:endParaRPr lang="ru-RU" dirty="0"/>
          </a:p>
        </p:txBody>
      </p:sp>
      <p:pic>
        <p:nvPicPr>
          <p:cNvPr id="3" name="Рисунок 2" descr="верблю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357190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тюлень на берег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00108"/>
            <a:ext cx="378621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357190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летучая мыш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000504"/>
            <a:ext cx="4010033" cy="2714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Приспособления у растений</a:t>
            </a:r>
            <a:endParaRPr lang="ru-RU" dirty="0"/>
          </a:p>
        </p:txBody>
      </p:sp>
      <p:pic>
        <p:nvPicPr>
          <p:cNvPr id="5" name="Рисунок 4" descr="кувшин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000108"/>
            <a:ext cx="3428992" cy="258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опыление огур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929066"/>
            <a:ext cx="385765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орхидея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321471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осина цветё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071942"/>
            <a:ext cx="352423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какту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071678"/>
            <a:ext cx="221457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Приспособления у растений</a:t>
            </a:r>
            <a:endParaRPr lang="ru-RU" dirty="0"/>
          </a:p>
        </p:txBody>
      </p:sp>
      <p:pic>
        <p:nvPicPr>
          <p:cNvPr id="3" name="Рисунок 2" descr="семена одуванч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2714644" cy="20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семена клё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928670"/>
            <a:ext cx="2136475" cy="293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непенте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29000"/>
            <a:ext cx="2571768" cy="295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венерина мухолов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785926"/>
            <a:ext cx="3357586" cy="267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росян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286256"/>
            <a:ext cx="2856381" cy="2142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3428992" y="4572008"/>
            <a:ext cx="207170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Венерина мухоловка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6429396"/>
            <a:ext cx="114300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Непентес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3000372"/>
            <a:ext cx="192882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Семена одуванчика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72330" y="3929066"/>
            <a:ext cx="157163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Семена клёна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6429396"/>
            <a:ext cx="1143008" cy="285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Росянка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возникновения приспособлений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8992" y="1428736"/>
            <a:ext cx="2214578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Мутации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  <a:endCxn id="13" idx="0"/>
          </p:cNvCxnSpPr>
          <p:nvPr/>
        </p:nvCxnSpPr>
        <p:spPr>
          <a:xfrm rot="5400000">
            <a:off x="2911067" y="1446596"/>
            <a:ext cx="1000132" cy="2250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  <a:endCxn id="14" idx="0"/>
          </p:cNvCxnSpPr>
          <p:nvPr/>
        </p:nvCxnSpPr>
        <p:spPr>
          <a:xfrm rot="16200000" flipH="1">
            <a:off x="5214942" y="1393017"/>
            <a:ext cx="1071570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00100" y="3071810"/>
            <a:ext cx="257176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Повышают жизнеспособность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3143248"/>
            <a:ext cx="2643206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Снижают жизнеспособность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>
            <a:stCxn id="13" idx="2"/>
            <a:endCxn id="32" idx="0"/>
          </p:cNvCxnSpPr>
          <p:nvPr/>
        </p:nvCxnSpPr>
        <p:spPr>
          <a:xfrm rot="5400000">
            <a:off x="2035951" y="403622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  <a:endCxn id="33" idx="0"/>
          </p:cNvCxnSpPr>
          <p:nvPr/>
        </p:nvCxnSpPr>
        <p:spPr>
          <a:xfrm rot="5400000">
            <a:off x="6750859" y="4071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000100" y="4286256"/>
            <a:ext cx="257176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Передаются по наследству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15008" y="4286256"/>
            <a:ext cx="250033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Отметаются естественным отбором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>
            <a:stCxn id="32" idx="2"/>
            <a:endCxn id="36" idx="0"/>
          </p:cNvCxnSpPr>
          <p:nvPr/>
        </p:nvCxnSpPr>
        <p:spPr>
          <a:xfrm rot="5400000">
            <a:off x="2035951" y="52506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000100" y="5500702"/>
            <a:ext cx="257176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Становятся приспособлениями</a:t>
            </a:r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9" name="Рисунок 68" descr="бабочка маск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2400296" cy="1607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бабочка калли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876604" y="1052958"/>
            <a:ext cx="2069580" cy="153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32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Относительность приспособлений</a:t>
            </a:r>
            <a:endParaRPr lang="ru-RU" dirty="0"/>
          </a:p>
        </p:txBody>
      </p:sp>
      <p:pic>
        <p:nvPicPr>
          <p:cNvPr id="3" name="Рисунок 2" descr="заяц относитель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798175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черепах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143380"/>
            <a:ext cx="3374726" cy="2531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куропат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357298"/>
            <a:ext cx="328614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актус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214818"/>
            <a:ext cx="3620849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Выводы: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Общая приспособленность организмов к условиям среды складывается из множества отдельных адаптаций самого разного масштаба.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Все приспособления возникают в ходе эволюции в результате естественного отбора.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Любое приспособление относительно. </a:t>
            </a: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ctr">
              <a:buNone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Приспособленность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это относительная целесообразность строения и функций организма, являющаяся результатом естественного отбора.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Покровительственная окраска</a:t>
            </a:r>
            <a:endParaRPr lang="ru-RU" dirty="0"/>
          </a:p>
        </p:txBody>
      </p:sp>
      <p:pic>
        <p:nvPicPr>
          <p:cNvPr id="4" name="Содержимое 3" descr="куропатка покров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071546"/>
            <a:ext cx="3243918" cy="2665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куропатка бел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214818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белё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14422"/>
            <a:ext cx="307183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заяц на снег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14818"/>
            <a:ext cx="3000396" cy="232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песе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2786058"/>
            <a:ext cx="321471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Соотнесите приведённые примеры приспособлений с их характером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397000"/>
          <a:ext cx="8072494" cy="2834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Окраска шерсти белого медведя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Окраска жирафа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Окраска шмеля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Форма тела у палочника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Окраска божьей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коровки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Яркие пятна у гусениц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Строение цветка орхидеи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Внешний вид мухи-журчалки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Форма тела цветочного богомола</a:t>
                      </a:r>
                      <a:endParaRPr lang="ru-RU" baseline="0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Поведение жука-бомбардира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Покровительственная окраска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Маскировка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Мимикрия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Предупреждающая окраска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Приспособительное поведение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857760"/>
          <a:ext cx="8643996" cy="1214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1117"/>
                <a:gridCol w="1611592"/>
                <a:gridCol w="1523689"/>
                <a:gridCol w="1728799"/>
                <a:gridCol w="1728799"/>
              </a:tblGrid>
              <a:tr h="7403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Покровительственная окраска</a:t>
                      </a:r>
                      <a:endParaRPr lang="ru-RU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Маскировка</a:t>
                      </a:r>
                      <a:endParaRPr lang="ru-RU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Мимикрия</a:t>
                      </a:r>
                      <a:endParaRPr lang="ru-RU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Предупреждающая окраска</a:t>
                      </a:r>
                      <a:endParaRPr lang="ru-RU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Приспособительное поведение</a:t>
                      </a:r>
                      <a:endParaRPr lang="ru-RU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4089">
                <a:tc>
                  <a:txBody>
                    <a:bodyPr/>
                    <a:lstStyle/>
                    <a:p>
                      <a:r>
                        <a:rPr lang="ru-RU" dirty="0" smtClean="0"/>
                        <a:t>1,2.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3,5,6.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Лабораторная работа </a:t>
            </a:r>
            <a:br>
              <a:rPr lang="ru-RU" sz="2800" dirty="0" smtClean="0"/>
            </a:br>
            <a:r>
              <a:rPr lang="ru-RU" sz="2800" i="1" dirty="0" smtClean="0"/>
              <a:t>«Приспособленность организмов к среде обитания и её относительный характер».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Оборудование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открытки растений и животных                                       различных мест обитания.</a:t>
            </a:r>
          </a:p>
          <a:p>
            <a:pPr algn="ctr">
              <a:buNone/>
            </a:pPr>
            <a:r>
              <a:rPr lang="ru-RU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Ход работы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Определите среду обитания растения и животного, предложенного вам для исследования.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Выявите черты приспособленности к среде обитания.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Выявите относительный характер приспособленности.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На основании знаний о движущих силах эволюции объясните механизм возникновения приспособлений, опираясь на теорию Ч. Дарвина.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 descr="богомол маск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428736"/>
            <a:ext cx="3395591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гусеница парусн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143380"/>
            <a:ext cx="3246438" cy="2434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непентес 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5786" y="1500174"/>
            <a:ext cx="3786214" cy="494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Покровительственная окраска</a:t>
            </a:r>
            <a:endParaRPr lang="ru-RU" dirty="0"/>
          </a:p>
        </p:txBody>
      </p:sp>
      <p:pic>
        <p:nvPicPr>
          <p:cNvPr id="3" name="Рисунок 2" descr="гусеница зелё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429024" cy="258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камбала пок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43380"/>
            <a:ext cx="3500462" cy="2500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хамеле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000504"/>
            <a:ext cx="4248152" cy="264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хамелеон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285860"/>
            <a:ext cx="4214842" cy="2571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Расчленяющая окраска</a:t>
            </a:r>
            <a:endParaRPr lang="ru-RU" dirty="0"/>
          </a:p>
        </p:txBody>
      </p:sp>
      <p:pic>
        <p:nvPicPr>
          <p:cNvPr id="3" name="Рисунок 2" descr="жира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714488"/>
            <a:ext cx="3500462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тиг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392909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леопар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4000528" cy="292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тела</a:t>
            </a:r>
            <a:endParaRPr lang="ru-RU" dirty="0"/>
          </a:p>
        </p:txBody>
      </p:sp>
      <p:pic>
        <p:nvPicPr>
          <p:cNvPr id="4" name="Рисунок 3" descr="дельф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400052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аку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71546"/>
            <a:ext cx="392909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чай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929066"/>
            <a:ext cx="385765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тюлень плава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000504"/>
            <a:ext cx="3929090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Маскировка</a:t>
            </a:r>
            <a:endParaRPr lang="ru-RU" dirty="0"/>
          </a:p>
        </p:txBody>
      </p:sp>
      <p:pic>
        <p:nvPicPr>
          <p:cNvPr id="3" name="Рисунок 2" descr="гусеница пяден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3571900" cy="238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алочник 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71546"/>
            <a:ext cx="3786214" cy="2480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абочка л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4357694"/>
            <a:ext cx="3619522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паук мас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299066"/>
            <a:ext cx="3714776" cy="2362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богомол в цветке пок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000372"/>
            <a:ext cx="285751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Предостерегающая окраска</a:t>
            </a:r>
            <a:endParaRPr lang="ru-RU" dirty="0"/>
          </a:p>
        </p:txBody>
      </p:sp>
      <p:pic>
        <p:nvPicPr>
          <p:cNvPr id="3" name="Рисунок 2" descr="божья кор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1828800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гусеница пред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857628"/>
            <a:ext cx="4062992" cy="2744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ляга красн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929066"/>
            <a:ext cx="346551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ляга синяя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214422"/>
            <a:ext cx="264320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ляга пятнис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142984"/>
            <a:ext cx="328614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Предостерегающая окраска</a:t>
            </a:r>
            <a:endParaRPr lang="ru-RU" dirty="0"/>
          </a:p>
        </p:txBody>
      </p:sp>
      <p:pic>
        <p:nvPicPr>
          <p:cNvPr id="3" name="Рисунок 2" descr="бабочка-медвед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4000528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осьминог синекольчат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4071966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57290" y="6143644"/>
            <a:ext cx="1928826" cy="35719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Бабочка</a:t>
            </a:r>
            <a:r>
              <a:rPr lang="ru-RU" sz="1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медведица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143644"/>
            <a:ext cx="2500330" cy="35719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Синекольчатый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осьминог</a:t>
            </a:r>
            <a:endParaRPr lang="ru-RU" sz="1600" dirty="0">
              <a:ln w="18415" cmpd="sng">
                <a:noFill/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Мимикрия</a:t>
            </a:r>
            <a:endParaRPr lang="ru-RU" dirty="0"/>
          </a:p>
        </p:txBody>
      </p:sp>
      <p:pic>
        <p:nvPicPr>
          <p:cNvPr id="3" name="Рисунок 2" descr="журча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71464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данаи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235745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нимфали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571744"/>
            <a:ext cx="2286000" cy="151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теклян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285860"/>
            <a:ext cx="25717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оралловая зме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000504"/>
            <a:ext cx="321471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королевская зм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286124"/>
            <a:ext cx="267652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муха осовид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643446"/>
            <a:ext cx="221457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785786" y="2643182"/>
            <a:ext cx="150019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Журчалка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3214686"/>
            <a:ext cx="207170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 стеклянница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6357958"/>
            <a:ext cx="178595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Королевская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змея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16" y="2143116"/>
            <a:ext cx="185738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данаида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4143380"/>
            <a:ext cx="200026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Бабочка нимфалида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71934" y="6357958"/>
            <a:ext cx="178595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Коралловая змея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72330" y="6357958"/>
            <a:ext cx="157163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Муха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осовидка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291</Words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Приспособленность организмов к среде обитания</vt:lpstr>
      <vt:lpstr>Покровительственная окраска</vt:lpstr>
      <vt:lpstr>Покровительственная окраска</vt:lpstr>
      <vt:lpstr>Расчленяющая окраска</vt:lpstr>
      <vt:lpstr>Форма тела</vt:lpstr>
      <vt:lpstr>Маскировка</vt:lpstr>
      <vt:lpstr>Предостерегающая окраска</vt:lpstr>
      <vt:lpstr>Предостерегающая окраска</vt:lpstr>
      <vt:lpstr>Мимикрия</vt:lpstr>
      <vt:lpstr>Приспособительное поведение</vt:lpstr>
      <vt:lpstr>Приспособительное поведение</vt:lpstr>
      <vt:lpstr>Приспособительное поведение</vt:lpstr>
      <vt:lpstr>Забота о потомстве</vt:lpstr>
      <vt:lpstr>Физиологические адаптации</vt:lpstr>
      <vt:lpstr>Приспособления у растений</vt:lpstr>
      <vt:lpstr>Приспособления у растений</vt:lpstr>
      <vt:lpstr>Механизм возникновения приспособлений</vt:lpstr>
      <vt:lpstr>Относительность приспособлений</vt:lpstr>
      <vt:lpstr>Выводы:</vt:lpstr>
      <vt:lpstr>Соотнесите приведённые примеры приспособлений с их характером</vt:lpstr>
      <vt:lpstr>Лабораторная работа  «Приспособленность организмов к среде обитания и её относительный характер».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Приспособленность организмов к среде обитания</dc:title>
  <dc:creator>Пользователь</dc:creator>
  <cp:lastModifiedBy>1</cp:lastModifiedBy>
  <cp:revision>42</cp:revision>
  <dcterms:created xsi:type="dcterms:W3CDTF">2011-01-21T17:29:29Z</dcterms:created>
  <dcterms:modified xsi:type="dcterms:W3CDTF">2011-01-26T16:53:11Z</dcterms:modified>
</cp:coreProperties>
</file>